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454" r:id="rId4"/>
    <p:sldId id="496" r:id="rId5"/>
    <p:sldId id="498" r:id="rId6"/>
    <p:sldId id="499" r:id="rId7"/>
    <p:sldId id="524" r:id="rId8"/>
    <p:sldId id="516" r:id="rId9"/>
    <p:sldId id="502" r:id="rId10"/>
    <p:sldId id="525" r:id="rId11"/>
    <p:sldId id="526" r:id="rId12"/>
    <p:sldId id="522" r:id="rId13"/>
    <p:sldId id="527" r:id="rId14"/>
    <p:sldId id="505" r:id="rId15"/>
    <p:sldId id="528" r:id="rId16"/>
    <p:sldId id="529" r:id="rId17"/>
    <p:sldId id="506" r:id="rId18"/>
    <p:sldId id="531" r:id="rId19"/>
    <p:sldId id="512" r:id="rId20"/>
  </p:sldIdLst>
  <p:sldSz cx="12192000" cy="6858000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010A32BA-3B9D-401F-8BB3-E1ABE0C3621A}">
          <p14:sldIdLst>
            <p14:sldId id="256"/>
            <p14:sldId id="530"/>
            <p14:sldId id="454"/>
          </p14:sldIdLst>
        </p14:section>
        <p14:section name="5.1 Basic of value calculation" id="{82B96233-CE70-49E5-8BF3-3164E0F97AA4}">
          <p14:sldIdLst>
            <p14:sldId id="496"/>
            <p14:sldId id="498"/>
            <p14:sldId id="499"/>
            <p14:sldId id="524"/>
          </p14:sldIdLst>
        </p14:section>
        <p14:section name="5.2 Material, social and environmental factors" id="{07974BBC-226C-43E9-B527-C5E45488056F}">
          <p14:sldIdLst>
            <p14:sldId id="516"/>
            <p14:sldId id="502"/>
            <p14:sldId id="525"/>
          </p14:sldIdLst>
        </p14:section>
        <p14:section name="5.3 Quantifying social and environmental impact" id="{1B5E020B-0A55-42F0-B327-34E1E91E56D2}">
          <p14:sldIdLst>
            <p14:sldId id="526"/>
            <p14:sldId id="522"/>
          </p14:sldIdLst>
        </p14:section>
        <p14:section name="5.4 Monetising social and environmental impact" id="{E83C631F-396E-4B50-BFF4-EA547A8798AF}">
          <p14:sldIdLst>
            <p14:sldId id="527"/>
            <p14:sldId id="505"/>
            <p14:sldId id="528"/>
            <p14:sldId id="529"/>
            <p14:sldId id="506"/>
            <p14:sldId id="531"/>
          </p14:sldIdLst>
        </p14:section>
        <p14:section name="5.5 Conclusions" id="{178EF25C-958A-4121-8DF3-1B822610ACA1}">
          <p14:sldIdLst>
            <p14:sldId id="51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3C6"/>
    <a:srgbClr val="E84A8E"/>
    <a:srgbClr val="DA970F"/>
    <a:srgbClr val="5E8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42" autoAdjust="0"/>
    <p:restoredTop sz="95374" autoAdjust="0"/>
  </p:normalViewPr>
  <p:slideViewPr>
    <p:cSldViewPr>
      <p:cViewPr varScale="1">
        <p:scale>
          <a:sx n="122" d="100"/>
          <a:sy n="122" d="100"/>
        </p:scale>
        <p:origin x="114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96" y="1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/>
          <a:lstStyle>
            <a:lvl1pPr algn="r">
              <a:defRPr sz="1200"/>
            </a:lvl1pPr>
          </a:lstStyle>
          <a:p>
            <a:fld id="{3325F9F8-5D42-4208-880B-6708BBEBB10A}" type="datetimeFigureOut">
              <a:rPr lang="nl-NL" smtClean="0"/>
              <a:t>01-09-2023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96" y="9429306"/>
            <a:ext cx="2945862" cy="495793"/>
          </a:xfrm>
          <a:prstGeom prst="rect">
            <a:avLst/>
          </a:prstGeom>
        </p:spPr>
        <p:txBody>
          <a:bodyPr vert="horz" lIns="88211" tIns="44105" rIns="88211" bIns="44105" rtlCol="0" anchor="b"/>
          <a:lstStyle>
            <a:lvl1pPr algn="r">
              <a:defRPr sz="1200"/>
            </a:lvl1pPr>
          </a:lstStyle>
          <a:p>
            <a:fld id="{5A154748-73CB-46B1-80DC-BF03F067AA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60243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3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/>
          <a:lstStyle>
            <a:lvl1pPr algn="r">
              <a:defRPr sz="1300"/>
            </a:lvl1pPr>
          </a:lstStyle>
          <a:p>
            <a:fld id="{B064C223-EC3E-429A-AD8F-BB570CF7B08B}" type="datetimeFigureOut">
              <a:rPr lang="nl-NL" smtClean="0"/>
              <a:t>01-09-2023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9" tIns="47774" rIns="95549" bIns="47774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5549" tIns="47774" rIns="95549" bIns="47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28589"/>
            <a:ext cx="2945658" cy="496332"/>
          </a:xfrm>
          <a:prstGeom prst="rect">
            <a:avLst/>
          </a:prstGeom>
        </p:spPr>
        <p:txBody>
          <a:bodyPr vert="horz" lIns="95549" tIns="47774" rIns="95549" bIns="47774" rtlCol="0" anchor="b"/>
          <a:lstStyle>
            <a:lvl1pPr algn="r">
              <a:defRPr sz="1300"/>
            </a:lvl1pPr>
          </a:lstStyle>
          <a:p>
            <a:fld id="{C31C44ED-C4AD-470A-9D13-4854E5C77B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698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E995674-3822-4210-B22F-ACD897F2951D}" type="datetime1">
              <a:rPr lang="nl-NL" smtClean="0"/>
              <a:t>01-09-2023</a:t>
            </a:fld>
            <a:endParaRPr lang="nl-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ACCF7-383F-4E81-9924-63EE2C322453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A17AD36F-11C5-49B6-B051-90CB29CA0AFC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BA67-60A5-409E-8DD4-10448592DE6E}" type="datetime1">
              <a:rPr lang="nl-NL" smtClean="0"/>
              <a:t>01-09-2023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E839C-F7D6-482F-9F38-C5243D7FA0DC}" type="datetime1">
              <a:rPr lang="nl-NL" smtClean="0"/>
              <a:t>01-09-2023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AD75C1-97C5-43AB-A618-A08561DF0A95}" type="datetime1">
              <a:rPr lang="nl-NL" smtClean="0"/>
              <a:t>01-09-2023</a:t>
            </a:fld>
            <a:endParaRPr lang="nl-N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B9D848-C9A4-4662-BB4F-B0EBAEFE3374}" type="datetime1">
              <a:rPr lang="nl-NL" smtClean="0"/>
              <a:t>01-09-2023</a:t>
            </a:fld>
            <a:endParaRPr lang="nl-N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nl-NL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56325-4EE2-417E-871E-643775FE5A8E}" type="datetime1">
              <a:rPr lang="nl-NL" smtClean="0"/>
              <a:t>01-09-2023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0E6C7-2C44-47BD-98BE-126A2D60E8B0}" type="datetime1">
              <a:rPr lang="nl-NL" smtClean="0"/>
              <a:t>01-09-2023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BA8902-429F-4875-8F39-5A01A5339B73}" type="datetime1">
              <a:rPr lang="nl-NL" smtClean="0"/>
              <a:t>01-09-2023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2800" y="1752600"/>
            <a:ext cx="21336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DF3F8BC0-7C6F-4C14-A98E-54C9DDD88215}" type="datetime1">
              <a:rPr lang="nl-NL" smtClean="0"/>
              <a:t>01-09-2023</a:t>
            </a:fld>
            <a:endParaRPr lang="nl-NL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2C940B0-84B5-4EDF-949F-11EBC1AD2493}" type="datetime1">
              <a:rPr lang="nl-NL" smtClean="0"/>
              <a:t>01-09-2023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7460DF1-6357-430F-98B5-137A4FF6C7D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0694" y="3933056"/>
            <a:ext cx="6912768" cy="1972816"/>
          </a:xfrm>
        </p:spPr>
        <p:txBody>
          <a:bodyPr>
            <a:normAutofit fontScale="90000"/>
          </a:bodyPr>
          <a:lstStyle/>
          <a:p>
            <a:pPr algn="r"/>
            <a:r>
              <a:rPr lang="en-US" sz="3600" b="1" dirty="0">
                <a:ea typeface="Arial" charset="0"/>
                <a:cs typeface="Arial" charset="0"/>
              </a:rPr>
              <a:t>Corporate Finance for</a:t>
            </a:r>
            <a:br>
              <a:rPr lang="en-US" sz="3600" b="1" dirty="0">
                <a:ea typeface="Arial" charset="0"/>
                <a:cs typeface="Arial" charset="0"/>
              </a:rPr>
            </a:br>
            <a:r>
              <a:rPr lang="en-US" sz="3600" b="1" dirty="0">
                <a:ea typeface="Arial" charset="0"/>
                <a:cs typeface="Arial" charset="0"/>
              </a:rPr>
              <a:t>Long-Term Value</a:t>
            </a:r>
            <a:br>
              <a:rPr lang="en-US" sz="3600" b="1" dirty="0">
                <a:ea typeface="Arial" charset="0"/>
                <a:cs typeface="Arial" charset="0"/>
              </a:rPr>
            </a:br>
            <a:br>
              <a:rPr lang="en-US" sz="3600" b="1" dirty="0">
                <a:ea typeface="Arial" charset="0"/>
                <a:cs typeface="Arial" charset="0"/>
              </a:rPr>
            </a:br>
            <a:endParaRPr lang="nl-NL" sz="36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5171" y="6021288"/>
            <a:ext cx="8896829" cy="720080"/>
          </a:xfrm>
        </p:spPr>
        <p:txBody>
          <a:bodyPr>
            <a:normAutofit/>
          </a:bodyPr>
          <a:lstStyle/>
          <a:p>
            <a:r>
              <a:rPr lang="en-US" dirty="0"/>
              <a:t>Chapter 5: Calculating social and environmental value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28399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Material social and environmental factors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10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23392" y="1516698"/>
            <a:ext cx="5272324" cy="49251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Social factors</a:t>
            </a:r>
          </a:p>
          <a:p>
            <a:pPr>
              <a:lnSpc>
                <a:spcPct val="150000"/>
              </a:lnSpc>
            </a:pPr>
            <a:r>
              <a:rPr lang="en-US" sz="2400" i="1" dirty="0" err="1">
                <a:latin typeface="Arial" charset="0"/>
                <a:ea typeface="Arial" charset="0"/>
                <a:cs typeface="Arial" charset="0"/>
              </a:rPr>
              <a:t>Labour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 practices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 training, discrimination)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Combatting poverty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 underpayment in value chain)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Interaction with communities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 regional economic activity, health &amp; safety, business ethics)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645A4622-E6C0-3860-D090-1787BA42B5B3}"/>
              </a:ext>
            </a:extLst>
          </p:cNvPr>
          <p:cNvSpPr txBox="1">
            <a:spLocks/>
          </p:cNvSpPr>
          <p:nvPr/>
        </p:nvSpPr>
        <p:spPr>
          <a:xfrm>
            <a:off x="6089188" y="1516698"/>
            <a:ext cx="535114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Font typeface="Wingdings"/>
              <a:buNone/>
            </a:pPr>
            <a:r>
              <a:rPr lang="en-US" sz="2400" b="1" dirty="0">
                <a:latin typeface="Arial" charset="0"/>
                <a:ea typeface="Arial" charset="0"/>
                <a:cs typeface="Arial" charset="0"/>
              </a:rPr>
              <a:t>Environmental factors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Pollution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(e.g. carbon emissions, water pollution)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Use of scarce resources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 scarce materials, land, water)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Restoration of air, land or water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(e.g. land restoration, water purification)</a:t>
            </a:r>
          </a:p>
        </p:txBody>
      </p:sp>
    </p:spTree>
    <p:extLst>
      <p:ext uri="{BB962C8B-B14F-4D97-AF65-F5344CB8AC3E}">
        <p14:creationId xmlns:p14="http://schemas.microsoft.com/office/powerpoint/2010/main" val="3528030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Quantifying social and environmental impact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11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17568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Expressing E issues in own units: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GHG emissions: expressed in tonnes of 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CO</a:t>
            </a:r>
            <a:r>
              <a:rPr lang="nl-NL" sz="1800" baseline="-25000" dirty="0">
                <a:latin typeface="Arial" charset="0"/>
                <a:ea typeface="Arial" charset="0"/>
                <a:cs typeface="Arial" charset="0"/>
              </a:rPr>
              <a:t>2</a:t>
            </a:r>
          </a:p>
          <a:p>
            <a:pPr lvl="1">
              <a:lnSpc>
                <a:spcPct val="150000"/>
              </a:lnSpc>
            </a:pP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Some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issues are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easily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quantifiable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(carbon,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nitrogen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or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freshwater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use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)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whereas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others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are more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difficult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express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in a single 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metric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 (</a:t>
            </a:r>
            <a:r>
              <a:rPr lang="nl-NL" sz="1800" dirty="0" err="1">
                <a:latin typeface="Arial" charset="0"/>
                <a:ea typeface="Arial" charset="0"/>
                <a:cs typeface="Arial" charset="0"/>
              </a:rPr>
              <a:t>biodiversity</a:t>
            </a:r>
            <a:r>
              <a:rPr lang="nl-NL" sz="1800" dirty="0">
                <a:latin typeface="Arial" charset="0"/>
                <a:ea typeface="Arial" charset="0"/>
                <a:cs typeface="Arial" charset="0"/>
              </a:rPr>
              <a:t>)</a:t>
            </a:r>
          </a:p>
          <a:p>
            <a:pPr lvl="1">
              <a:lnSpc>
                <a:spcPct val="150000"/>
              </a:lnSpc>
            </a:pPr>
            <a:endParaRPr lang="nl-NL" sz="18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GB" sz="6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charset="0"/>
                <a:ea typeface="Arial" charset="0"/>
                <a:cs typeface="Arial" charset="0"/>
              </a:rPr>
              <a:t>Expressing S issues in own units: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For example, quality of life years added by a medical company</a:t>
            </a:r>
            <a:endParaRPr lang="nl-NL" sz="18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A74B40-67E9-2496-19BF-E102B9874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539875"/>
              </p:ext>
            </p:extLst>
          </p:nvPr>
        </p:nvGraphicFramePr>
        <p:xfrm>
          <a:off x="711200" y="3501008"/>
          <a:ext cx="9561261" cy="673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8496">
                  <a:extLst>
                    <a:ext uri="{9D8B030D-6E8A-4147-A177-3AD203B41FA5}">
                      <a16:colId xmlns:a16="http://schemas.microsoft.com/office/drawing/2014/main" val="4056558673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486666108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2678714114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912367526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541810141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4123274702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895604730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1613770473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67902591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893047932"/>
                    </a:ext>
                  </a:extLst>
                </a:gridCol>
              </a:tblGrid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1959608"/>
                  </a:ext>
                </a:extLst>
              </a:tr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2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-eq. million tons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7577480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A89A829-FBBD-288C-2995-2B87D958837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888236"/>
              </p:ext>
            </p:extLst>
          </p:nvPr>
        </p:nvGraphicFramePr>
        <p:xfrm>
          <a:off x="711200" y="5311051"/>
          <a:ext cx="9561261" cy="673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8496">
                  <a:extLst>
                    <a:ext uri="{9D8B030D-6E8A-4147-A177-3AD203B41FA5}">
                      <a16:colId xmlns:a16="http://schemas.microsoft.com/office/drawing/2014/main" val="4056558673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486666108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2678714114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912367526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541810141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4123274702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895604730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1613770473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67902591"/>
                    </a:ext>
                  </a:extLst>
                </a:gridCol>
                <a:gridCol w="768085">
                  <a:extLst>
                    <a:ext uri="{9D8B030D-6E8A-4147-A177-3AD203B41FA5}">
                      <a16:colId xmlns:a16="http://schemas.microsoft.com/office/drawing/2014/main" val="893047932"/>
                    </a:ext>
                  </a:extLst>
                </a:gridCol>
              </a:tblGrid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1959608"/>
                  </a:ext>
                </a:extLst>
              </a:tr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Quality life years added, x 1,000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7577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4933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Attribution of impact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12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challenge is attributing (i.e. distributing) shares of the impact to each of the stakeholders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For example, carbon emissions from the usage of combustion engine vehicles can be attributed to: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Arial" charset="0"/>
                <a:cs typeface="Arial" charset="0"/>
              </a:rPr>
              <a:t>The car manufacturer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Arial" charset="0"/>
                <a:cs typeface="Arial" charset="0"/>
              </a:rPr>
              <a:t>The oil company selling petrol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Arial" charset="0"/>
                <a:cs typeface="Arial" charset="0"/>
              </a:rPr>
              <a:t>The user of the vehicle</a:t>
            </a:r>
          </a:p>
          <a:p>
            <a:pPr lvl="1">
              <a:lnSpc>
                <a:spcPct val="150000"/>
              </a:lnSpc>
            </a:pPr>
            <a:r>
              <a:rPr lang="en-GB" sz="1800" dirty="0">
                <a:latin typeface="Arial" charset="0"/>
                <a:ea typeface="Arial" charset="0"/>
                <a:cs typeface="Arial" charset="0"/>
              </a:rPr>
              <a:t>For greenhouse gas (GHG) emissions, Scope 1, 2 and 3 emissions attribute by distinguishing: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Arial" charset="0"/>
                <a:cs typeface="Arial" charset="0"/>
              </a:rPr>
              <a:t>All direct GHG emissions of an organisation– Scope 1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Arial" charset="0"/>
                <a:cs typeface="Arial" charset="0"/>
              </a:rPr>
              <a:t>Indirect GHG emissions from consumption of purchased energy – Scope 2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Arial" charset="0"/>
                <a:cs typeface="Arial" charset="0"/>
              </a:rPr>
              <a:t>Other indirect GHG emissions both upstream and downstream of the value chain – Scope 3</a:t>
            </a:r>
          </a:p>
          <a:p>
            <a:pPr lvl="2">
              <a:lnSpc>
                <a:spcPct val="150000"/>
              </a:lnSpc>
            </a:pPr>
            <a:r>
              <a:rPr lang="en-GB" sz="1500" dirty="0">
                <a:latin typeface="Arial" charset="0"/>
                <a:ea typeface="Arial" charset="0"/>
                <a:cs typeface="Arial" charset="0"/>
              </a:rPr>
              <a:t>New item (not yet in GHG Protocol) saved emissions – Scope 4</a:t>
            </a:r>
          </a:p>
        </p:txBody>
      </p:sp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00F13301-0E23-1EFF-A7BC-B5B93A108434}"/>
              </a:ext>
            </a:extLst>
          </p:cNvPr>
          <p:cNvSpPr/>
          <p:nvPr/>
        </p:nvSpPr>
        <p:spPr>
          <a:xfrm>
            <a:off x="8112224" y="4725144"/>
            <a:ext cx="2664296" cy="616158"/>
          </a:xfrm>
          <a:prstGeom prst="wedgeEllipseCallout">
            <a:avLst>
              <a:gd name="adj1" fmla="val -62680"/>
              <a:gd name="adj2" fmla="val -622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attribution for Scope 1 + 2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peech Bubble: Oval 5">
            <a:extLst>
              <a:ext uri="{FF2B5EF4-FFF2-40B4-BE49-F238E27FC236}">
                <a16:creationId xmlns:a16="http://schemas.microsoft.com/office/drawing/2014/main" id="{A370A9AE-66C7-6066-0B26-71BDBB42C89A}"/>
              </a:ext>
            </a:extLst>
          </p:cNvPr>
          <p:cNvSpPr/>
          <p:nvPr/>
        </p:nvSpPr>
        <p:spPr>
          <a:xfrm>
            <a:off x="8832304" y="5838840"/>
            <a:ext cx="2808312" cy="790559"/>
          </a:xfrm>
          <a:prstGeom prst="wedgeEllipseCallout">
            <a:avLst>
              <a:gd name="adj1" fmla="val -41004"/>
              <a:gd name="adj2" fmla="val -69617"/>
            </a:avLst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50% attribution to primary company for Scope 3</a:t>
            </a:r>
            <a:endParaRPr lang="en-GB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6311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>
                <a:latin typeface="Arial" charset="0"/>
                <a:ea typeface="Arial" charset="0"/>
                <a:cs typeface="Arial" charset="0"/>
              </a:rPr>
              <a:t>Monetising</a:t>
            </a:r>
            <a:r>
              <a:rPr lang="en-US" sz="3200" dirty="0">
                <a:latin typeface="Arial" charset="0"/>
                <a:ea typeface="Arial" charset="0"/>
                <a:cs typeface="Arial" charset="0"/>
              </a:rPr>
              <a:t> social and environmental impact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The monetary value is calculated by multiplying the quantified issues with the shadow price, which is the price to restore the original situation</a:t>
            </a: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Monetising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E issues: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sz="8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</a:t>
            </a:r>
            <a:endParaRPr lang="en-US" sz="18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en-US" sz="2000" dirty="0" err="1">
                <a:latin typeface="Arial" charset="0"/>
                <a:ea typeface="Arial" charset="0"/>
                <a:cs typeface="Arial" charset="0"/>
              </a:rPr>
              <a:t>Monetising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 S issues	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FA74B40-67E9-2496-19BF-E102B9874C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4419944"/>
              </p:ext>
            </p:extLst>
          </p:nvPr>
        </p:nvGraphicFramePr>
        <p:xfrm>
          <a:off x="705501" y="3068960"/>
          <a:ext cx="7550742" cy="1437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440">
                  <a:extLst>
                    <a:ext uri="{9D8B030D-6E8A-4147-A177-3AD203B41FA5}">
                      <a16:colId xmlns:a16="http://schemas.microsoft.com/office/drawing/2014/main" val="4056558673"/>
                    </a:ext>
                  </a:extLst>
                </a:gridCol>
                <a:gridCol w="604806">
                  <a:extLst>
                    <a:ext uri="{9D8B030D-6E8A-4147-A177-3AD203B41FA5}">
                      <a16:colId xmlns:a16="http://schemas.microsoft.com/office/drawing/2014/main" val="486666108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2678714114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912367526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541810141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4123274702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895604730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1613770473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67902591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893047932"/>
                    </a:ext>
                  </a:extLst>
                </a:gridCol>
              </a:tblGrid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1959608"/>
                  </a:ext>
                </a:extLst>
              </a:tr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</a:t>
                      </a:r>
                      <a:r>
                        <a:rPr lang="en-GB" sz="1400" baseline="-25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-eq. million tons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7577480"/>
                  </a:ext>
                </a:extLst>
              </a:tr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Shadow carbon price, $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224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232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248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257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266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275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285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295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9755642"/>
                  </a:ext>
                </a:extLst>
              </a:tr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Environmental value flow, $ billions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-5.3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-6.2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-8.0</a:t>
                      </a:r>
                      <a:endParaRPr lang="en-GB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-8.0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-8.0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-7.1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-5.9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2490338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999D824-D5A5-ED4F-36D2-CD55A2A11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959579"/>
              </p:ext>
            </p:extLst>
          </p:nvPr>
        </p:nvGraphicFramePr>
        <p:xfrm>
          <a:off x="705502" y="5008525"/>
          <a:ext cx="7550742" cy="1437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09809">
                  <a:extLst>
                    <a:ext uri="{9D8B030D-6E8A-4147-A177-3AD203B41FA5}">
                      <a16:colId xmlns:a16="http://schemas.microsoft.com/office/drawing/2014/main" val="4056558673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486666108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2678714114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912367526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541810141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4123274702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895604730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1613770473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67902591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893047932"/>
                    </a:ext>
                  </a:extLst>
                </a:gridCol>
              </a:tblGrid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2030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1959608"/>
                  </a:ext>
                </a:extLst>
              </a:tr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Quality life years, x 1,000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78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7577480"/>
                  </a:ext>
                </a:extLst>
              </a:tr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Shadow price, x $1,000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9755642"/>
                  </a:ext>
                </a:extLst>
              </a:tr>
              <a:tr h="33691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Social value flow, $ billions</a:t>
                      </a:r>
                      <a:endParaRPr lang="en-GB" sz="16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7.4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7.6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8.0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8.7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8.9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9.3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9.8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11.8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24903389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A4A2ECEF-F32D-3200-CD08-503148E9F062}"/>
              </a:ext>
            </a:extLst>
          </p:cNvPr>
          <p:cNvSpPr txBox="1">
            <a:spLocks/>
          </p:cNvSpPr>
          <p:nvPr/>
        </p:nvSpPr>
        <p:spPr>
          <a:xfrm>
            <a:off x="8540799" y="3331237"/>
            <a:ext cx="3149515" cy="118489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</a:rPr>
              <a:t>The shadow carbon price will increase in the future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0CE6EEBF-3FDE-94CC-1F4A-4BBE8A823551}"/>
              </a:ext>
            </a:extLst>
          </p:cNvPr>
          <p:cNvSpPr txBox="1">
            <a:spLocks/>
          </p:cNvSpPr>
          <p:nvPr/>
        </p:nvSpPr>
        <p:spPr>
          <a:xfrm>
            <a:off x="8540798" y="5284824"/>
            <a:ext cx="3149515" cy="118489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1400" dirty="0">
                <a:latin typeface="Arial" charset="0"/>
                <a:ea typeface="Arial" charset="0"/>
                <a:cs typeface="Arial" charset="0"/>
                <a:sym typeface="Wingdings" panose="05000000000000000000" pitchFamily="2" charset="2"/>
              </a:rPr>
              <a:t>The shadow price per quality of life year is expected to stay constant</a:t>
            </a:r>
            <a:endParaRPr lang="en-US" sz="1400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874E834-D722-6287-D54A-C4B4EB23B054}"/>
              </a:ext>
            </a:extLst>
          </p:cNvPr>
          <p:cNvCxnSpPr>
            <a:cxnSpLocks/>
          </p:cNvCxnSpPr>
          <p:nvPr/>
        </p:nvCxnSpPr>
        <p:spPr>
          <a:xfrm flipH="1">
            <a:off x="8179997" y="3923685"/>
            <a:ext cx="3600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B5AD1E3-46E6-2FBF-AAA3-F66E3537BDA3}"/>
              </a:ext>
            </a:extLst>
          </p:cNvPr>
          <p:cNvCxnSpPr>
            <a:cxnSpLocks/>
          </p:cNvCxnSpPr>
          <p:nvPr/>
        </p:nvCxnSpPr>
        <p:spPr>
          <a:xfrm flipH="1">
            <a:off x="8179997" y="5877272"/>
            <a:ext cx="36004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7756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Welfare-based shadow prices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14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9959656" cy="4925144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shadow prices should reflect the ‘true scarcity’ of resources to stay within planetary boundaries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Organisations such as the Impact Economy Foundation and True Price provide regularly updated lists of impact and shadow prices (</a:t>
            </a:r>
            <a:r>
              <a:rPr lang="en-GB" sz="280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see Appendix of Chapter 5)</a:t>
            </a:r>
            <a:endParaRPr lang="en-GB" sz="28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True prices are based on two welfare categories:</a:t>
            </a:r>
          </a:p>
          <a:p>
            <a:pPr lvl="1">
              <a:lnSpc>
                <a:spcPct val="150000"/>
              </a:lnSpc>
            </a:pPr>
            <a:r>
              <a:rPr lang="en-GB" sz="25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Rights (human, labour and environmental rights)</a:t>
            </a:r>
            <a:endParaRPr lang="en-GB" sz="22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GB" sz="25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Well-being</a:t>
            </a:r>
          </a:p>
        </p:txBody>
      </p:sp>
    </p:spTree>
    <p:extLst>
      <p:ext uri="{BB962C8B-B14F-4D97-AF65-F5344CB8AC3E}">
        <p14:creationId xmlns:p14="http://schemas.microsoft.com/office/powerpoint/2010/main" val="1706602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Well-being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15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9959656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Well-being, also known as quality of life, refers to what is intrinsically valuable for someone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Includes: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Well-being of employees – additional to the salary received, measured by life satisfaction points (on a scale of 0 to 100)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Well-being of customers – calculated as consumer surplus, which is the difference between the price of a product and what consumers want to pay</a:t>
            </a:r>
          </a:p>
          <a:p>
            <a:pPr lvl="1">
              <a:lnSpc>
                <a:spcPct val="150000"/>
              </a:lnSpc>
            </a:pPr>
            <a:r>
              <a:rPr lang="en-GB" sz="22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Well-being of communities</a:t>
            </a:r>
          </a:p>
        </p:txBody>
      </p:sp>
    </p:spTree>
    <p:extLst>
      <p:ext uri="{BB962C8B-B14F-4D97-AF65-F5344CB8AC3E}">
        <p14:creationId xmlns:p14="http://schemas.microsoft.com/office/powerpoint/2010/main" val="20565972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Consumer surplus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16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5495160" cy="4925144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200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m:t>consumer</m:t>
                      </m:r>
                      <m:r>
                        <m:rPr>
                          <m:nor/>
                        </m:rPr>
                        <a:rPr lang="en-GB" sz="200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200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m:t>surplus</m:t>
                      </m:r>
                      <m:r>
                        <a:rPr lang="en-GB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GB" sz="2000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Δ</m:t>
                      </m:r>
                      <m:r>
                        <a:rPr lang="en-GB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𝑃</m:t>
                      </m:r>
                      <m:r>
                        <a:rPr lang="en-GB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∙</m:t>
                      </m:r>
                      <m:r>
                        <a:rPr lang="en-GB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𝑄</m:t>
                      </m:r>
                      <m:r>
                        <a:rPr lang="en-GB" sz="20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∙</m:t>
                      </m:r>
                      <m:f>
                        <m:fPr>
                          <m:ctrlPr>
                            <a:rPr lang="en-GB" sz="18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000" smtClean="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Δ</m:t>
                    </m:r>
                    <m:r>
                      <a:rPr lang="en-GB" sz="2000" i="1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𝑃</m:t>
                    </m:r>
                  </m:oMath>
                </a14:m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 = maximum price </a:t>
                </a:r>
                <a:r>
                  <a:rPr lang="en-GB" sz="2000" i="1" dirty="0">
                    <a:latin typeface="Arial" charset="0"/>
                    <a:ea typeface="Arial" charset="0"/>
                    <a:cs typeface="Arial" charset="0"/>
                  </a:rPr>
                  <a:t>P</a:t>
                </a:r>
                <a:r>
                  <a:rPr lang="en-GB" sz="2000" i="1" baseline="30000" dirty="0">
                    <a:latin typeface="Arial" charset="0"/>
                    <a:ea typeface="Arial" charset="0"/>
                    <a:cs typeface="Arial" charset="0"/>
                  </a:rPr>
                  <a:t>max</a:t>
                </a:r>
                <a:r>
                  <a:rPr lang="en-GB" sz="2000" i="1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minus price paid </a:t>
                </a:r>
                <a:r>
                  <a:rPr lang="en-GB" sz="2000" i="1" dirty="0">
                    <a:latin typeface="Arial" charset="0"/>
                    <a:ea typeface="Arial" charset="0"/>
                    <a:cs typeface="Arial" charset="0"/>
                  </a:rPr>
                  <a:t>P</a:t>
                </a:r>
                <a:br>
                  <a:rPr lang="en-GB" sz="2000" i="1" dirty="0">
                    <a:latin typeface="Arial" charset="0"/>
                    <a:ea typeface="Arial" charset="0"/>
                    <a:cs typeface="Arial" charset="0"/>
                  </a:rPr>
                </a:br>
                <a14:m>
                  <m:oMath xmlns:m="http://schemas.openxmlformats.org/officeDocument/2006/math">
                    <m:r>
                      <a:rPr lang="en-GB" sz="2000" i="1">
                        <a:solidFill>
                          <a:srgbClr val="222222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𝑄</m:t>
                    </m:r>
                  </m:oMath>
                </a14:m>
                <a:r>
                  <a:rPr lang="en-GB" sz="2000" i="1" dirty="0">
                    <a:latin typeface="Arial" charset="0"/>
                    <a:ea typeface="Arial" charset="0"/>
                    <a:cs typeface="Arial" charset="0"/>
                  </a:rPr>
                  <a:t> = </a:t>
                </a:r>
                <a:r>
                  <a:rPr lang="en-GB" sz="2000" dirty="0">
                    <a:latin typeface="Arial" charset="0"/>
                    <a:ea typeface="Arial" charset="0"/>
                    <a:cs typeface="Arial" charset="0"/>
                  </a:rPr>
                  <a:t>number of goods sold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GB" sz="180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m:t>price</m:t>
                      </m:r>
                      <m:r>
                        <m:rPr>
                          <m:nor/>
                        </m:rPr>
                        <a:rPr lang="en-GB" sz="180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GB" sz="1800" smtClean="0">
                          <a:solidFill>
                            <a:srgbClr val="222222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m:t>elasticity</m:t>
                      </m:r>
                      <m:r>
                        <a:rPr lang="en-GB" sz="1800" i="1">
                          <a:solidFill>
                            <a:srgbClr val="222222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cs typeface="Calibri" panose="020F0502020204030204" pitchFamily="34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GB" sz="180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Δ</m:t>
                          </m:r>
                          <m:r>
                            <a:rPr lang="en-GB" sz="18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𝑄</m:t>
                          </m:r>
                          <m:r>
                            <a:rPr lang="en-GB" sz="18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/</m:t>
                          </m:r>
                          <m:r>
                            <a:rPr lang="en-GB" sz="18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𝑄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GB" sz="1800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Δ</m:t>
                          </m:r>
                          <m:r>
                            <a:rPr lang="en-GB" sz="18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𝑃</m:t>
                          </m:r>
                          <m:r>
                            <a:rPr lang="en-GB" sz="18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/</m:t>
                          </m:r>
                          <m:r>
                            <a:rPr lang="en-GB" sz="1800" i="1">
                              <a:solidFill>
                                <a:srgbClr val="222222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en-GB" sz="2400" i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ctr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GB" sz="1800" dirty="0">
                    <a:latin typeface="Arial" charset="0"/>
                    <a:ea typeface="Arial" charset="0"/>
                    <a:cs typeface="Arial" charset="0"/>
                  </a:rPr>
                  <a:t>which leads to: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1800" smtClean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rPr>
                      <m:t>consumer</m:t>
                    </m:r>
                    <m:r>
                      <m:rPr>
                        <m:nor/>
                      </m:rPr>
                      <a:rPr lang="en-GB" sz="1800" smtClean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rPr>
                      <m:t> </m:t>
                    </m:r>
                    <m:r>
                      <m:rPr>
                        <m:nor/>
                      </m:rPr>
                      <a:rPr lang="en-GB" sz="1800" smtClean="0">
                        <a:solidFill>
                          <a:srgbClr val="22222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rPr>
                      <m:t>surplus</m:t>
                    </m:r>
                    <m:r>
                      <a:rPr lang="en-GB" sz="1800" i="1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GB" sz="1800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Δ</m:t>
                        </m:r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𝑄</m:t>
                        </m:r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∙</m:t>
                        </m:r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𝑃</m:t>
                        </m:r>
                      </m:num>
                      <m:den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𝑝𝑟𝑖𝑐𝑒</m:t>
                        </m:r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𝑒𝑙𝑎𝑠𝑡𝑖𝑐𝑖𝑡𝑦</m:t>
                        </m:r>
                      </m:den>
                    </m:f>
                    <m:r>
                      <a:rPr lang="en-GB" sz="1800" i="1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en-GB" sz="14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  <m:r>
                      <a:rPr lang="en-GB" sz="1800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𝑠𝑎𝑙𝑒𝑠</m:t>
                        </m:r>
                      </m:num>
                      <m:den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𝑝𝑟𝑖𝑐𝑒</m:t>
                        </m:r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 </m:t>
                        </m:r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𝑒𝑙𝑎𝑠𝑡𝑖𝑐𝑖𝑡𝑦</m:t>
                        </m:r>
                      </m:den>
                    </m:f>
                    <m:r>
                      <a:rPr lang="en-GB" sz="1800" i="1">
                        <a:solidFill>
                          <a:srgbClr val="222222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rPr>
                      <m:t>∙</m:t>
                    </m:r>
                    <m:f>
                      <m:fPr>
                        <m:ctrlPr>
                          <a:rPr lang="en-GB" sz="14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cs typeface="Calibri" panose="020F0502020204030204" pitchFamily="34" charset="0"/>
                          </a:rPr>
                        </m:ctrlPr>
                      </m:fPr>
                      <m:num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800" i="1">
                            <a:solidFill>
                              <a:srgbClr val="222222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Calibri" panose="020F050202020403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800" dirty="0">
                    <a:solidFill>
                      <a:srgbClr val="222222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</a:rPr>
                  <a:t>	</a:t>
                </a: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5495160" cy="4925144"/>
              </a:xfrm>
              <a:blipFill>
                <a:blip r:embed="rId2"/>
                <a:stretch>
                  <a:fillRect l="-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Afbeelding 57">
            <a:extLst>
              <a:ext uri="{FF2B5EF4-FFF2-40B4-BE49-F238E27FC236}">
                <a16:creationId xmlns:a16="http://schemas.microsoft.com/office/drawing/2014/main" id="{93C3E122-7B67-A344-B7CB-02C7F87E0D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064" y="1772816"/>
            <a:ext cx="4502848" cy="420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173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Calculating social and environmental value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17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247688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Using the social (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SVF) 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and environmental (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EVF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) value flows, you can determine social (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SV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) and environmental (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EV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) value:</a:t>
                </a:r>
              </a:p>
              <a:p>
                <a:pPr marL="0" marR="0" indent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𝑆𝑉</m:t>
                      </m:r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naryPr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𝑛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=0</m:t>
                          </m:r>
                        </m:sub>
                        <m:sup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  <m:t>𝑆</m:t>
                              </m:r>
                              <m:sSub>
                                <m:sSub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𝑉𝐹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1+</m:t>
                                      </m:r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                    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𝐸𝑉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</m:ctrlPr>
                        </m:naryPr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𝑛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=0</m:t>
                          </m:r>
                        </m:sub>
                        <m:sup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Calibri" panose="020F0502020204030204" pitchFamily="34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𝐸𝑉𝐹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1+</m:t>
                                      </m:r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Calibri" panose="020F0502020204030204" pitchFamily="34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Calibri" panose="020F0502020204030204" pitchFamily="34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GB" sz="1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</a:pPr>
                <a:endParaRPr lang="en-GB" sz="24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nl-NL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247688" cy="4925144"/>
              </a:xfrm>
              <a:blipFill>
                <a:blip r:embed="rId2"/>
                <a:stretch>
                  <a:fillRect l="-11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C8B0B88-D0FB-E6B9-7C4E-A50D2B636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90071"/>
              </p:ext>
            </p:extLst>
          </p:nvPr>
        </p:nvGraphicFramePr>
        <p:xfrm>
          <a:off x="6269580" y="4221087"/>
          <a:ext cx="5028112" cy="1864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3080">
                  <a:extLst>
                    <a:ext uri="{9D8B030D-6E8A-4147-A177-3AD203B41FA5}">
                      <a16:colId xmlns:a16="http://schemas.microsoft.com/office/drawing/2014/main" val="4056558673"/>
                    </a:ext>
                  </a:extLst>
                </a:gridCol>
                <a:gridCol w="634832">
                  <a:extLst>
                    <a:ext uri="{9D8B030D-6E8A-4147-A177-3AD203B41FA5}">
                      <a16:colId xmlns:a16="http://schemas.microsoft.com/office/drawing/2014/main" val="486666108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678714114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91236752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541810141"/>
                    </a:ext>
                  </a:extLst>
                </a:gridCol>
              </a:tblGrid>
              <a:tr h="35396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1959608"/>
                  </a:ext>
                </a:extLst>
              </a:tr>
              <a:tr h="44831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Environmental value flows (EVF), $ billions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-6.7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-7.2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-5.3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7577480"/>
                  </a:ext>
                </a:extLst>
              </a:tr>
              <a:tr h="35396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Discount factor, 2%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0.98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0.96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9755642"/>
                  </a:ext>
                </a:extLst>
              </a:tr>
              <a:tr h="35396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PV (EVF)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-7.0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-5.1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24903389"/>
                  </a:ext>
                </a:extLst>
              </a:tr>
              <a:tr h="353967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Environmental value (EV)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-57.6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4429548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F60D042-E104-7D69-D578-A8DB9D1669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98498"/>
              </p:ext>
            </p:extLst>
          </p:nvPr>
        </p:nvGraphicFramePr>
        <p:xfrm>
          <a:off x="1359247" y="4221087"/>
          <a:ext cx="4583557" cy="18641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98440">
                  <a:extLst>
                    <a:ext uri="{9D8B030D-6E8A-4147-A177-3AD203B41FA5}">
                      <a16:colId xmlns:a16="http://schemas.microsoft.com/office/drawing/2014/main" val="4056558673"/>
                    </a:ext>
                  </a:extLst>
                </a:gridCol>
                <a:gridCol w="604806">
                  <a:extLst>
                    <a:ext uri="{9D8B030D-6E8A-4147-A177-3AD203B41FA5}">
                      <a16:colId xmlns:a16="http://schemas.microsoft.com/office/drawing/2014/main" val="486666108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2678714114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912367526"/>
                    </a:ext>
                  </a:extLst>
                </a:gridCol>
                <a:gridCol w="593437">
                  <a:extLst>
                    <a:ext uri="{9D8B030D-6E8A-4147-A177-3AD203B41FA5}">
                      <a16:colId xmlns:a16="http://schemas.microsoft.com/office/drawing/2014/main" val="541810141"/>
                    </a:ext>
                  </a:extLst>
                </a:gridCol>
              </a:tblGrid>
              <a:tr h="3533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31959608"/>
                  </a:ext>
                </a:extLst>
              </a:tr>
              <a:tr h="450745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Social value flows (SVF), $ billions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7.6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8.0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16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87577480"/>
                  </a:ext>
                </a:extLst>
              </a:tr>
              <a:tr h="3533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Discount factor, 2%</a:t>
                      </a:r>
                      <a:endParaRPr lang="en-GB" sz="200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0.96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739755642"/>
                  </a:ext>
                </a:extLst>
              </a:tr>
              <a:tr h="3533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PV (SVF)</a:t>
                      </a:r>
                      <a:endParaRPr lang="en-GB" sz="20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7.4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7.7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…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924903389"/>
                  </a:ext>
                </a:extLst>
              </a:tr>
              <a:tr h="353360">
                <a:tc>
                  <a:txBody>
                    <a:bodyPr/>
                    <a:lstStyle/>
                    <a:p>
                      <a:pPr marL="0" marR="0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Social value (SV)</a:t>
                      </a:r>
                      <a:endParaRPr lang="en-GB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73.3</a:t>
                      </a:r>
                      <a:endParaRPr lang="en-GB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GB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944295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2782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Examples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700808"/>
            <a:ext cx="10247688" cy="474103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This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chapter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shows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that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SV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EV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can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be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measured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valued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We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can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now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calculate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IV = FV + SV + EV</a:t>
            </a:r>
          </a:p>
          <a:p>
            <a:pPr>
              <a:lnSpc>
                <a:spcPct val="150000"/>
              </a:lnSpc>
            </a:pPr>
            <a:endParaRPr lang="nl-NL" sz="1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Ch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6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7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provide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examples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projects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-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from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Net Present Value (NPV) of FV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Integrated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Present Value (IPV)</a:t>
            </a:r>
          </a:p>
          <a:p>
            <a:pPr>
              <a:lnSpc>
                <a:spcPct val="150000"/>
              </a:lnSpc>
            </a:pPr>
            <a:endParaRPr lang="nl-NL" sz="12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Ch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7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provides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case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study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for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integrated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value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of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Inditex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5363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Conclusions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19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16864" y="1516698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Recent advances in impact measurement enable companies to measure social and environmental quantities and to multiply them by their respective shadow price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challenge for calculating social value (SV) and environmental value (EV) is the availability of company information on S and E issues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It is important to keep the big picture by focusing on material S and E issues, and not to get lost in unnecessary detail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Remember: better to be approximately right than exactly wrong</a:t>
            </a: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001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38A61CE-6D9E-7B18-0367-09C55388B1A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8FCA5E-2706-BA1C-17AF-A2474FC03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536" y="1608138"/>
            <a:ext cx="10160000" cy="990600"/>
          </a:xfrm>
        </p:spPr>
        <p:txBody>
          <a:bodyPr>
            <a:noAutofit/>
          </a:bodyPr>
          <a:lstStyle/>
          <a:p>
            <a:r>
              <a:rPr lang="en-GB" sz="2800" dirty="0"/>
              <a:t>Chapter 5: Calculating social and environmental value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4B4FABC6-EE75-7B9E-A76C-CF5DBC46E5C6}"/>
              </a:ext>
            </a:extLst>
          </p:cNvPr>
          <p:cNvSpPr txBox="1">
            <a:spLocks/>
          </p:cNvSpPr>
          <p:nvPr/>
        </p:nvSpPr>
        <p:spPr>
          <a:xfrm>
            <a:off x="7320135" y="1169114"/>
            <a:ext cx="4665501" cy="648072"/>
          </a:xfrm>
          <a:prstGeom prst="rect">
            <a:avLst/>
          </a:prstGeom>
          <a:solidFill>
            <a:srgbClr val="2683C6"/>
          </a:solidFill>
        </p:spPr>
        <p:txBody>
          <a:bodyPr vert="horz" anchor="t">
            <a:normAutofit fontScale="975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b="0" kern="1200" cap="none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/>
              <a:t>Part 2: Discount rates and valuation methods</a:t>
            </a:r>
            <a:endParaRPr lang="nl-NL" sz="2000" dirty="0">
              <a:solidFill>
                <a:schemeClr val="bg2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25E0DAF-01BF-3CBC-55E4-CC25D15FB64F}"/>
              </a:ext>
            </a:extLst>
          </p:cNvPr>
          <p:cNvSpPr/>
          <p:nvPr/>
        </p:nvSpPr>
        <p:spPr>
          <a:xfrm>
            <a:off x="1828800" y="1600200"/>
            <a:ext cx="10363200" cy="23389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662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The BIG Picture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3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479376" y="1675933"/>
            <a:ext cx="10871200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How to make social and environmental value comparable to financial value?</a:t>
            </a:r>
          </a:p>
          <a:p>
            <a:pPr>
              <a:lnSpc>
                <a:spcPct val="150000"/>
              </a:lnSpc>
            </a:pPr>
            <a:endParaRPr lang="en-GB" sz="800" dirty="0">
              <a:latin typeface="Arial" charset="0"/>
              <a:ea typeface="Arial" charset="0"/>
              <a:cs typeface="Arial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Solution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Select material social (S) and environmental (E) factors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Express them in their own units (Q)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Monetise the S and E factors with shadow prices (SP)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Use the standard DCF model to discount the value flows (Q * SP)</a:t>
            </a:r>
          </a:p>
          <a:p>
            <a:pPr>
              <a:lnSpc>
                <a:spcPct val="150000"/>
              </a:lnSpc>
            </a:pP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The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resulting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SV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EV is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comparable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FV</a:t>
            </a:r>
          </a:p>
        </p:txBody>
      </p:sp>
    </p:spTree>
    <p:extLst>
      <p:ext uri="{BB962C8B-B14F-4D97-AF65-F5344CB8AC3E}">
        <p14:creationId xmlns:p14="http://schemas.microsoft.com/office/powerpoint/2010/main" val="3502790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Basics of value calculation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4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3">
                <a:extLst>
                  <a:ext uri="{FF2B5EF4-FFF2-40B4-BE49-F238E27FC236}">
                    <a16:creationId xmlns:a16="http://schemas.microsoft.com/office/drawing/2014/main" id="{DE5EDB1A-B831-3D61-F430-39E7B2330498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The discounted cash flow (DCF) model is commonly used to calculate the value of a project or company: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𝑉</m:t>
                      </m:r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𝐶𝐹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GB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20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sz="3300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r>
                  <a:rPr lang="en-US" sz="2000" i="1" dirty="0">
                    <a:latin typeface="Arial" charset="0"/>
                    <a:ea typeface="Arial" charset="0"/>
                    <a:cs typeface="Arial" charset="0"/>
                  </a:rPr>
                  <a:t>CF </a:t>
                </a:r>
                <a:r>
                  <a:rPr lang="en-US" sz="2000" dirty="0">
                    <a:latin typeface="Arial" charset="0"/>
                    <a:ea typeface="Arial" charset="0"/>
                    <a:cs typeface="Arial" charset="0"/>
                  </a:rPr>
                  <a:t>= expected cash flows</a:t>
                </a:r>
                <a:br>
                  <a:rPr lang="en-US" sz="20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US" sz="2000" i="1" dirty="0">
                    <a:latin typeface="Arial" charset="0"/>
                    <a:ea typeface="Arial" charset="0"/>
                    <a:cs typeface="Arial" charset="0"/>
                  </a:rPr>
                  <a:t>r </a:t>
                </a:r>
                <a:r>
                  <a:rPr lang="en-US" sz="2000" dirty="0">
                    <a:latin typeface="Arial" charset="0"/>
                    <a:ea typeface="Arial" charset="0"/>
                    <a:cs typeface="Arial" charset="0"/>
                  </a:rPr>
                  <a:t>= discount rate</a:t>
                </a:r>
                <a:br>
                  <a:rPr lang="en-US" sz="20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en-US" sz="2000" i="1" dirty="0">
                    <a:latin typeface="Arial" charset="0"/>
                    <a:ea typeface="Arial" charset="0"/>
                    <a:cs typeface="Arial" charset="0"/>
                  </a:rPr>
                  <a:t>n </a:t>
                </a:r>
                <a:r>
                  <a:rPr lang="en-US" sz="2000" dirty="0">
                    <a:latin typeface="Arial" charset="0"/>
                    <a:ea typeface="Arial" charset="0"/>
                    <a:cs typeface="Arial" charset="0"/>
                  </a:rPr>
                  <a:t>= number of periods</a:t>
                </a:r>
              </a:p>
              <a:p>
                <a:pPr marL="0" indent="0">
                  <a:lnSpc>
                    <a:spcPct val="150000"/>
                  </a:lnSpc>
                  <a:spcBef>
                    <a:spcPts val="0"/>
                  </a:spcBef>
                  <a:buNone/>
                </a:pPr>
                <a:endParaRPr lang="en-US" sz="8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  <a:spcBef>
                    <a:spcPts val="0"/>
                  </a:spcBef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This chapter shows how to calculate SV and EV using the DCF model</a:t>
                </a:r>
                <a:endParaRPr lang="en-US" sz="33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endParaRPr lang="nl-NL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Content Placeholder 3">
                <a:extLst>
                  <a:ext uri="{FF2B5EF4-FFF2-40B4-BE49-F238E27FC236}">
                    <a16:creationId xmlns:a16="http://schemas.microsoft.com/office/drawing/2014/main" id="{DE5EDB1A-B831-3D61-F430-39E7B233049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5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0266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How to measure SV and EV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5</a:t>
            </a:fld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S and E issues can be expressed in their own units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Q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Then multiplied by their respective shadow price </a:t>
                </a:r>
                <a:r>
                  <a:rPr lang="en-US" sz="2400" i="1" dirty="0">
                    <a:latin typeface="Arial" charset="0"/>
                    <a:ea typeface="Arial" charset="0"/>
                    <a:cs typeface="Arial" charset="0"/>
                  </a:rPr>
                  <a:t>SP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latin typeface="Arial" charset="0"/>
                    <a:ea typeface="Arial" charset="0"/>
                    <a:cs typeface="Arial" charset="0"/>
                  </a:rPr>
                  <a:t>The calculation of the value flows is: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𝑉𝐹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𝑄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r>
                      <a:rPr lang="en-GB" sz="24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𝑆𝑃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:endParaRPr lang="en-US" sz="3000" dirty="0">
                  <a:latin typeface="Arial" charset="0"/>
                  <a:ea typeface="Arial" charset="0"/>
                  <a:cs typeface="Arial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nl-NL" sz="2400" dirty="0">
                    <a:latin typeface="Arial" charset="0"/>
                    <a:ea typeface="Arial" charset="0"/>
                    <a:cs typeface="Arial" charset="0"/>
                  </a:rPr>
                  <a:t>The 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social value flows 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SVF 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and environmental value flows </a:t>
                </a:r>
                <a:r>
                  <a:rPr lang="nl-NL" sz="2400" i="1" dirty="0">
                    <a:latin typeface="Arial" charset="0"/>
                    <a:ea typeface="Arial" charset="0"/>
                    <a:cs typeface="Arial" charset="0"/>
                  </a:rPr>
                  <a:t>EVF </a:t>
                </a:r>
                <a:r>
                  <a:rPr lang="nl-NL" sz="2400" dirty="0">
                    <a:latin typeface="Arial" charset="0"/>
                    <a:ea typeface="Arial" charset="0"/>
                    <a:cs typeface="Arial" charset="0"/>
                  </a:rPr>
                  <a:t>are 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discounted</a:t>
                </a:r>
                <a:r>
                  <a:rPr lang="nl-NL" sz="2400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using the DCF model to obtain </a:t>
                </a:r>
                <a:r>
                  <a:rPr lang="en-GB" sz="2400" i="1" dirty="0">
                    <a:latin typeface="Arial" charset="0"/>
                    <a:ea typeface="Arial" charset="0"/>
                    <a:cs typeface="Arial" charset="0"/>
                  </a:rPr>
                  <a:t>SV </a:t>
                </a:r>
                <a:r>
                  <a:rPr lang="en-GB" sz="2400" dirty="0">
                    <a:latin typeface="Arial" charset="0"/>
                    <a:ea typeface="Arial" charset="0"/>
                    <a:cs typeface="Arial" charset="0"/>
                  </a:rPr>
                  <a:t>and </a:t>
                </a:r>
                <a:r>
                  <a:rPr lang="nl-NL" sz="2400" dirty="0">
                    <a:latin typeface="Arial" charset="0"/>
                    <a:ea typeface="Arial" charset="0"/>
                    <a:cs typeface="Arial" charset="0"/>
                  </a:rPr>
                  <a:t>EV:</a:t>
                </a:r>
                <a:br>
                  <a:rPr lang="nl-NL" sz="2400" dirty="0">
                    <a:latin typeface="Arial" charset="0"/>
                    <a:ea typeface="Arial" charset="0"/>
                    <a:cs typeface="Arial" charset="0"/>
                  </a:rPr>
                </a:br>
                <a:r>
                  <a:rPr lang="nl-NL" sz="900" dirty="0">
                    <a:solidFill>
                      <a:schemeClr val="bg1"/>
                    </a:solidFill>
                    <a:latin typeface="Arial" charset="0"/>
                    <a:ea typeface="Arial" charset="0"/>
                    <a:cs typeface="Arial" charset="0"/>
                  </a:rPr>
                  <a:t>.</a:t>
                </a:r>
                <a:endParaRPr lang="nl-NL" sz="24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𝑆𝑉</m:t>
                      </m:r>
                      <m:r>
                        <a:rPr lang="en-GB" sz="180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GB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𝑆𝑉𝐹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en-US" sz="1800" b="0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                             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𝐸𝑉</m:t>
                      </m:r>
                      <m:r>
                        <a:rPr lang="en-GB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n-GB" sz="14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𝑛</m:t>
                          </m:r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n-GB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𝑁</m:t>
                          </m:r>
                        </m:sup>
                        <m:e>
                          <m:f>
                            <m:fPr>
                              <m:ctrlPr>
                                <a:rPr lang="en-GB" sz="14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𝐸𝑉𝐹</m:t>
                                  </m:r>
                                </m:e>
                                <m:sub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en-GB" sz="14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GB" sz="1400" i="1">
                                          <a:effectLst/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en-GB" sz="1800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GB" sz="18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nl-NL" sz="2400" dirty="0"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16864" y="1516698"/>
                <a:ext cx="10391704" cy="4925144"/>
              </a:xfrm>
              <a:blipFill>
                <a:blip r:embed="rId2"/>
                <a:stretch>
                  <a:fillRect l="-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536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Example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6</a:t>
            </a:fld>
            <a:endParaRPr lang="nl-NL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80931AC-FCC1-D8F3-6A65-515257E70D6D}"/>
              </a:ext>
            </a:extLst>
          </p:cNvPr>
          <p:cNvSpPr txBox="1">
            <a:spLocks/>
          </p:cNvSpPr>
          <p:nvPr/>
        </p:nvSpPr>
        <p:spPr>
          <a:xfrm>
            <a:off x="816864" y="1516698"/>
            <a:ext cx="1039170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 cash flows of a steel project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Use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the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shadow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carbon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price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of $224 per 1 ton of CO</a:t>
            </a:r>
            <a:r>
              <a:rPr lang="nl-NL" sz="2400" baseline="-25000" dirty="0">
                <a:latin typeface="Arial" charset="0"/>
                <a:ea typeface="Arial" charset="0"/>
                <a:cs typeface="Arial" charset="0"/>
              </a:rPr>
              <a:t>2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to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dirty="0" err="1">
                <a:latin typeface="Arial" charset="0"/>
                <a:ea typeface="Arial" charset="0"/>
                <a:cs typeface="Arial" charset="0"/>
              </a:rPr>
              <a:t>calculate</a:t>
            </a:r>
            <a:r>
              <a:rPr lang="nl-NL" sz="24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400" i="1" dirty="0">
                <a:latin typeface="Arial" charset="0"/>
                <a:ea typeface="Arial" charset="0"/>
                <a:cs typeface="Arial" charset="0"/>
              </a:rPr>
              <a:t>EVF</a:t>
            </a:r>
          </a:p>
          <a:p>
            <a:pPr marL="0" indent="0">
              <a:lnSpc>
                <a:spcPct val="150000"/>
              </a:lnSpc>
              <a:buNone/>
            </a:pPr>
            <a:endParaRPr lang="nl-NL" sz="2400" dirty="0"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D3858A9-A2EA-136A-A4B3-C52A00116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36351"/>
              </p:ext>
            </p:extLst>
          </p:nvPr>
        </p:nvGraphicFramePr>
        <p:xfrm>
          <a:off x="1055440" y="4101900"/>
          <a:ext cx="6984778" cy="2468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9520898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3917352369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735098005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1798783066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1646031066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3275019460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628921963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303018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flows, in $ millions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8745499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 emissions, in thousands tons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2277120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Shadow carbon price, in $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851447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value flows, in $ millions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73370579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value flows, in $ millions</a:t>
                      </a:r>
                      <a:endParaRPr lang="en-GB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-100.0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33.3</a:t>
                      </a:r>
                      <a:endParaRPr lang="en-GB" sz="12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89153260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99736F4-D53D-E856-1C31-7184C8DCA65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24691492"/>
              </p:ext>
            </p:extLst>
          </p:nvPr>
        </p:nvGraphicFramePr>
        <p:xfrm>
          <a:off x="1055440" y="2189600"/>
          <a:ext cx="6984778" cy="1239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401278219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4147321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476806784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113778200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955077733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1548592237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4284596923"/>
                    </a:ext>
                  </a:extLst>
                </a:gridCol>
              </a:tblGrid>
              <a:tr h="413133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985323850"/>
                  </a:ext>
                </a:extLst>
              </a:tr>
              <a:tr h="413133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flows, in $ millions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53944154"/>
                  </a:ext>
                </a:extLst>
              </a:tr>
              <a:tr h="413133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Carbon emissions, in thousands tons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543731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4324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Example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7</a:t>
            </a:fld>
            <a:endParaRPr lang="nl-NL"/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F80931AC-FCC1-D8F3-6A65-515257E70D6D}"/>
              </a:ext>
            </a:extLst>
          </p:cNvPr>
          <p:cNvSpPr txBox="1">
            <a:spLocks/>
          </p:cNvSpPr>
          <p:nvPr/>
        </p:nvSpPr>
        <p:spPr>
          <a:xfrm>
            <a:off x="816864" y="1516698"/>
            <a:ext cx="1039170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Then calculate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FV 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and </a:t>
            </a:r>
            <a:r>
              <a:rPr lang="en-US" sz="2400" i="1" dirty="0">
                <a:latin typeface="Arial" charset="0"/>
                <a:ea typeface="Arial" charset="0"/>
                <a:cs typeface="Arial" charset="0"/>
              </a:rPr>
              <a:t>EV</a:t>
            </a:r>
            <a:r>
              <a:rPr lang="en-US" sz="2400" dirty="0">
                <a:latin typeface="Arial" charset="0"/>
                <a:ea typeface="Arial" charset="0"/>
                <a:cs typeface="Arial" charset="0"/>
              </a:rPr>
              <a:t> using the financial discount rate of 6% and social discount rate of 2% respectively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4108A7-9667-155B-C38B-1C80C6394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633642"/>
              </p:ext>
            </p:extLst>
          </p:nvPr>
        </p:nvGraphicFramePr>
        <p:xfrm>
          <a:off x="1055440" y="2753360"/>
          <a:ext cx="6984778" cy="3555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913647775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296795501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3572545793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1409903969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1346946249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3044286141"/>
                    </a:ext>
                  </a:extLst>
                </a:gridCol>
                <a:gridCol w="636071">
                  <a:extLst>
                    <a:ext uri="{9D8B030D-6E8A-4147-A177-3AD203B41FA5}">
                      <a16:colId xmlns:a16="http://schemas.microsoft.com/office/drawing/2014/main" val="3140283577"/>
                    </a:ext>
                  </a:extLst>
                </a:gridCol>
              </a:tblGrid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Year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6035595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Cash flows, in $ millions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02316547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factor, 6%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0.89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0.84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0.75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9797368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 (cash flows), in $ millions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-100.0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37.7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35.6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33.6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29.9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1430941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Financial value, in $ millions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68.5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9020884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value flows, in $ millions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-6.7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18541683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Discount factor, 2%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0.98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0.94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0.92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25245539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PV (value flows), in $ millions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-6.6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-6.5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-6.3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-6.2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-6.1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66072849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value, in $ millions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-31.7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5582091"/>
                  </a:ext>
                </a:extLst>
              </a:tr>
              <a:tr h="355596"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Integrated value, in $ millions</a:t>
                      </a:r>
                      <a:endParaRPr lang="en-GB" sz="14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36.8</a:t>
                      </a:r>
                      <a:endParaRPr lang="en-GB" sz="14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GB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00250840"/>
                  </a:ext>
                </a:extLst>
              </a:tr>
            </a:tbl>
          </a:graphicData>
        </a:graphic>
      </p:graphicFrame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8E77A050-A7BD-1277-90F7-10F8A09F44D8}"/>
              </a:ext>
            </a:extLst>
          </p:cNvPr>
          <p:cNvSpPr txBox="1">
            <a:spLocks/>
          </p:cNvSpPr>
          <p:nvPr/>
        </p:nvSpPr>
        <p:spPr>
          <a:xfrm>
            <a:off x="8225621" y="5090363"/>
            <a:ext cx="3149515" cy="1184895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800" dirty="0">
                <a:latin typeface="Arial" charset="0"/>
                <a:ea typeface="Arial" charset="0"/>
                <a:cs typeface="Arial" charset="0"/>
              </a:rPr>
              <a:t>Conclusion: the integrated value is positive, so the project is worth doing!</a:t>
            </a:r>
          </a:p>
        </p:txBody>
      </p:sp>
    </p:spTree>
    <p:extLst>
      <p:ext uri="{BB962C8B-B14F-4D97-AF65-F5344CB8AC3E}">
        <p14:creationId xmlns:p14="http://schemas.microsoft.com/office/powerpoint/2010/main" val="1553585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Material, social and environmental factors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8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01418" y="1686444"/>
            <a:ext cx="10391704" cy="492514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The value calculation for SV and EV can be done in three steps: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Materiality assessment 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- determine important SV and EV factors;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Quantification 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- express these factors in their own units Q; and</a:t>
            </a:r>
          </a:p>
          <a:p>
            <a:pPr marL="77724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GB" sz="2100" b="1" dirty="0">
                <a:latin typeface="Arial" charset="0"/>
                <a:ea typeface="Arial" charset="0"/>
                <a:cs typeface="Arial" charset="0"/>
              </a:rPr>
              <a:t>Monetisation</a:t>
            </a: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 - express these factors in money with shadow prices SP</a:t>
            </a:r>
          </a:p>
        </p:txBody>
      </p:sp>
    </p:spTree>
    <p:extLst>
      <p:ext uri="{BB962C8B-B14F-4D97-AF65-F5344CB8AC3E}">
        <p14:creationId xmlns:p14="http://schemas.microsoft.com/office/powerpoint/2010/main" val="108184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latin typeface="Arial" charset="0"/>
                <a:ea typeface="Arial" charset="0"/>
                <a:cs typeface="Arial" charset="0"/>
              </a:rPr>
              <a:t>Materiality assessment</a:t>
            </a:r>
            <a:endParaRPr lang="nl-NL" sz="32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7460DF1-6357-430F-98B5-137A4FF6C7DD}" type="slidenum">
              <a:rPr lang="nl-NL" smtClean="0"/>
              <a:t>9</a:t>
            </a:fld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711200" y="1561948"/>
            <a:ext cx="10871200" cy="4925144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Materiality assessments aim to determine which S and E factors are important to consider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Material topics are those that reflect the company’s most significant impacts (positive or negative) on people and environment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Materiality depends on the specific situation and can differ per industry and country</a:t>
            </a:r>
          </a:p>
          <a:p>
            <a:pPr>
              <a:lnSpc>
                <a:spcPct val="150000"/>
              </a:lnSpc>
            </a:pPr>
            <a:r>
              <a:rPr lang="en-GB" sz="2400" dirty="0">
                <a:latin typeface="Arial" charset="0"/>
                <a:ea typeface="Arial" charset="0"/>
                <a:cs typeface="Arial" charset="0"/>
              </a:rPr>
              <a:t>A core set of factors which should always be included:</a:t>
            </a:r>
          </a:p>
          <a:p>
            <a:pPr lvl="1">
              <a:lnSpc>
                <a:spcPct val="150000"/>
              </a:lnSpc>
            </a:pPr>
            <a:r>
              <a:rPr lang="en-GB" sz="2100" dirty="0">
                <a:latin typeface="Arial" charset="0"/>
                <a:ea typeface="Arial" charset="0"/>
                <a:cs typeface="Arial" charset="0"/>
              </a:rPr>
              <a:t>Greenhouse gas emissions - including carbon emissions</a:t>
            </a:r>
          </a:p>
          <a:p>
            <a:pPr lvl="1">
              <a:lnSpc>
                <a:spcPct val="150000"/>
              </a:lnSpc>
            </a:pP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Labour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practices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-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including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discrimination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inclusion</a:t>
            </a:r>
            <a:endParaRPr lang="nl-NL" sz="2100" dirty="0">
              <a:latin typeface="Arial" charset="0"/>
              <a:ea typeface="Arial" charset="0"/>
              <a:cs typeface="Arial" charset="0"/>
            </a:endParaRPr>
          </a:p>
          <a:p>
            <a:pPr lvl="1">
              <a:lnSpc>
                <a:spcPct val="150000"/>
              </a:lnSpc>
            </a:pP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Business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ethics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-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including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corruption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and</a:t>
            </a:r>
            <a:r>
              <a:rPr lang="nl-NL" sz="21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nl-NL" sz="2100" dirty="0" err="1">
                <a:latin typeface="Arial" charset="0"/>
                <a:ea typeface="Arial" charset="0"/>
                <a:cs typeface="Arial" charset="0"/>
              </a:rPr>
              <a:t>fraud</a:t>
            </a:r>
            <a:endParaRPr lang="nl-NL" sz="21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985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457B9E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26674</TotalTime>
  <Words>1663</Words>
  <Application>Microsoft Macintosh PowerPoint</Application>
  <PresentationFormat>Breedbeeld</PresentationFormat>
  <Paragraphs>433</Paragraphs>
  <Slides>19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Cambria Math</vt:lpstr>
      <vt:lpstr>Tw Cen MT</vt:lpstr>
      <vt:lpstr>Wingdings</vt:lpstr>
      <vt:lpstr>Wingdings 2</vt:lpstr>
      <vt:lpstr>Median</vt:lpstr>
      <vt:lpstr>Corporate Finance for Long-Term Value  </vt:lpstr>
      <vt:lpstr>Chapter 5: Calculating social and environmental value</vt:lpstr>
      <vt:lpstr>The BIG Picture</vt:lpstr>
      <vt:lpstr>Basics of value calculation</vt:lpstr>
      <vt:lpstr>How to measure SV and EV</vt:lpstr>
      <vt:lpstr>Example</vt:lpstr>
      <vt:lpstr>Example</vt:lpstr>
      <vt:lpstr>Material, social and environmental factors</vt:lpstr>
      <vt:lpstr>Materiality assessment</vt:lpstr>
      <vt:lpstr>Material social and environmental factors</vt:lpstr>
      <vt:lpstr>Quantifying social and environmental impact</vt:lpstr>
      <vt:lpstr>Attribution of impact</vt:lpstr>
      <vt:lpstr>Monetising social and environmental impact</vt:lpstr>
      <vt:lpstr>Welfare-based shadow prices</vt:lpstr>
      <vt:lpstr>Well-being</vt:lpstr>
      <vt:lpstr>Consumer surplus</vt:lpstr>
      <vt:lpstr>Calculating social and environmental value</vt:lpstr>
      <vt:lpstr>Examples</vt:lpstr>
      <vt:lpstr>Conclusions</vt:lpstr>
    </vt:vector>
  </TitlesOfParts>
  <Company>RSM Erasmus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Finance for Long-Term Value</dc:title>
  <dc:creator>Administrator</dc:creator>
  <dc:description>Book Slides</dc:description>
  <cp:lastModifiedBy>Dirk Schoenmaker</cp:lastModifiedBy>
  <cp:revision>426</cp:revision>
  <cp:lastPrinted>2017-10-25T07:51:07Z</cp:lastPrinted>
  <dcterms:created xsi:type="dcterms:W3CDTF">2014-04-08T12:02:43Z</dcterms:created>
  <dcterms:modified xsi:type="dcterms:W3CDTF">2023-09-01T14:03:35Z</dcterms:modified>
</cp:coreProperties>
</file>