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444" r:id="rId3"/>
    <p:sldId id="558" r:id="rId4"/>
    <p:sldId id="496" r:id="rId5"/>
    <p:sldId id="546" r:id="rId6"/>
    <p:sldId id="547" r:id="rId7"/>
    <p:sldId id="548" r:id="rId8"/>
    <p:sldId id="549" r:id="rId9"/>
    <p:sldId id="550" r:id="rId10"/>
    <p:sldId id="551" r:id="rId11"/>
    <p:sldId id="516" r:id="rId12"/>
    <p:sldId id="535" r:id="rId13"/>
    <p:sldId id="536" r:id="rId14"/>
    <p:sldId id="552" r:id="rId15"/>
    <p:sldId id="502" r:id="rId16"/>
    <p:sldId id="537" r:id="rId17"/>
    <p:sldId id="559" r:id="rId18"/>
    <p:sldId id="553" r:id="rId19"/>
    <p:sldId id="554" r:id="rId20"/>
    <p:sldId id="526" r:id="rId21"/>
    <p:sldId id="555" r:id="rId22"/>
    <p:sldId id="505" r:id="rId23"/>
    <p:sldId id="542" r:id="rId24"/>
    <p:sldId id="556" r:id="rId25"/>
    <p:sldId id="557" r:id="rId26"/>
    <p:sldId id="512" r:id="rId27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444"/>
            <p14:sldId id="558"/>
          </p14:sldIdLst>
        </p14:section>
        <p14:section name="16.1 Issues of financial capital" id="{82B96233-CE70-49E5-8BF3-3164E0F97AA4}">
          <p14:sldIdLst>
            <p14:sldId id="496"/>
            <p14:sldId id="546"/>
            <p14:sldId id="547"/>
            <p14:sldId id="548"/>
            <p14:sldId id="549"/>
            <p14:sldId id="550"/>
            <p14:sldId id="551"/>
          </p14:sldIdLst>
        </p14:section>
        <p14:section name="16.2 Payouts to financial capital" id="{07974BBC-226C-43E9-B527-C5E45488056F}">
          <p14:sldIdLst>
            <p14:sldId id="516"/>
            <p14:sldId id="535"/>
            <p14:sldId id="536"/>
            <p14:sldId id="552"/>
            <p14:sldId id="502"/>
            <p14:sldId id="537"/>
            <p14:sldId id="559"/>
            <p14:sldId id="553"/>
          </p14:sldIdLst>
        </p14:section>
        <p14:section name="16.3 Relevance of E and S for issues and payouts in financial capital" id="{1B5E020B-0A55-42F0-B327-34E1E91E56D2}">
          <p14:sldIdLst>
            <p14:sldId id="554"/>
            <p14:sldId id="526"/>
            <p14:sldId id="555"/>
          </p14:sldIdLst>
        </p14:section>
        <p14:section name="16.4 Issues of and payouts to social and natural capital" id="{E83C631F-396E-4B50-BFF4-EA547A8798AF}">
          <p14:sldIdLst>
            <p14:sldId id="505"/>
          </p14:sldIdLst>
        </p14:section>
        <p14:section name="16.5 Integrated view on issues and payouts" id="{F8E339AB-1BC1-4DE0-B7FD-79440F04AD3A}">
          <p14:sldIdLst>
            <p14:sldId id="542"/>
            <p14:sldId id="556"/>
            <p14:sldId id="557"/>
          </p14:sldIdLst>
        </p14:section>
        <p14:section name="16.6 Conclusions" id="{178EF25C-958A-4121-8DF3-1B822610ACA1}">
          <p14:sldIdLst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C09F08-18AB-00D1-1B8C-6B475E567364}" name="Dirk Schoenmaker" initials="DS" userId="661d7b1468ffb9d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FA"/>
    <a:srgbClr val="CCE3F5"/>
    <a:srgbClr val="DA970F"/>
    <a:srgbClr val="2683C6"/>
    <a:srgbClr val="E84A8E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0" autoAdjust="0"/>
    <p:restoredTop sz="95369"/>
  </p:normalViewPr>
  <p:slideViewPr>
    <p:cSldViewPr>
      <p:cViewPr varScale="1">
        <p:scale>
          <a:sx n="128" d="100"/>
          <a:sy n="128" d="100"/>
        </p:scale>
        <p:origin x="86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choenmaker\Documents\Book%20Corporate%20Finance\Chapters\Part%205%20-%20Ch15-19\Ch16%20issues%20&amp;%20payouts\Ch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1713933494569"/>
          <c:y val="0.26025699862322166"/>
          <c:w val="0.8166234734602138"/>
          <c:h val="0.68600275355667739"/>
        </c:manualLayout>
      </c:layout>
      <c:lineChart>
        <c:grouping val="standard"/>
        <c:varyColors val="0"/>
        <c:ser>
          <c:idx val="0"/>
          <c:order val="0"/>
          <c:tx>
            <c:strRef>
              <c:f>internalisation!$M$42</c:f>
              <c:strCache>
                <c:ptCount val="1"/>
                <c:pt idx="0">
                  <c:v>Cash position without dividend cut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internalisation!$N$33:$S$33</c:f>
              <c:numCache>
                <c:formatCode>General</c:formatCode>
                <c:ptCount val="6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</c:numCache>
            </c:numRef>
          </c:cat>
          <c:val>
            <c:numRef>
              <c:f>internalisation!$N$42:$S$42</c:f>
              <c:numCache>
                <c:formatCode>General</c:formatCode>
                <c:ptCount val="6"/>
                <c:pt idx="0">
                  <c:v>247</c:v>
                </c:pt>
                <c:pt idx="1">
                  <c:v>76</c:v>
                </c:pt>
                <c:pt idx="2">
                  <c:v>-114</c:v>
                </c:pt>
                <c:pt idx="3">
                  <c:v>-252</c:v>
                </c:pt>
                <c:pt idx="4">
                  <c:v>-237</c:v>
                </c:pt>
                <c:pt idx="5">
                  <c:v>-111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9F-4565-B8B4-EF19A235F583}"/>
            </c:ext>
          </c:extLst>
        </c:ser>
        <c:ser>
          <c:idx val="1"/>
          <c:order val="1"/>
          <c:tx>
            <c:strRef>
              <c:f>internalisation!$M$55</c:f>
              <c:strCache>
                <c:ptCount val="1"/>
                <c:pt idx="0">
                  <c:v>Cash position with dividend cut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internalisation!$N$33:$S$33</c:f>
              <c:numCache>
                <c:formatCode>General</c:formatCode>
                <c:ptCount val="6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</c:numCache>
            </c:numRef>
          </c:cat>
          <c:val>
            <c:numRef>
              <c:f>internalisation!$N$55:$S$55</c:f>
              <c:numCache>
                <c:formatCode>General</c:formatCode>
                <c:ptCount val="6"/>
                <c:pt idx="0">
                  <c:v>247</c:v>
                </c:pt>
                <c:pt idx="1">
                  <c:v>136</c:v>
                </c:pt>
                <c:pt idx="2">
                  <c:v>6</c:v>
                </c:pt>
                <c:pt idx="3">
                  <c:v>-72</c:v>
                </c:pt>
                <c:pt idx="4">
                  <c:v>3</c:v>
                </c:pt>
                <c:pt idx="5">
                  <c:v>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9F-4565-B8B4-EF19A235F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9823288"/>
        <c:axId val="769819768"/>
      </c:lineChart>
      <c:catAx>
        <c:axId val="769823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769819768"/>
        <c:crosses val="autoZero"/>
        <c:auto val="1"/>
        <c:lblAlgn val="ctr"/>
        <c:lblOffset val="100"/>
        <c:noMultiLvlLbl val="0"/>
      </c:catAx>
      <c:valAx>
        <c:axId val="76981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$ millions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l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769823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645137719740543"/>
          <c:y val="2.7535566773749427E-2"/>
          <c:w val="0.66545704323451238"/>
          <c:h val="0.170221838378509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21-09-2023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5T12:43:48.7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12 3028 24575,'-12'-67'0,"12"67"0,1 0 0,-1 0 0,0-1 0,0 1 0,0 0 0,0 0 0,0 0 0,1 0 0,-1 0 0,0 0 0,0 0 0,0 0 0,1-1 0,-1 1 0,0 0 0,0 0 0,0 0 0,1 0 0,-1 0 0,0 0 0,0 0 0,0 0 0,0 0 0,1 0 0,-1 0 0,0 0 0,0 1 0,0-1 0,1 0 0,-1 0 0,0 0 0,0 0 0,0 0 0,0 0 0,1 0 0,-1 0 0,0 1 0,0-1 0,0 0 0,0 0 0,1 0 0,10 6 0,-10-5 0,33 15 0,1-1 0,1-2 0,44 11 0,163 22 0,-156-33 0,307 86 0,-63-12 0,-173-57 0,98 22 0,-93-20 0,3-6 0,181 4 0,-344-30 0,380 16 0,-1-14 0,-271-5 0,335-14 0,-188 4 0,350-28 0,637-157 0,-327-57 0,-110-73 0,-418 131 0,-14-25 0,293-252 0,-38-49 0,-479 394 0,-11 12 0,154-134 0,-278 236 0,491-461 0,-472 439 0,0-3 0,2 3 0,60-47 0,-79 72-1365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21-09-2023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21-09-2023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21-09-2023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21-09-2023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21-09-2023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21-09-2023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21-09-2023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21-09-2023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21-09-2023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21-09-2023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21-09-2023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21-09-2023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21-09-2023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71" y="6021288"/>
            <a:ext cx="8896829" cy="720080"/>
          </a:xfrm>
        </p:spPr>
        <p:txBody>
          <a:bodyPr>
            <a:normAutofit/>
          </a:bodyPr>
          <a:lstStyle/>
          <a:p>
            <a:r>
              <a:rPr lang="en-US" dirty="0"/>
              <a:t>Chapter 16: Issues and payouts – changes in capital structure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External errors in issuing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E5EDB1A-B831-3D61-F430-39E7B23304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44939" y="1628800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External errors: market under- or overvalues (groups of ) companies or market indices</a:t>
            </a:r>
          </a:p>
          <a:p>
            <a:pPr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Corporate executives “time the market”</a:t>
            </a:r>
          </a:p>
          <a:p>
            <a:pPr lvl="1">
              <a:lnSpc>
                <a:spcPct val="150000"/>
              </a:lnSpc>
            </a:pPr>
            <a:r>
              <a:rPr lang="en-US" sz="1700" dirty="0">
                <a:latin typeface="Arial" charset="0"/>
                <a:ea typeface="Arial" charset="0"/>
                <a:cs typeface="Arial" charset="0"/>
              </a:rPr>
              <a:t>Examples: ‘</a:t>
            </a:r>
            <a:r>
              <a:rPr lang="en-US" sz="1700" dirty="0" err="1">
                <a:latin typeface="Arial" charset="0"/>
                <a:ea typeface="Arial" charset="0"/>
                <a:cs typeface="Arial" charset="0"/>
              </a:rPr>
              <a:t>tronics</a:t>
            </a:r>
            <a:r>
              <a:rPr lang="en-US" sz="1700" dirty="0">
                <a:latin typeface="Arial" charset="0"/>
                <a:ea typeface="Arial" charset="0"/>
                <a:cs typeface="Arial" charset="0"/>
              </a:rPr>
              <a:t> boom in the early 1960s &amp; internet IPOs in the late 1990s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5CCFA9-C5E0-F28D-0298-74D845B63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61980"/>
              </p:ext>
            </p:extLst>
          </p:nvPr>
        </p:nvGraphicFramePr>
        <p:xfrm>
          <a:off x="2574417" y="2345543"/>
          <a:ext cx="7356093" cy="2166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5637">
                  <a:extLst>
                    <a:ext uri="{9D8B030D-6E8A-4147-A177-3AD203B41FA5}">
                      <a16:colId xmlns:a16="http://schemas.microsoft.com/office/drawing/2014/main" val="2601624556"/>
                    </a:ext>
                  </a:extLst>
                </a:gridCol>
                <a:gridCol w="1745228">
                  <a:extLst>
                    <a:ext uri="{9D8B030D-6E8A-4147-A177-3AD203B41FA5}">
                      <a16:colId xmlns:a16="http://schemas.microsoft.com/office/drawing/2014/main" val="1063647197"/>
                    </a:ext>
                  </a:extLst>
                </a:gridCol>
                <a:gridCol w="1745228">
                  <a:extLst>
                    <a:ext uri="{9D8B030D-6E8A-4147-A177-3AD203B41FA5}">
                      <a16:colId xmlns:a16="http://schemas.microsoft.com/office/drawing/2014/main" val="201825938"/>
                    </a:ext>
                  </a:extLst>
                </a:gridCol>
              </a:tblGrid>
              <a:tr h="69607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APV components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20% overvalued    by the market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 undervalued by the market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605656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plus: cash in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5641079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minus: management's valuation of the shares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-250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-400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753095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minus: transaction costs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2188956"/>
                  </a:ext>
                </a:extLst>
              </a:tr>
              <a:tr h="34803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sum: management's perceived APV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-115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049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47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Payouts to financial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42164" y="1628800"/>
                <a:ext cx="5135120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In payouts, companies return capital to the financiers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Payouts on equity: dividends &amp; share repurchases / buybacks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For investors, payouts are a way to get income from invested funds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𝑃𝑎𝑦𝑜𝑢𝑡</m:t>
                      </m:r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𝑟𝑎𝑡𝑖𝑜</m:t>
                      </m:r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𝑃𝑎𝑦𝑜𝑢𝑡𝑠</m:t>
                          </m:r>
                        </m:num>
                        <m:den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𝑁𝑒𝑡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𝑖𝑛𝑐𝑜𝑚𝑒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21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1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42164" y="1628800"/>
                <a:ext cx="5135120" cy="4925144"/>
              </a:xfrm>
              <a:blipFill>
                <a:blip r:embed="rId2"/>
                <a:stretch>
                  <a:fillRect l="-494" r="-7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D775A0D4-797B-1D80-4DC9-961DC90CC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1844824"/>
            <a:ext cx="5956134" cy="395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49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Payouts to financial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49264" y="1556792"/>
            <a:ext cx="5279136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 perfect capital markets, dividend payment = stock price drop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Free Cash Flow (FCF) Theory: managers tend to waste FCF </a:t>
            </a:r>
            <a:br>
              <a:rPr lang="en-GB" sz="2400" dirty="0">
                <a:latin typeface="Arial" charset="0"/>
                <a:ea typeface="Arial" charset="0"/>
                <a:cs typeface="Arial" charset="0"/>
              </a:rPr>
            </a:b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on negative NPV projects and overconsumption of perks (i.e., corporate jets)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Higher dividends reduce investment in value destructive projects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Pijl: omhoog 2">
            <a:extLst>
              <a:ext uri="{FF2B5EF4-FFF2-40B4-BE49-F238E27FC236}">
                <a16:creationId xmlns:a16="http://schemas.microsoft.com/office/drawing/2014/main" id="{C0D88E63-BEB3-BD3E-DBB1-10398D84E331}"/>
              </a:ext>
            </a:extLst>
          </p:cNvPr>
          <p:cNvSpPr/>
          <p:nvPr/>
        </p:nvSpPr>
        <p:spPr>
          <a:xfrm>
            <a:off x="10220986" y="4149080"/>
            <a:ext cx="280901" cy="365375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ijl: omhoog 3">
            <a:extLst>
              <a:ext uri="{FF2B5EF4-FFF2-40B4-BE49-F238E27FC236}">
                <a16:creationId xmlns:a16="http://schemas.microsoft.com/office/drawing/2014/main" id="{C24FDE7B-0728-9652-99E8-B170BC1BACBE}"/>
              </a:ext>
            </a:extLst>
          </p:cNvPr>
          <p:cNvSpPr/>
          <p:nvPr/>
        </p:nvSpPr>
        <p:spPr>
          <a:xfrm rot="10800000">
            <a:off x="10220986" y="2780927"/>
            <a:ext cx="280900" cy="365374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ijl: gekromd rechts 4">
            <a:extLst>
              <a:ext uri="{FF2B5EF4-FFF2-40B4-BE49-F238E27FC236}">
                <a16:creationId xmlns:a16="http://schemas.microsoft.com/office/drawing/2014/main" id="{49A57D2F-9CC3-39DD-6B64-E0AB442159B8}"/>
              </a:ext>
            </a:extLst>
          </p:cNvPr>
          <p:cNvSpPr/>
          <p:nvPr/>
        </p:nvSpPr>
        <p:spPr>
          <a:xfrm rot="10800000">
            <a:off x="10560496" y="2780927"/>
            <a:ext cx="814640" cy="1656184"/>
          </a:xfrm>
          <a:prstGeom prst="curvedRightArrow">
            <a:avLst>
              <a:gd name="adj1" fmla="val 21359"/>
              <a:gd name="adj2" fmla="val 44582"/>
              <a:gd name="adj3" fmla="val 25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EB7B3C-5546-88B3-25E1-5D82DECEF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400" y="1844824"/>
            <a:ext cx="607426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8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Dividends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552466"/>
            <a:ext cx="10751744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Signaling theory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: high and rising dividends signal high company quality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cs typeface="Arial" charset="0"/>
              </a:rPr>
              <a:t>Lintner (1956) found that companies establish long-run target payout ratios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cs typeface="Arial" charset="0"/>
              </a:rPr>
              <a:t>Managers prefer to smooth dividends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cs typeface="Arial" charset="0"/>
              </a:rPr>
              <a:t>Reserve earnings from good financial years to pay dividends in bad years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cs typeface="Arial" charset="0"/>
              </a:rPr>
              <a:t>Leads to negative perception of dividends cuts, with negative stock price reaction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cs typeface="Arial" charset="0"/>
              </a:rPr>
              <a:t>Cash dividends are cash payments to shareholders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cs typeface="Arial" charset="0"/>
              </a:rPr>
              <a:t>Repurchases / buybacks: company buys shares from its shareholders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GB" sz="1800" dirty="0"/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74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Example: timeline Telenor 2020 dividend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C150A9B-733C-D0D4-0A28-0C52F4BF5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79" y="2609850"/>
            <a:ext cx="9264420" cy="283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82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Calculating dividends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23392" y="1522648"/>
            <a:ext cx="58552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Company has: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3 million shares outstanding, with a per share value of 237 (711 million / 3 million)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Dividend policy of 50% payout ratio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Most recent FY: profit of 66 million, so 33 million in dividends and 11 per share (= 33 million / 3 million)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Dividend yield of 4.6% (= 11 / 237)</a:t>
            </a:r>
          </a:p>
          <a:p>
            <a:pPr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33B6497-6779-D3E6-6ADB-D2FBC632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500620"/>
              </p:ext>
            </p:extLst>
          </p:nvPr>
        </p:nvGraphicFramePr>
        <p:xfrm>
          <a:off x="6888088" y="2070140"/>
          <a:ext cx="4333860" cy="1330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457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386439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26956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533507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507545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26956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investment projects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cash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AAEB45-FDA8-9B4B-1AB2-73C397694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348844"/>
              </p:ext>
            </p:extLst>
          </p:nvPr>
        </p:nvGraphicFramePr>
        <p:xfrm>
          <a:off x="6888088" y="3856222"/>
          <a:ext cx="4333860" cy="2683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999922105"/>
                    </a:ext>
                  </a:extLst>
                </a:gridCol>
                <a:gridCol w="733460">
                  <a:extLst>
                    <a:ext uri="{9D8B030D-6E8A-4147-A177-3AD203B41FA5}">
                      <a16:colId xmlns:a16="http://schemas.microsoft.com/office/drawing/2014/main" val="3241796442"/>
                    </a:ext>
                  </a:extLst>
                </a:gridCol>
              </a:tblGrid>
              <a:tr h="364866">
                <a:tc>
                  <a:txBody>
                    <a:bodyPr/>
                    <a:lstStyle/>
                    <a:p>
                      <a:pPr marL="0" marR="0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shares outstanding, millions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800"/>
                        </a:spcBef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8767459"/>
                  </a:ext>
                </a:extLst>
              </a:tr>
              <a:tr h="38641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per share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9699159"/>
                  </a:ext>
                </a:extLst>
              </a:tr>
              <a:tr h="38641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profits, millions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25273191"/>
                  </a:ext>
                </a:extLst>
              </a:tr>
              <a:tr h="38641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Payout ratio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6088703"/>
                  </a:ext>
                </a:extLst>
              </a:tr>
              <a:tr h="38641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dividend paid, millions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43751289"/>
                  </a:ext>
                </a:extLst>
              </a:tr>
              <a:tr h="38641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 per share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31014536"/>
                  </a:ext>
                </a:extLst>
              </a:tr>
              <a:tr h="386411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 yield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0409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985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Stock dividend and stock splits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Paying dividends with shares </a:t>
            </a:r>
            <a:r>
              <a:rPr lang="en-GB" sz="24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 not really payout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Increase in shares outstanding is corrected by falling share price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Stock splits lead to dramatic changes in shares outstanding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Undertaken for shares with high price per share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2DC8D9A-0376-90D7-DE4D-2834D9A4E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26523"/>
              </p:ext>
            </p:extLst>
          </p:nvPr>
        </p:nvGraphicFramePr>
        <p:xfrm>
          <a:off x="2880368" y="4221088"/>
          <a:ext cx="6672016" cy="1944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2737">
                  <a:extLst>
                    <a:ext uri="{9D8B030D-6E8A-4147-A177-3AD203B41FA5}">
                      <a16:colId xmlns:a16="http://schemas.microsoft.com/office/drawing/2014/main" val="436902402"/>
                    </a:ext>
                  </a:extLst>
                </a:gridCol>
                <a:gridCol w="1930286">
                  <a:extLst>
                    <a:ext uri="{9D8B030D-6E8A-4147-A177-3AD203B41FA5}">
                      <a16:colId xmlns:a16="http://schemas.microsoft.com/office/drawing/2014/main" val="2911741315"/>
                    </a:ext>
                  </a:extLst>
                </a:gridCol>
                <a:gridCol w="1708993">
                  <a:extLst>
                    <a:ext uri="{9D8B030D-6E8A-4147-A177-3AD203B41FA5}">
                      <a16:colId xmlns:a16="http://schemas.microsoft.com/office/drawing/2014/main" val="3754382200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before the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15:1 stock split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after the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15:1 stock split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1388418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market value, € billions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4331030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shares, millions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7446092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per share, €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6433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894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Share repurchases &amp; taxes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51384" y="1628800"/>
            <a:ext cx="10585176" cy="464860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Two ways to do share repurchases (also known as share buybacks):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Open market operations – a company buys back shares in the market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Tender offers – shareholders receive an offer that asks to submit (tender) a portion of their shares</a:t>
            </a:r>
          </a:p>
          <a:p>
            <a:pPr>
              <a:lnSpc>
                <a:spcPct val="150000"/>
              </a:lnSpc>
            </a:pPr>
            <a:endParaRPr lang="en-GB" sz="9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Dividends are more heavily taxed than capital gains and repurchases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Tax rates differ across shareholders, with some (such as pension funds) being tax-exempt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Arial" charset="0"/>
                <a:ea typeface="Arial" charset="0"/>
                <a:cs typeface="Arial" charset="0"/>
              </a:rPr>
              <a:t>Dividend capture theory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: in absence of transaction costs, investors can trade shares so that non-taxed investors receive dividends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712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Behavioural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view on payouts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463712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Internal errors: managers may be tempted to pay too-high dividends or do too-big share repurchases due to overestimated earnings and underestimated risk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strong rationale for paying dividends lies in catering to investor needs: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Self-control: dividends make people less reliant on self-control with trading shares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Mental accounting: segregating overall gain/loss into several components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Regret avoidance: people feel more regret over selling too early (cheaply) than not reinvesting in the same stock</a:t>
            </a:r>
          </a:p>
        </p:txBody>
      </p:sp>
    </p:spTree>
    <p:extLst>
      <p:ext uri="{BB962C8B-B14F-4D97-AF65-F5344CB8AC3E}">
        <p14:creationId xmlns:p14="http://schemas.microsoft.com/office/powerpoint/2010/main" val="2095748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 and S issues and payouts of financial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700267"/>
            <a:ext cx="108712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 and S affect factors (such as risk, debt capacity and cash flows) that influence whether companies will do payouts or new issues</a:t>
            </a:r>
          </a:p>
          <a:p>
            <a:pPr>
              <a:lnSpc>
                <a:spcPct val="150000"/>
              </a:lnSpc>
            </a:pPr>
            <a:endParaRPr lang="en-GB" sz="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sudden internalisation of costs could lead to issues and payouts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Example: Bayer made dividend cuts in 2021 after litigation on E issues (Monsanto)</a:t>
            </a:r>
          </a:p>
          <a:p>
            <a:pPr lvl="1">
              <a:lnSpc>
                <a:spcPct val="150000"/>
              </a:lnSpc>
            </a:pPr>
            <a:endParaRPr lang="en-GB" sz="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Internalisation over time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Rising carbon tax </a:t>
            </a:r>
            <a:r>
              <a:rPr lang="en-GB" sz="21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 invest in new technologies  reduce FCF  lower dividends</a:t>
            </a:r>
          </a:p>
          <a:p>
            <a:pPr lvl="1"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0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608138"/>
            <a:ext cx="10160000" cy="990600"/>
          </a:xfrm>
        </p:spPr>
        <p:txBody>
          <a:bodyPr>
            <a:noAutofit/>
          </a:bodyPr>
          <a:lstStyle/>
          <a:p>
            <a:r>
              <a:rPr lang="en-US" sz="3200" dirty="0"/>
              <a:t>Chapter 16: Issues and payouts – changes in capital structure</a:t>
            </a:r>
            <a:endParaRPr lang="nl-NL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78C5C5-D1E1-3D06-69DF-BC0849383EC6}"/>
              </a:ext>
            </a:extLst>
          </p:cNvPr>
          <p:cNvSpPr txBox="1">
            <a:spLocks/>
          </p:cNvSpPr>
          <p:nvPr/>
        </p:nvSpPr>
        <p:spPr>
          <a:xfrm>
            <a:off x="8256239" y="1169114"/>
            <a:ext cx="3729397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Part 5: Corporate financial policies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D66FAB-7706-5BA7-4787-CD44BEAB907E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23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Example of E and S effect on dividend policy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516698"/>
            <a:ext cx="674166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Option 1: continue to pay dividends</a:t>
            </a:r>
          </a:p>
          <a:p>
            <a:pPr lvl="1">
              <a:lnSpc>
                <a:spcPct val="150000"/>
              </a:lnSpc>
            </a:pPr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GB" sz="1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Option 2: cut dividends until cash and FCF turns positive:</a:t>
            </a:r>
          </a:p>
          <a:p>
            <a:pPr>
              <a:lnSpc>
                <a:spcPct val="150000"/>
              </a:lnSpc>
            </a:pP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701395-2CC5-CAAD-70B1-B4D387082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39802"/>
              </p:ext>
            </p:extLst>
          </p:nvPr>
        </p:nvGraphicFramePr>
        <p:xfrm>
          <a:off x="808810" y="2060848"/>
          <a:ext cx="6741667" cy="2031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597">
                  <a:extLst>
                    <a:ext uri="{9D8B030D-6E8A-4147-A177-3AD203B41FA5}">
                      <a16:colId xmlns:a16="http://schemas.microsoft.com/office/drawing/2014/main" val="1577859489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2330389827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3786372278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3231748966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526841557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2386315955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1086506234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0721620"/>
                  </a:ext>
                </a:extLst>
              </a:tr>
              <a:tr h="1852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profit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47741"/>
                  </a:ext>
                </a:extLst>
              </a:tr>
              <a:tr h="1852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650328"/>
                  </a:ext>
                </a:extLst>
              </a:tr>
              <a:tr h="1852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Capex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42777"/>
                  </a:ext>
                </a:extLst>
              </a:tr>
              <a:tr h="1852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FCF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388953"/>
                  </a:ext>
                </a:extLst>
              </a:tr>
              <a:tr h="83569">
                <a:tc>
                  <a:txBody>
                    <a:bodyPr/>
                    <a:lstStyle/>
                    <a:p>
                      <a:endParaRPr lang="en-GB" sz="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10783"/>
                  </a:ext>
                </a:extLst>
              </a:tr>
              <a:tr h="1852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Dividend (fixed)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884703"/>
                  </a:ext>
                </a:extLst>
              </a:tr>
              <a:tr h="185243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Payout ratio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-133%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-103%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-182%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178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2112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position without dividend cut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247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-114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-252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-237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-111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277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07751F-6E47-5D33-517B-041869451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75176"/>
              </p:ext>
            </p:extLst>
          </p:nvPr>
        </p:nvGraphicFramePr>
        <p:xfrm>
          <a:off x="816865" y="4550224"/>
          <a:ext cx="6741667" cy="212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597">
                  <a:extLst>
                    <a:ext uri="{9D8B030D-6E8A-4147-A177-3AD203B41FA5}">
                      <a16:colId xmlns:a16="http://schemas.microsoft.com/office/drawing/2014/main" val="1577859489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2330389827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3786372278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3231748966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526841557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2386315955"/>
                    </a:ext>
                  </a:extLst>
                </a:gridCol>
                <a:gridCol w="851845">
                  <a:extLst>
                    <a:ext uri="{9D8B030D-6E8A-4147-A177-3AD203B41FA5}">
                      <a16:colId xmlns:a16="http://schemas.microsoft.com/office/drawing/2014/main" val="1086506234"/>
                    </a:ext>
                  </a:extLst>
                </a:gridCol>
              </a:tblGrid>
              <a:tr h="31893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0721620"/>
                  </a:ext>
                </a:extLst>
              </a:tr>
              <a:tr h="194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Net profit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140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-45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-58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-33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</a:t>
                      </a:r>
                      <a:endParaRPr lang="en-GB" sz="12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187</a:t>
                      </a:r>
                      <a:endParaRPr lang="en-GB" sz="12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47741"/>
                  </a:ext>
                </a:extLst>
              </a:tr>
              <a:tr h="194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650328"/>
                  </a:ext>
                </a:extLst>
              </a:tr>
              <a:tr h="194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Capex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-86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-94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-67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42777"/>
                  </a:ext>
                </a:extLst>
              </a:tr>
              <a:tr h="194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FCF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-111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-130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388953"/>
                  </a:ext>
                </a:extLst>
              </a:tr>
              <a:tr h="87772"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10783"/>
                  </a:ext>
                </a:extLst>
              </a:tr>
              <a:tr h="194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Dividend (fixed)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884703"/>
                  </a:ext>
                </a:extLst>
              </a:tr>
              <a:tr h="19456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Payout ratio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32%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17863"/>
                  </a:ext>
                </a:extLst>
              </a:tr>
              <a:tr h="89967"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21120"/>
                  </a:ext>
                </a:extLst>
              </a:tr>
              <a:tr h="35194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Cash position with dividend cut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247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136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-72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129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727704"/>
                  </a:ext>
                </a:extLst>
              </a:tr>
            </a:tbl>
          </a:graphicData>
        </a:graphic>
      </p:graphicFrame>
      <p:graphicFrame>
        <p:nvGraphicFramePr>
          <p:cNvPr id="7" name="Grafiek 1">
            <a:extLst>
              <a:ext uri="{FF2B5EF4-FFF2-40B4-BE49-F238E27FC236}">
                <a16:creationId xmlns:a16="http://schemas.microsoft.com/office/drawing/2014/main" id="{8D7802AE-81AF-1ABD-1597-3C359931DF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1409015"/>
              </p:ext>
            </p:extLst>
          </p:nvPr>
        </p:nvGraphicFramePr>
        <p:xfrm>
          <a:off x="7824192" y="2060848"/>
          <a:ext cx="410445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493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 and S issues and payouts of financial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20128" y="1516698"/>
            <a:ext cx="11136512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Value destruction on E and S puts future cash flows at risk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This should make payouts less likely for ethical managers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However, a short-term minded manager will likely opt for payouts to “milk the cash”</a:t>
            </a:r>
          </a:p>
          <a:p>
            <a:pPr>
              <a:lnSpc>
                <a:spcPct val="150000"/>
              </a:lnSpc>
            </a:pPr>
            <a:endParaRPr lang="en-GB" sz="900" dirty="0">
              <a:latin typeface="Arial" charset="0"/>
              <a:ea typeface="Arial" charset="0"/>
              <a:cs typeface="Arial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A positive contribution to E and S creates value, which strengthens capital structure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Example: Novozymes – a Danish bioenergy provider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Expected positive E flows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Positive effect on financial position (due to increased demand for low carbon fuels)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Could lead to increased dividend </a:t>
            </a:r>
            <a:r>
              <a:rPr lang="en-GB" sz="1800" dirty="0" err="1">
                <a:latin typeface="Arial" charset="0"/>
                <a:ea typeface="Arial" charset="0"/>
                <a:cs typeface="Arial" charset="0"/>
              </a:rPr>
              <a:t>payouts</a:t>
            </a: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 in the future</a:t>
            </a:r>
          </a:p>
        </p:txBody>
      </p:sp>
    </p:spTree>
    <p:extLst>
      <p:ext uri="{BB962C8B-B14F-4D97-AF65-F5344CB8AC3E}">
        <p14:creationId xmlns:p14="http://schemas.microsoft.com/office/powerpoint/2010/main" val="569222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Issues and payouts for social (S) and natural (E)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1969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value of assets, equity and liabilities on E and S change over time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Unclear whether changes take the form of payouts or issues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Difference between F  and  S and/or E:  cash on F balance sheet</a:t>
            </a:r>
          </a:p>
          <a:p>
            <a:pPr>
              <a:lnSpc>
                <a:spcPct val="150000"/>
              </a:lnSpc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endParaRPr lang="en-GB" sz="22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Afbeelding 3">
            <a:extLst>
              <a:ext uri="{FF2B5EF4-FFF2-40B4-BE49-F238E27FC236}">
                <a16:creationId xmlns:a16="http://schemas.microsoft.com/office/drawing/2014/main" id="{FEDC9041-C9BA-2951-9DFE-2F4F3A5E20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208"/>
          <a:stretch/>
        </p:blipFill>
        <p:spPr>
          <a:xfrm>
            <a:off x="3071664" y="3789040"/>
            <a:ext cx="5837460" cy="1668965"/>
          </a:xfrm>
          <a:prstGeom prst="rect">
            <a:avLst/>
          </a:prstGeom>
        </p:spPr>
      </p:pic>
      <p:sp>
        <p:nvSpPr>
          <p:cNvPr id="7" name="Pijl: links/rechts 6">
            <a:extLst>
              <a:ext uri="{FF2B5EF4-FFF2-40B4-BE49-F238E27FC236}">
                <a16:creationId xmlns:a16="http://schemas.microsoft.com/office/drawing/2014/main" id="{E62F3E18-C456-A2CB-70A8-0101113F3CCE}"/>
              </a:ext>
            </a:extLst>
          </p:cNvPr>
          <p:cNvSpPr/>
          <p:nvPr/>
        </p:nvSpPr>
        <p:spPr>
          <a:xfrm>
            <a:off x="4905312" y="4532917"/>
            <a:ext cx="2041335" cy="1692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ijl: links/rechts 7">
            <a:extLst>
              <a:ext uri="{FF2B5EF4-FFF2-40B4-BE49-F238E27FC236}">
                <a16:creationId xmlns:a16="http://schemas.microsoft.com/office/drawing/2014/main" id="{E50D9484-6D3C-60EB-FC13-68B27FD8E8E8}"/>
              </a:ext>
            </a:extLst>
          </p:cNvPr>
          <p:cNvSpPr/>
          <p:nvPr/>
        </p:nvSpPr>
        <p:spPr>
          <a:xfrm rot="20851682">
            <a:off x="4890863" y="4146465"/>
            <a:ext cx="2086527" cy="1634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ijl: links/rechts 8">
            <a:extLst>
              <a:ext uri="{FF2B5EF4-FFF2-40B4-BE49-F238E27FC236}">
                <a16:creationId xmlns:a16="http://schemas.microsoft.com/office/drawing/2014/main" id="{E0FEAAE7-85E5-47A0-E760-5C2CF9B6FE47}"/>
              </a:ext>
            </a:extLst>
          </p:cNvPr>
          <p:cNvSpPr/>
          <p:nvPr/>
        </p:nvSpPr>
        <p:spPr>
          <a:xfrm rot="16200000">
            <a:off x="7241717" y="4233622"/>
            <a:ext cx="377675" cy="1440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602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Integrated view on payouts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51384" y="2276872"/>
            <a:ext cx="10535720" cy="41649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Net integrated income is derived from the integrated profit &amp; loss account (IP&amp;L)</a:t>
            </a:r>
          </a:p>
          <a:p>
            <a:pPr>
              <a:lnSpc>
                <a:spcPct val="150000"/>
              </a:lnSpc>
            </a:pPr>
            <a:endParaRPr lang="en-GB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114AD3-A8C8-443C-DC7A-5A01F59AAA05}"/>
                  </a:ext>
                </a:extLst>
              </p:cNvPr>
              <p:cNvSpPr txBox="1"/>
              <p:nvPr/>
            </p:nvSpPr>
            <p:spPr>
              <a:xfrm>
                <a:off x="816864" y="1677557"/>
                <a:ext cx="10128568" cy="56451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𝑃𝑎𝑦𝑜𝑢𝑡</m:t>
                    </m:r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𝑟𝑎𝑡𝑖𝑜</m:t>
                    </m:r>
                    <m:r>
                      <a:rPr lang="en-GB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𝑃𝑎𝑦𝑜𝑢𝑡𝑠</m:t>
                        </m:r>
                      </m:num>
                      <m:den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𝑁𝑒𝑡</m:t>
                        </m:r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𝑖𝑛𝑐𝑜𝑚𝑒</m:t>
                        </m:r>
                        <m:r>
                          <a:rPr lang="en-GB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sz="2000" dirty="0"/>
                  <a:t>       </a:t>
                </a:r>
                <a:r>
                  <a:rPr lang="en-GB" sz="2000" b="1" dirty="0">
                    <a:solidFill>
                      <a:schemeClr val="accent1"/>
                    </a:solidFill>
                    <a:sym typeface="Wingdings" panose="05000000000000000000" pitchFamily="2" charset="2"/>
                  </a:rPr>
                  <a:t>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𝐼𝑛𝑡𝑒𝑔𝑟𝑎𝑡𝑒𝑑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𝑝𝑎𝑦𝑜𝑢𝑡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𝑟𝑎𝑡𝑖𝑜</m:t>
                    </m:r>
                    <m:r>
                      <a:rPr lang="en-GB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𝑃𝑎𝑦𝑜𝑢𝑡𝑠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𝑁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𝑖𝑛𝑡𝑒𝑔𝑟𝑎𝑡𝑒𝑑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𝑖𝑛𝑐𝑜𝑚𝑒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den>
                    </m:f>
                  </m:oMath>
                </a14:m>
                <a:endParaRPr lang="en-GB" sz="2000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E114AD3-A8C8-443C-DC7A-5A01F59AA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4" y="1677557"/>
                <a:ext cx="10128568" cy="564514"/>
              </a:xfrm>
              <a:prstGeom prst="rect">
                <a:avLst/>
              </a:prstGeom>
              <a:blipFill>
                <a:blip r:embed="rId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3104DD-48D5-F41A-506A-83A4418E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60615"/>
              </p:ext>
            </p:extLst>
          </p:nvPr>
        </p:nvGraphicFramePr>
        <p:xfrm>
          <a:off x="711200" y="3068960"/>
          <a:ext cx="6912769" cy="3239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7695">
                  <a:extLst>
                    <a:ext uri="{9D8B030D-6E8A-4147-A177-3AD203B41FA5}">
                      <a16:colId xmlns:a16="http://schemas.microsoft.com/office/drawing/2014/main" val="610442973"/>
                    </a:ext>
                  </a:extLst>
                </a:gridCol>
                <a:gridCol w="1054037">
                  <a:extLst>
                    <a:ext uri="{9D8B030D-6E8A-4147-A177-3AD203B41FA5}">
                      <a16:colId xmlns:a16="http://schemas.microsoft.com/office/drawing/2014/main" val="3099817937"/>
                    </a:ext>
                  </a:extLst>
                </a:gridCol>
                <a:gridCol w="1054037">
                  <a:extLst>
                    <a:ext uri="{9D8B030D-6E8A-4147-A177-3AD203B41FA5}">
                      <a16:colId xmlns:a16="http://schemas.microsoft.com/office/drawing/2014/main" val="363610287"/>
                    </a:ext>
                  </a:extLst>
                </a:gridCol>
                <a:gridCol w="1054037">
                  <a:extLst>
                    <a:ext uri="{9D8B030D-6E8A-4147-A177-3AD203B41FA5}">
                      <a16:colId xmlns:a16="http://schemas.microsoft.com/office/drawing/2014/main" val="3653434931"/>
                    </a:ext>
                  </a:extLst>
                </a:gridCol>
                <a:gridCol w="1602963">
                  <a:extLst>
                    <a:ext uri="{9D8B030D-6E8A-4147-A177-3AD203B41FA5}">
                      <a16:colId xmlns:a16="http://schemas.microsoft.com/office/drawing/2014/main" val="1319491068"/>
                    </a:ext>
                  </a:extLst>
                </a:gridCol>
              </a:tblGrid>
              <a:tr h="31332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Payouts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239566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value flows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2822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value flows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33958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value flows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1089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Payout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8322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payout ratio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 (= 4 / 6)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90474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integrated flows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796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Payout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8803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payout ratio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200% (= 4 / 2)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1763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5F6901-B994-C6E4-3A66-D7571422C2C1}"/>
              </a:ext>
            </a:extLst>
          </p:cNvPr>
          <p:cNvSpPr txBox="1"/>
          <p:nvPr/>
        </p:nvSpPr>
        <p:spPr>
          <a:xfrm>
            <a:off x="7623969" y="4873918"/>
            <a:ext cx="4439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perspective: payout is reasonable</a:t>
            </a:r>
            <a:endParaRPr lang="en-GB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CBC4D-9845-189B-C38E-D217AAAB5A47}"/>
              </a:ext>
            </a:extLst>
          </p:cNvPr>
          <p:cNvSpPr txBox="1"/>
          <p:nvPr/>
        </p:nvSpPr>
        <p:spPr>
          <a:xfrm>
            <a:off x="7623969" y="5969814"/>
            <a:ext cx="4427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perspective: payout is excessive</a:t>
            </a:r>
            <a:endParaRPr lang="en-GB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447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 and S issues and payouts of financial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51384" y="1556792"/>
            <a:ext cx="1101722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In case of high integrated payout ratio (&gt;100%), cutting dividends could allow for more investment to fix negative E and S flows</a:t>
            </a:r>
          </a:p>
          <a:p>
            <a:pPr>
              <a:lnSpc>
                <a:spcPct val="150000"/>
              </a:lnSpc>
            </a:pPr>
            <a:endParaRPr lang="en-US" sz="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Ang and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Lambooy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(2022) propose an integrated payout test: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Let payout policy depend on social and natural capital, on top of financial capital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Test based on financial, social and environmental metrics</a:t>
            </a:r>
          </a:p>
          <a:p>
            <a:pPr lvl="1">
              <a:lnSpc>
                <a:spcPct val="150000"/>
              </a:lnSpc>
            </a:pPr>
            <a:endParaRPr lang="en-GB" sz="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Auditing rules already require companies to take provisions when they are aware of contingent social or environmental liabilities 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7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Company cases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56792"/>
            <a:ext cx="5279136" cy="48850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Inditex</a:t>
            </a:r>
          </a:p>
          <a:p>
            <a:pPr>
              <a:lnSpc>
                <a:spcPct val="150000"/>
              </a:lnSpc>
            </a:pPr>
            <a:endParaRPr lang="en-GB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017E39-5059-A4A9-6166-336D0CFF3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24836"/>
              </p:ext>
            </p:extLst>
          </p:nvPr>
        </p:nvGraphicFramePr>
        <p:xfrm>
          <a:off x="816864" y="2204872"/>
          <a:ext cx="4991104" cy="3548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769">
                  <a:extLst>
                    <a:ext uri="{9D8B030D-6E8A-4147-A177-3AD203B41FA5}">
                      <a16:colId xmlns:a16="http://schemas.microsoft.com/office/drawing/2014/main" val="2006031393"/>
                    </a:ext>
                  </a:extLst>
                </a:gridCol>
                <a:gridCol w="1030335">
                  <a:extLst>
                    <a:ext uri="{9D8B030D-6E8A-4147-A177-3AD203B41FA5}">
                      <a16:colId xmlns:a16="http://schemas.microsoft.com/office/drawing/2014/main" val="2762869749"/>
                    </a:ext>
                  </a:extLst>
                </a:gridCol>
              </a:tblGrid>
              <a:tr h="72007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Flows in € billions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65184556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 Net profit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320456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(2) Net positive social flows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4.10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9934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(3) Net negative social flows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-2.88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569894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(4) Net negative environmental flows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-3.73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147446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(5) Net integrated flows (= sum 1 to 4)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0.74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25878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(6) Dividend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36252"/>
                  </a:ext>
                </a:extLst>
              </a:tr>
              <a:tr h="17214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051616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(7) Financial payout ratio (= 6 / 1)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39302"/>
                  </a:ext>
                </a:extLst>
              </a:tr>
              <a:tr h="331992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(8) Integrated payout ratio (= 6 / 5)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296%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435054"/>
                  </a:ext>
                </a:extLst>
              </a:tr>
            </a:tbl>
          </a:graphicData>
        </a:graphic>
      </p:graphicFrame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48207B5-EEFD-759D-3C4B-CFC08D21E11E}"/>
              </a:ext>
            </a:extLst>
          </p:cNvPr>
          <p:cNvSpPr txBox="1">
            <a:spLocks/>
          </p:cNvSpPr>
          <p:nvPr/>
        </p:nvSpPr>
        <p:spPr>
          <a:xfrm>
            <a:off x="6096000" y="1556792"/>
            <a:ext cx="5279136" cy="48850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"/>
              <a:buNone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Novozymes</a:t>
            </a:r>
          </a:p>
          <a:p>
            <a:pPr>
              <a:lnSpc>
                <a:spcPct val="150000"/>
              </a:lnSpc>
            </a:pPr>
            <a:endParaRPr lang="en-GB" sz="2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endParaRPr lang="en-GB" sz="2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B698209-3447-D303-48CF-7246A2B37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088850"/>
              </p:ext>
            </p:extLst>
          </p:nvPr>
        </p:nvGraphicFramePr>
        <p:xfrm>
          <a:off x="6097089" y="2204864"/>
          <a:ext cx="4967463" cy="3548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6483">
                  <a:extLst>
                    <a:ext uri="{9D8B030D-6E8A-4147-A177-3AD203B41FA5}">
                      <a16:colId xmlns:a16="http://schemas.microsoft.com/office/drawing/2014/main" val="2006031393"/>
                    </a:ext>
                  </a:extLst>
                </a:gridCol>
                <a:gridCol w="1120980">
                  <a:extLst>
                    <a:ext uri="{9D8B030D-6E8A-4147-A177-3AD203B41FA5}">
                      <a16:colId xmlns:a16="http://schemas.microsoft.com/office/drawing/2014/main" val="276286974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Flows in € billions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65184556"/>
                  </a:ext>
                </a:extLst>
              </a:tr>
              <a:tr h="33190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 Net profit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320456"/>
                  </a:ext>
                </a:extLst>
              </a:tr>
              <a:tr h="33190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(2) Net environmental flows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147446"/>
                  </a:ext>
                </a:extLst>
              </a:tr>
              <a:tr h="33190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(3) Net integrated flows (= 1 + 2)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25878"/>
                  </a:ext>
                </a:extLst>
              </a:tr>
              <a:tr h="33190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(4) Dividend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36252"/>
                  </a:ext>
                </a:extLst>
              </a:tr>
              <a:tr h="83676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051616"/>
                  </a:ext>
                </a:extLst>
              </a:tr>
              <a:tr h="33190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(5) Financial payout ratio (= 4 / 1)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39302"/>
                  </a:ext>
                </a:extLst>
              </a:tr>
              <a:tr h="33190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(6) Integrated payout ratio (= 4 / 3)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435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780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Issues raise cash from providers of capital and payouts pay cash to providers of capital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Issues and payouts are only value relevant in imperfect markets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impact of E and S on financial issues and payouts is most obvious through their impact on risk, debt capacity and cash flows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integrated payout ratio calculates payouts as percentage of integrated value flows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Caution on payouts in the presence of significant liabilities on E or 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0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4549" y="1628800"/>
            <a:ext cx="11275830" cy="484874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Issues raise cash from providers of capital and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payouts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pay cash to providers of capital</a:t>
            </a:r>
          </a:p>
          <a:p>
            <a:pPr marL="0" indent="0">
              <a:lnSpc>
                <a:spcPct val="150000"/>
              </a:lnSpc>
              <a:buNone/>
            </a:pPr>
            <a:endParaRPr lang="en-GB" sz="8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Discussion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Issues and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payouts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are only value relevant in imperfect markets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Financial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payout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ratio is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payout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(dividends + share buybacks) as percentage of profit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Impact of E and S on financial issues and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payouts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is most obvious through their impact on risk, debt capacity and cash flows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Integrated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payout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ratio calculates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payout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as percentage of integrated value flows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Caution on </a:t>
            </a:r>
            <a:r>
              <a:rPr lang="en-GB" sz="2400" dirty="0" err="1">
                <a:latin typeface="Arial" charset="0"/>
                <a:ea typeface="Arial" charset="0"/>
                <a:cs typeface="Arial" charset="0"/>
              </a:rPr>
              <a:t>payouts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 in the presence of significant liabilities on E or S</a:t>
            </a:r>
          </a:p>
        </p:txBody>
      </p:sp>
    </p:spTree>
    <p:extLst>
      <p:ext uri="{BB962C8B-B14F-4D97-AF65-F5344CB8AC3E}">
        <p14:creationId xmlns:p14="http://schemas.microsoft.com/office/powerpoint/2010/main" val="376083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Issues of financial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E5EDB1A-B831-3D61-F430-39E7B23304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When companies need extra capital, they might issue additional capital: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Bonds – debt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Shares – equity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initial public offering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(IPO) is a company’s first equity issue in public equity markets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Subsequent equity issues are called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seasoned equity offerings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(SEOs)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rights issue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invites existing shareholders to purchase additional new shares in the company</a:t>
            </a: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6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Issues in perfect capital markets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E5EDB1A-B831-3D61-F430-39E7B23304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6270015" cy="511270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If a company with 5 million shares raises 10 million in equity: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Assets and cash increase by 10 million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stock price remains the same</a:t>
            </a:r>
          </a:p>
          <a:p>
            <a:pPr lvl="2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20 / 5 = 4 value per share before issue</a:t>
            </a:r>
          </a:p>
          <a:p>
            <a:pPr lvl="2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30 / 4 = 7.5 million outstanding shares </a:t>
            </a:r>
            <a:br>
              <a:rPr lang="en-US" sz="2100" dirty="0">
                <a:latin typeface="Arial" charset="0"/>
                <a:ea typeface="Arial" charset="0"/>
                <a:cs typeface="Arial" charset="0"/>
              </a:rPr>
            </a:b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after issue </a:t>
            </a:r>
            <a:r>
              <a:rPr lang="en-US" sz="21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(so 2.5 million shares issued)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Leverage (debt / equity) decreases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From 0.20 (= 5 / 25) to 0.14 (= 5 / 35)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Company reduces risk</a:t>
            </a: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807DD4F-41F0-73F5-2888-612AF5775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732051"/>
              </p:ext>
            </p:extLst>
          </p:nvPr>
        </p:nvGraphicFramePr>
        <p:xfrm>
          <a:off x="7320136" y="2070140"/>
          <a:ext cx="3901812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073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59563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380629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56947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C612399-521A-1BE2-82B5-CC9805002646}"/>
              </a:ext>
            </a:extLst>
          </p:cNvPr>
          <p:cNvSpPr txBox="1"/>
          <p:nvPr/>
        </p:nvSpPr>
        <p:spPr>
          <a:xfrm>
            <a:off x="7231164" y="1726795"/>
            <a:ext cx="4073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Market value balance sheet – before equity issue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106011-590E-3922-A080-163B3D43F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565333"/>
              </p:ext>
            </p:extLst>
          </p:nvPr>
        </p:nvGraphicFramePr>
        <p:xfrm>
          <a:off x="7320136" y="4011318"/>
          <a:ext cx="3901812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073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59563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380629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56947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A5CED7B-6E85-25C7-089F-438959AB2D91}"/>
              </a:ext>
            </a:extLst>
          </p:cNvPr>
          <p:cNvSpPr txBox="1"/>
          <p:nvPr/>
        </p:nvSpPr>
        <p:spPr>
          <a:xfrm>
            <a:off x="7231164" y="3635151"/>
            <a:ext cx="3924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Market value balance sheet – after equity issue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4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Cost of issues due to market imperfections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E5EDB1A-B831-3D61-F430-39E7B23304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626152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Due to the tax deductibility of interest, adding debt might increase FV until bankruptcy costs outweigh tax benefits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Optimal capital structure is where the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weighted average cost of capital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(WACC) is lowest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US" sz="17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Rechte verbindingslijn 2">
            <a:extLst>
              <a:ext uri="{FF2B5EF4-FFF2-40B4-BE49-F238E27FC236}">
                <a16:creationId xmlns:a16="http://schemas.microsoft.com/office/drawing/2014/main" id="{FA401C7E-6A1C-A51E-62E9-6C10F0D4FFEB}"/>
              </a:ext>
            </a:extLst>
          </p:cNvPr>
          <p:cNvCxnSpPr/>
          <p:nvPr/>
        </p:nvCxnSpPr>
        <p:spPr>
          <a:xfrm>
            <a:off x="7480102" y="1847760"/>
            <a:ext cx="0" cy="321765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3">
            <a:extLst>
              <a:ext uri="{FF2B5EF4-FFF2-40B4-BE49-F238E27FC236}">
                <a16:creationId xmlns:a16="http://schemas.microsoft.com/office/drawing/2014/main" id="{E12DDC0C-980D-5E64-4DCF-4B388846BEA1}"/>
              </a:ext>
            </a:extLst>
          </p:cNvPr>
          <p:cNvCxnSpPr>
            <a:cxnSpLocks/>
          </p:cNvCxnSpPr>
          <p:nvPr/>
        </p:nvCxnSpPr>
        <p:spPr>
          <a:xfrm flipH="1">
            <a:off x="7471476" y="5065413"/>
            <a:ext cx="397102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kstvak 5">
            <a:extLst>
              <a:ext uri="{FF2B5EF4-FFF2-40B4-BE49-F238E27FC236}">
                <a16:creationId xmlns:a16="http://schemas.microsoft.com/office/drawing/2014/main" id="{65164995-5848-67E3-80C1-D340527A0177}"/>
              </a:ext>
            </a:extLst>
          </p:cNvPr>
          <p:cNvSpPr txBox="1"/>
          <p:nvPr/>
        </p:nvSpPr>
        <p:spPr>
          <a:xfrm>
            <a:off x="6713833" y="1847760"/>
            <a:ext cx="802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</p:txBody>
      </p:sp>
      <p:sp>
        <p:nvSpPr>
          <p:cNvPr id="13" name="Tekstvak 6">
            <a:extLst>
              <a:ext uri="{FF2B5EF4-FFF2-40B4-BE49-F238E27FC236}">
                <a16:creationId xmlns:a16="http://schemas.microsoft.com/office/drawing/2014/main" id="{DDED796C-5417-2965-56E0-58FC4092D18B}"/>
              </a:ext>
            </a:extLst>
          </p:cNvPr>
          <p:cNvSpPr txBox="1"/>
          <p:nvPr/>
        </p:nvSpPr>
        <p:spPr>
          <a:xfrm>
            <a:off x="10902581" y="5065413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D/V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3B30A790-205A-2F05-D21E-00AC4F114C07}"/>
              </a:ext>
            </a:extLst>
          </p:cNvPr>
          <p:cNvCxnSpPr>
            <a:cxnSpLocks/>
          </p:cNvCxnSpPr>
          <p:nvPr/>
        </p:nvCxnSpPr>
        <p:spPr>
          <a:xfrm>
            <a:off x="8601906" y="4046626"/>
            <a:ext cx="0" cy="101878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t 16">
                <a:extLst>
                  <a:ext uri="{FF2B5EF4-FFF2-40B4-BE49-F238E27FC236}">
                    <a16:creationId xmlns:a16="http://schemas.microsoft.com/office/drawing/2014/main" id="{DF8221B0-3D52-7DBC-2348-4F5CFCCB0B42}"/>
                  </a:ext>
                </a:extLst>
              </p14:cNvPr>
              <p14:cNvContentPartPr/>
              <p14:nvPr/>
            </p14:nvContentPartPr>
            <p14:xfrm>
              <a:off x="7511663" y="2744822"/>
              <a:ext cx="3930840" cy="1248840"/>
            </p14:xfrm>
          </p:contentPart>
        </mc:Choice>
        <mc:Fallback xmlns="">
          <p:pic>
            <p:nvPicPr>
              <p:cNvPr id="15" name="Inkt 16">
                <a:extLst>
                  <a:ext uri="{FF2B5EF4-FFF2-40B4-BE49-F238E27FC236}">
                    <a16:creationId xmlns:a16="http://schemas.microsoft.com/office/drawing/2014/main" id="{DF8221B0-3D52-7DBC-2348-4F5CFCCB0B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93663" y="2726827"/>
                <a:ext cx="3966480" cy="1284470"/>
              </a:xfrm>
              <a:prstGeom prst="rect">
                <a:avLst/>
              </a:prstGeom>
            </p:spPr>
          </p:pic>
        </mc:Fallback>
      </mc:AlternateContent>
      <p:cxnSp>
        <p:nvCxnSpPr>
          <p:cNvPr id="16" name="Rechte verbindingslijn 12">
            <a:extLst>
              <a:ext uri="{FF2B5EF4-FFF2-40B4-BE49-F238E27FC236}">
                <a16:creationId xmlns:a16="http://schemas.microsoft.com/office/drawing/2014/main" id="{170E618B-A069-06D9-41D2-27FF36D8E9AF}"/>
              </a:ext>
            </a:extLst>
          </p:cNvPr>
          <p:cNvCxnSpPr>
            <a:cxnSpLocks/>
          </p:cNvCxnSpPr>
          <p:nvPr/>
        </p:nvCxnSpPr>
        <p:spPr>
          <a:xfrm flipH="1">
            <a:off x="7471476" y="4014847"/>
            <a:ext cx="114101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Stroomdiagram: Verbindingslijn 18">
            <a:extLst>
              <a:ext uri="{FF2B5EF4-FFF2-40B4-BE49-F238E27FC236}">
                <a16:creationId xmlns:a16="http://schemas.microsoft.com/office/drawing/2014/main" id="{43A31CDA-9D02-3B67-348C-17A1C8710553}"/>
              </a:ext>
            </a:extLst>
          </p:cNvPr>
          <p:cNvSpPr/>
          <p:nvPr/>
        </p:nvSpPr>
        <p:spPr>
          <a:xfrm>
            <a:off x="8531881" y="3929321"/>
            <a:ext cx="140050" cy="12868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Stroomdiagram: Verbindingslijn 19">
            <a:extLst>
              <a:ext uri="{FF2B5EF4-FFF2-40B4-BE49-F238E27FC236}">
                <a16:creationId xmlns:a16="http://schemas.microsoft.com/office/drawing/2014/main" id="{AAE8B843-DFD5-8CE8-4917-9AAE99DA42B8}"/>
              </a:ext>
            </a:extLst>
          </p:cNvPr>
          <p:cNvSpPr/>
          <p:nvPr/>
        </p:nvSpPr>
        <p:spPr>
          <a:xfrm>
            <a:off x="7411734" y="3753377"/>
            <a:ext cx="140050" cy="12868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kstvak 20">
            <a:extLst>
              <a:ext uri="{FF2B5EF4-FFF2-40B4-BE49-F238E27FC236}">
                <a16:creationId xmlns:a16="http://schemas.microsoft.com/office/drawing/2014/main" id="{58CA4C64-8974-4B5C-CB7E-C4BF0B259E4C}"/>
              </a:ext>
            </a:extLst>
          </p:cNvPr>
          <p:cNvSpPr txBox="1"/>
          <p:nvPr/>
        </p:nvSpPr>
        <p:spPr>
          <a:xfrm>
            <a:off x="7628039" y="3017663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20" name="Tekstvak 21">
            <a:extLst>
              <a:ext uri="{FF2B5EF4-FFF2-40B4-BE49-F238E27FC236}">
                <a16:creationId xmlns:a16="http://schemas.microsoft.com/office/drawing/2014/main" id="{781944CA-CB55-D281-E7CA-E281B63A48AD}"/>
              </a:ext>
            </a:extLst>
          </p:cNvPr>
          <p:cNvSpPr txBox="1"/>
          <p:nvPr/>
        </p:nvSpPr>
        <p:spPr>
          <a:xfrm>
            <a:off x="8531881" y="3035897"/>
            <a:ext cx="1565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Minimal WACC</a:t>
            </a:r>
            <a:endParaRPr lang="en-GB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Rechte verbindingslijn 23">
            <a:extLst>
              <a:ext uri="{FF2B5EF4-FFF2-40B4-BE49-F238E27FC236}">
                <a16:creationId xmlns:a16="http://schemas.microsoft.com/office/drawing/2014/main" id="{F4ABA8E7-3A2E-155A-A9EE-38DA53493863}"/>
              </a:ext>
            </a:extLst>
          </p:cNvPr>
          <p:cNvCxnSpPr>
            <a:cxnSpLocks/>
            <a:endCxn id="17" idx="7"/>
          </p:cNvCxnSpPr>
          <p:nvPr/>
        </p:nvCxnSpPr>
        <p:spPr>
          <a:xfrm flipH="1">
            <a:off x="8651421" y="3318427"/>
            <a:ext cx="295612" cy="629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24">
            <a:extLst>
              <a:ext uri="{FF2B5EF4-FFF2-40B4-BE49-F238E27FC236}">
                <a16:creationId xmlns:a16="http://schemas.microsoft.com/office/drawing/2014/main" id="{A0D13550-172F-F362-2AF5-CAE724CDA3CA}"/>
              </a:ext>
            </a:extLst>
          </p:cNvPr>
          <p:cNvCxnSpPr>
            <a:cxnSpLocks/>
            <a:endCxn id="18" idx="7"/>
          </p:cNvCxnSpPr>
          <p:nvPr/>
        </p:nvCxnSpPr>
        <p:spPr>
          <a:xfrm flipH="1">
            <a:off x="7531274" y="3276666"/>
            <a:ext cx="249014" cy="4955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hteraccolade 1">
            <a:extLst>
              <a:ext uri="{FF2B5EF4-FFF2-40B4-BE49-F238E27FC236}">
                <a16:creationId xmlns:a16="http://schemas.microsoft.com/office/drawing/2014/main" id="{4465D90A-C1F1-3F54-32DB-D8E8A84739C8}"/>
              </a:ext>
            </a:extLst>
          </p:cNvPr>
          <p:cNvSpPr/>
          <p:nvPr/>
        </p:nvSpPr>
        <p:spPr>
          <a:xfrm rot="5400000">
            <a:off x="7912206" y="4798680"/>
            <a:ext cx="257596" cy="112180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kstvak 4">
            <a:extLst>
              <a:ext uri="{FF2B5EF4-FFF2-40B4-BE49-F238E27FC236}">
                <a16:creationId xmlns:a16="http://schemas.microsoft.com/office/drawing/2014/main" id="{BE61604B-AE9C-450F-91F5-ADD085F249A6}"/>
              </a:ext>
            </a:extLst>
          </p:cNvPr>
          <p:cNvSpPr txBox="1"/>
          <p:nvPr/>
        </p:nvSpPr>
        <p:spPr>
          <a:xfrm>
            <a:off x="6668205" y="5502696"/>
            <a:ext cx="195809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Move to the right: adding debt, reducing equity adds F value</a:t>
            </a:r>
          </a:p>
        </p:txBody>
      </p:sp>
      <p:sp>
        <p:nvSpPr>
          <p:cNvPr id="25" name="Rechteraccolade 7">
            <a:extLst>
              <a:ext uri="{FF2B5EF4-FFF2-40B4-BE49-F238E27FC236}">
                <a16:creationId xmlns:a16="http://schemas.microsoft.com/office/drawing/2014/main" id="{88369064-10F4-6067-C978-ABF9994B02C8}"/>
              </a:ext>
            </a:extLst>
          </p:cNvPr>
          <p:cNvSpPr/>
          <p:nvPr/>
        </p:nvSpPr>
        <p:spPr>
          <a:xfrm rot="5400000">
            <a:off x="9915582" y="4070704"/>
            <a:ext cx="262040" cy="279180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kstvak 8">
            <a:extLst>
              <a:ext uri="{FF2B5EF4-FFF2-40B4-BE49-F238E27FC236}">
                <a16:creationId xmlns:a16="http://schemas.microsoft.com/office/drawing/2014/main" id="{42B24EB6-4CD6-BA3C-BD37-22293438D1BF}"/>
              </a:ext>
            </a:extLst>
          </p:cNvPr>
          <p:cNvSpPr txBox="1"/>
          <p:nvPr/>
        </p:nvSpPr>
        <p:spPr>
          <a:xfrm>
            <a:off x="8799227" y="5602722"/>
            <a:ext cx="30161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i="1" dirty="0">
                <a:latin typeface="Arial" panose="020B0604020202020204" pitchFamily="34" charset="0"/>
                <a:cs typeface="Arial" panose="020B0604020202020204" pitchFamily="34" charset="0"/>
              </a:rPr>
              <a:t>Move to the left: adding equity, reducing debt adds F value</a:t>
            </a:r>
          </a:p>
        </p:txBody>
      </p:sp>
    </p:spTree>
    <p:extLst>
      <p:ext uri="{BB962C8B-B14F-4D97-AF65-F5344CB8AC3E}">
        <p14:creationId xmlns:p14="http://schemas.microsoft.com/office/powerpoint/2010/main" val="288548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Cost of issues due to market imperfections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E5EDB1A-B831-3D61-F430-39E7B23304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4329" y="1582750"/>
            <a:ext cx="64143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Assume that information asymmetries result in a -3% stock price reaction at announcement of the issue: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Equity (and assets) decreases by 0.6 (= 3% x 20)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Share price drops to 3.88 (= 19.4 / 5)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To raise 10 million in equity: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The company will need to issue more shares: 10 / 3.88 = 2.577 million shares</a:t>
            </a: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FA6F02-89AB-A5AF-F380-935AAAC50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21541"/>
              </p:ext>
            </p:extLst>
          </p:nvPr>
        </p:nvGraphicFramePr>
        <p:xfrm>
          <a:off x="7514388" y="3619234"/>
          <a:ext cx="3901812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073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59563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380629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56947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525800C-FB30-6BCC-C4E4-D6E41A306E96}"/>
              </a:ext>
            </a:extLst>
          </p:cNvPr>
          <p:cNvSpPr txBox="1"/>
          <p:nvPr/>
        </p:nvSpPr>
        <p:spPr>
          <a:xfrm>
            <a:off x="7416971" y="3228850"/>
            <a:ext cx="4280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Market value balance sheet –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after announcement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76C525-AAE0-72F0-1AC6-E66BAFDA1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550077"/>
              </p:ext>
            </p:extLst>
          </p:nvPr>
        </p:nvGraphicFramePr>
        <p:xfrm>
          <a:off x="7505598" y="5337561"/>
          <a:ext cx="3901812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073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59563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380629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56947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29.4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A79AEAE-AECD-6CFD-6887-ACC63D227BA5}"/>
              </a:ext>
            </a:extLst>
          </p:cNvPr>
          <p:cNvSpPr txBox="1"/>
          <p:nvPr/>
        </p:nvSpPr>
        <p:spPr>
          <a:xfrm>
            <a:off x="7416971" y="4959075"/>
            <a:ext cx="4041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Market value balance sheet –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after equity issue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D891242-A1DB-6AE2-633E-6563B6B902BD}"/>
              </a:ext>
            </a:extLst>
          </p:cNvPr>
          <p:cNvSpPr txBox="1"/>
          <p:nvPr/>
        </p:nvSpPr>
        <p:spPr>
          <a:xfrm>
            <a:off x="7416971" y="1526389"/>
            <a:ext cx="44631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Market value balance sheet –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before announcement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3112D042-B9B7-CD3A-A73E-992C9C9B5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360162"/>
              </p:ext>
            </p:extLst>
          </p:nvPr>
        </p:nvGraphicFramePr>
        <p:xfrm>
          <a:off x="7514388" y="1858993"/>
          <a:ext cx="3901812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073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59563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380629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56947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040B8AD-37F7-2C07-151F-AA3E917A8C26}"/>
              </a:ext>
            </a:extLst>
          </p:cNvPr>
          <p:cNvSpPr txBox="1">
            <a:spLocks/>
          </p:cNvSpPr>
          <p:nvPr/>
        </p:nvSpPr>
        <p:spPr>
          <a:xfrm>
            <a:off x="11427594" y="4045322"/>
            <a:ext cx="697662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-0.6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5419922-D2EA-D74C-0FCC-DC5364F4B265}"/>
              </a:ext>
            </a:extLst>
          </p:cNvPr>
          <p:cNvSpPr txBox="1">
            <a:spLocks/>
          </p:cNvSpPr>
          <p:nvPr/>
        </p:nvSpPr>
        <p:spPr>
          <a:xfrm>
            <a:off x="6960096" y="3667738"/>
            <a:ext cx="697662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-0.6</a:t>
            </a:r>
          </a:p>
        </p:txBody>
      </p:sp>
    </p:spTree>
    <p:extLst>
      <p:ext uri="{BB962C8B-B14F-4D97-AF65-F5344CB8AC3E}">
        <p14:creationId xmlns:p14="http://schemas.microsoft.com/office/powerpoint/2010/main" val="308001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Why do companies issue capital? 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E5EDB1A-B831-3D61-F430-39E7B23304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1384" y="1516698"/>
            <a:ext cx="10657184" cy="51127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Two main reasons why companies issue equity or debt despite the costs: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dirty="0">
                <a:latin typeface="Arial" charset="0"/>
                <a:ea typeface="Arial" charset="0"/>
                <a:cs typeface="Arial" charset="0"/>
              </a:rPr>
              <a:t>In need of cash for investments with NPV &gt; negative </a:t>
            </a:r>
            <a:r>
              <a:rPr lang="en-US" sz="23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APV</a:t>
            </a:r>
            <a:r>
              <a:rPr lang="en-US" sz="2300" dirty="0">
                <a:latin typeface="Arial" charset="0"/>
                <a:ea typeface="Arial" charset="0"/>
                <a:cs typeface="Arial" charset="0"/>
              </a:rPr>
              <a:t> (adjusted present value) of issue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300" dirty="0">
                <a:latin typeface="Arial" charset="0"/>
                <a:ea typeface="Arial" charset="0"/>
                <a:cs typeface="Arial" charset="0"/>
              </a:rPr>
              <a:t>Owners of privately-owned company may want to (partially) exit</a:t>
            </a:r>
          </a:p>
          <a:p>
            <a:pPr marL="502920" indent="-457200">
              <a:lnSpc>
                <a:spcPct val="150000"/>
              </a:lnSpc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Additional long-term factors for issuing equity:</a:t>
            </a:r>
          </a:p>
          <a:p>
            <a:pPr marL="822960" lvl="1" indent="-457200">
              <a:lnSpc>
                <a:spcPct val="150000"/>
              </a:lnSpc>
            </a:pPr>
            <a:r>
              <a:rPr lang="en-US" sz="2100" b="1" dirty="0">
                <a:latin typeface="Arial" charset="0"/>
                <a:ea typeface="Arial" charset="0"/>
                <a:cs typeface="Arial" charset="0"/>
              </a:rPr>
              <a:t>Reduce leverage</a:t>
            </a:r>
          </a:p>
          <a:p>
            <a:pPr marL="822960" lvl="1" indent="-457200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Improve liquidity of shares</a:t>
            </a:r>
          </a:p>
          <a:p>
            <a:pPr marL="822960" lvl="1" indent="-457200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Enhance company image and publicity</a:t>
            </a:r>
          </a:p>
          <a:p>
            <a:pPr marL="822960" lvl="1" indent="-457200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Motivate employees and management</a:t>
            </a:r>
          </a:p>
          <a:p>
            <a:pPr marL="822960" lvl="1" indent="-457200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Explore mispricing</a:t>
            </a:r>
          </a:p>
          <a:p>
            <a:pPr marL="502920" indent="-457200">
              <a:lnSpc>
                <a:spcPct val="150000"/>
              </a:lnSpc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Disadvantages for issuing equity</a:t>
            </a:r>
          </a:p>
          <a:p>
            <a:pPr marL="822960" lvl="1" indent="-457200">
              <a:lnSpc>
                <a:spcPct val="150000"/>
              </a:lnSpc>
            </a:pPr>
            <a:r>
              <a:rPr lang="en-US" sz="2100" b="1" dirty="0">
                <a:latin typeface="Arial" charset="0"/>
                <a:ea typeface="Arial" charset="0"/>
                <a:cs typeface="Arial" charset="0"/>
              </a:rPr>
              <a:t>High cost of issues</a:t>
            </a:r>
          </a:p>
          <a:p>
            <a:pPr marL="822960" lvl="1" indent="-457200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Loss of control and ownership</a:t>
            </a: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97FAB5D-0CE4-2B27-44D8-16A3C82114DF}"/>
              </a:ext>
            </a:extLst>
          </p:cNvPr>
          <p:cNvSpPr txBox="1"/>
          <p:nvPr/>
        </p:nvSpPr>
        <p:spPr>
          <a:xfrm>
            <a:off x="8904312" y="250567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APV includes funding costs of transaction </a:t>
            </a:r>
            <a:endParaRPr lang="nl-NL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2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Internal errors in issuing capital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E5EDB1A-B831-3D61-F430-39E7B23304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967768" cy="51127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adjusted present value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(APV) method judges the attractiveness of an issue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Internal errors: managers overestimate cash flows and/or underestimate risk</a:t>
            </a:r>
          </a:p>
          <a:p>
            <a:pPr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en-US" sz="21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If APV is negative: management feels it is giving away value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Positive APV is unlikely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APV calculation doesn’t take into consideration positive NPVs for future investments</a:t>
            </a: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5CCFA9-C5E0-F28D-0298-74D845B63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40631"/>
              </p:ext>
            </p:extLst>
          </p:nvPr>
        </p:nvGraphicFramePr>
        <p:xfrm>
          <a:off x="2207569" y="2708920"/>
          <a:ext cx="7776865" cy="2016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9763">
                  <a:extLst>
                    <a:ext uri="{9D8B030D-6E8A-4147-A177-3AD203B41FA5}">
                      <a16:colId xmlns:a16="http://schemas.microsoft.com/office/drawing/2014/main" val="2601624556"/>
                    </a:ext>
                  </a:extLst>
                </a:gridCol>
                <a:gridCol w="1668551">
                  <a:extLst>
                    <a:ext uri="{9D8B030D-6E8A-4147-A177-3AD203B41FA5}">
                      <a16:colId xmlns:a16="http://schemas.microsoft.com/office/drawing/2014/main" val="1063647197"/>
                    </a:ext>
                  </a:extLst>
                </a:gridCol>
                <a:gridCol w="1668551">
                  <a:extLst>
                    <a:ext uri="{9D8B030D-6E8A-4147-A177-3AD203B41FA5}">
                      <a16:colId xmlns:a16="http://schemas.microsoft.com/office/drawing/2014/main" val="201825938"/>
                    </a:ext>
                  </a:extLst>
                </a:gridCol>
              </a:tblGrid>
              <a:tr h="672074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APV components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overvalued    by management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undervalued by management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605656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plus: cash in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5641079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minus: management's valuation of the shares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-360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-270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753095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minus: transaction costs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2188956"/>
                  </a:ext>
                </a:extLst>
              </a:tr>
              <a:tr h="336038">
                <a:tc>
                  <a:txBody>
                    <a:bodyPr/>
                    <a:lstStyle/>
                    <a:p>
                      <a:pPr marL="0" marR="0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sum: management's perceived APV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049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378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27426</TotalTime>
  <Words>2270</Words>
  <Application>Microsoft Macintosh PowerPoint</Application>
  <PresentationFormat>Breedbeeld</PresentationFormat>
  <Paragraphs>546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Corporate Finance for Long-Term Value  </vt:lpstr>
      <vt:lpstr>Chapter 16: Issues and payouts – changes in capital structure</vt:lpstr>
      <vt:lpstr>The BIG Picture</vt:lpstr>
      <vt:lpstr>Issues of financial capital</vt:lpstr>
      <vt:lpstr>Issues in perfect capital markets</vt:lpstr>
      <vt:lpstr>Cost of issues due to market imperfections</vt:lpstr>
      <vt:lpstr>Cost of issues due to market imperfections</vt:lpstr>
      <vt:lpstr>Why do companies issue capital? </vt:lpstr>
      <vt:lpstr>Internal errors in issuing capital</vt:lpstr>
      <vt:lpstr>External errors in issuing capital</vt:lpstr>
      <vt:lpstr>Payouts to financial capital</vt:lpstr>
      <vt:lpstr>Payouts to financial capital</vt:lpstr>
      <vt:lpstr>Dividends</vt:lpstr>
      <vt:lpstr>Example: timeline Telenor 2020 dividend</vt:lpstr>
      <vt:lpstr>Calculating dividends</vt:lpstr>
      <vt:lpstr>Stock dividend and stock splits</vt:lpstr>
      <vt:lpstr>Share repurchases &amp; taxes</vt:lpstr>
      <vt:lpstr>Behavioural view on payouts</vt:lpstr>
      <vt:lpstr>E and S issues and payouts of financial capital</vt:lpstr>
      <vt:lpstr>Example of E and S effect on dividend policy</vt:lpstr>
      <vt:lpstr>E and S issues and payouts of financial capital</vt:lpstr>
      <vt:lpstr>Issues and payouts for social (S) and natural (E) capital</vt:lpstr>
      <vt:lpstr>Integrated view on payouts</vt:lpstr>
      <vt:lpstr>E and S issues and payouts of financial capital</vt:lpstr>
      <vt:lpstr>Company cases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434</cp:revision>
  <cp:lastPrinted>2017-10-25T07:51:07Z</cp:lastPrinted>
  <dcterms:created xsi:type="dcterms:W3CDTF">2014-04-08T12:02:43Z</dcterms:created>
  <dcterms:modified xsi:type="dcterms:W3CDTF">2023-09-21T16:24:24Z</dcterms:modified>
</cp:coreProperties>
</file>