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0"/>
  </p:notesMasterIdLst>
  <p:handoutMasterIdLst>
    <p:handoutMasterId r:id="rId31"/>
  </p:handoutMasterIdLst>
  <p:sldIdLst>
    <p:sldId id="419" r:id="rId2"/>
    <p:sldId id="489" r:id="rId3"/>
    <p:sldId id="385" r:id="rId4"/>
    <p:sldId id="395" r:id="rId5"/>
    <p:sldId id="453" r:id="rId6"/>
    <p:sldId id="454" r:id="rId7"/>
    <p:sldId id="490" r:id="rId8"/>
    <p:sldId id="458" r:id="rId9"/>
    <p:sldId id="492" r:id="rId10"/>
    <p:sldId id="455" r:id="rId11"/>
    <p:sldId id="460" r:id="rId12"/>
    <p:sldId id="462" r:id="rId13"/>
    <p:sldId id="463" r:id="rId14"/>
    <p:sldId id="430" r:id="rId15"/>
    <p:sldId id="464" r:id="rId16"/>
    <p:sldId id="476" r:id="rId17"/>
    <p:sldId id="491" r:id="rId18"/>
    <p:sldId id="466" r:id="rId19"/>
    <p:sldId id="467" r:id="rId20"/>
    <p:sldId id="468" r:id="rId21"/>
    <p:sldId id="470" r:id="rId22"/>
    <p:sldId id="471" r:id="rId23"/>
    <p:sldId id="474" r:id="rId24"/>
    <p:sldId id="479" r:id="rId25"/>
    <p:sldId id="478" r:id="rId26"/>
    <p:sldId id="481" r:id="rId27"/>
    <p:sldId id="484" r:id="rId28"/>
    <p:sldId id="485" r:id="rId2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F53"/>
    <a:srgbClr val="AF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468FC-0A4D-4CE7-B5FB-5BD96200932F}" v="323" dt="2019-01-08T21:11:32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20" d="100"/>
          <a:sy n="120" d="100"/>
        </p:scale>
        <p:origin x="-1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microsoft.com/office/2015/10/relationships/revisionInfo" Target="revisionInfo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schramade" userId="8769ce5b2673993a" providerId="LiveId" clId="{187468FC-0A4D-4CE7-B5FB-5BD96200932F}"/>
    <pc:docChg chg="undo redo custSel addSld delSld modSld">
      <pc:chgData name="willem schramade" userId="8769ce5b2673993a" providerId="LiveId" clId="{187468FC-0A4D-4CE7-B5FB-5BD96200932F}" dt="2019-01-08T21:11:40.161" v="517" actId="2696"/>
      <pc:docMkLst>
        <pc:docMk/>
      </pc:docMkLst>
      <pc:sldChg chg="addSp delSp modSp">
        <pc:chgData name="willem schramade" userId="8769ce5b2673993a" providerId="LiveId" clId="{187468FC-0A4D-4CE7-B5FB-5BD96200932F}" dt="2019-01-08T21:05:52.238" v="436" actId="1036"/>
        <pc:sldMkLst>
          <pc:docMk/>
          <pc:sldMk cId="2565271945" sldId="455"/>
        </pc:sldMkLst>
        <pc:spChg chg="add mod">
          <ac:chgData name="willem schramade" userId="8769ce5b2673993a" providerId="LiveId" clId="{187468FC-0A4D-4CE7-B5FB-5BD96200932F}" dt="2019-01-08T21:04:30.369" v="337" actId="14100"/>
          <ac:spMkLst>
            <pc:docMk/>
            <pc:sldMk cId="2565271945" sldId="455"/>
            <ac:spMk id="4" creationId="{964B9F83-A0AA-45A8-8C24-EC9983047631}"/>
          </ac:spMkLst>
        </pc:spChg>
        <pc:spChg chg="add del mod">
          <ac:chgData name="willem schramade" userId="8769ce5b2673993a" providerId="LiveId" clId="{187468FC-0A4D-4CE7-B5FB-5BD96200932F}" dt="2019-01-08T21:05:39.110" v="426" actId="478"/>
          <ac:spMkLst>
            <pc:docMk/>
            <pc:sldMk cId="2565271945" sldId="455"/>
            <ac:spMk id="8" creationId="{00000000-0000-0000-0000-000000000000}"/>
          </ac:spMkLst>
        </pc:spChg>
        <pc:spChg chg="add mod">
          <ac:chgData name="willem schramade" userId="8769ce5b2673993a" providerId="LiveId" clId="{187468FC-0A4D-4CE7-B5FB-5BD96200932F}" dt="2019-01-08T21:04:21.299" v="336" actId="14100"/>
          <ac:spMkLst>
            <pc:docMk/>
            <pc:sldMk cId="2565271945" sldId="455"/>
            <ac:spMk id="9" creationId="{284EEBA5-6F26-4C08-9C93-ECB8F7614A94}"/>
          </ac:spMkLst>
        </pc:spChg>
        <pc:spChg chg="add del mod">
          <ac:chgData name="willem schramade" userId="8769ce5b2673993a" providerId="LiveId" clId="{187468FC-0A4D-4CE7-B5FB-5BD96200932F}" dt="2019-01-08T21:04:50.376" v="384" actId="478"/>
          <ac:spMkLst>
            <pc:docMk/>
            <pc:sldMk cId="2565271945" sldId="455"/>
            <ac:spMk id="10" creationId="{FEBE4DDA-E545-4D02-B639-E5EFB3F08086}"/>
          </ac:spMkLst>
        </pc:spChg>
        <pc:graphicFrameChg chg="add mod">
          <ac:chgData name="willem schramade" userId="8769ce5b2673993a" providerId="LiveId" clId="{187468FC-0A4D-4CE7-B5FB-5BD96200932F}" dt="2019-01-08T21:05:52.238" v="436" actId="1036"/>
          <ac:graphicFrameMkLst>
            <pc:docMk/>
            <pc:sldMk cId="2565271945" sldId="455"/>
            <ac:graphicFrameMk id="3" creationId="{0E17484F-DEBC-4CD0-B0B1-EE9BA45AC44B}"/>
          </ac:graphicFrameMkLst>
        </pc:graphicFrameChg>
      </pc:sldChg>
      <pc:sldChg chg="del">
        <pc:chgData name="willem schramade" userId="8769ce5b2673993a" providerId="LiveId" clId="{187468FC-0A4D-4CE7-B5FB-5BD96200932F}" dt="2019-01-08T20:53:31.456" v="142" actId="2696"/>
        <pc:sldMkLst>
          <pc:docMk/>
          <pc:sldMk cId="3680902359" sldId="457"/>
        </pc:sldMkLst>
      </pc:sldChg>
      <pc:sldChg chg="addSp modSp">
        <pc:chgData name="willem schramade" userId="8769ce5b2673993a" providerId="LiveId" clId="{187468FC-0A4D-4CE7-B5FB-5BD96200932F}" dt="2019-01-08T20:55:25.121" v="197" actId="20577"/>
        <pc:sldMkLst>
          <pc:docMk/>
          <pc:sldMk cId="4249390925" sldId="458"/>
        </pc:sldMkLst>
        <pc:spChg chg="mod">
          <ac:chgData name="willem schramade" userId="8769ce5b2673993a" providerId="LiveId" clId="{187468FC-0A4D-4CE7-B5FB-5BD96200932F}" dt="2019-01-08T20:55:25.121" v="197" actId="20577"/>
          <ac:spMkLst>
            <pc:docMk/>
            <pc:sldMk cId="4249390925" sldId="458"/>
            <ac:spMk id="7" creationId="{00000000-0000-0000-0000-000000000000}"/>
          </ac:spMkLst>
        </pc:spChg>
        <pc:spChg chg="mod">
          <ac:chgData name="willem schramade" userId="8769ce5b2673993a" providerId="LiveId" clId="{187468FC-0A4D-4CE7-B5FB-5BD96200932F}" dt="2019-01-08T20:54:58.128" v="163" actId="14100"/>
          <ac:spMkLst>
            <pc:docMk/>
            <pc:sldMk cId="4249390925" sldId="458"/>
            <ac:spMk id="8" creationId="{00000000-0000-0000-0000-000000000000}"/>
          </ac:spMkLst>
        </pc:spChg>
        <pc:picChg chg="add mod">
          <ac:chgData name="willem schramade" userId="8769ce5b2673993a" providerId="LiveId" clId="{187468FC-0A4D-4CE7-B5FB-5BD96200932F}" dt="2019-01-08T20:55:03.746" v="171" actId="1036"/>
          <ac:picMkLst>
            <pc:docMk/>
            <pc:sldMk cId="4249390925" sldId="458"/>
            <ac:picMk id="6" creationId="{84A913AA-7429-406B-95D7-9A4EF0D993A9}"/>
          </ac:picMkLst>
        </pc:picChg>
      </pc:sldChg>
      <pc:sldChg chg="delSp del">
        <pc:chgData name="willem schramade" userId="8769ce5b2673993a" providerId="LiveId" clId="{187468FC-0A4D-4CE7-B5FB-5BD96200932F}" dt="2019-01-08T20:55:28.158" v="198" actId="2696"/>
        <pc:sldMkLst>
          <pc:docMk/>
          <pc:sldMk cId="3750778968" sldId="459"/>
        </pc:sldMkLst>
        <pc:picChg chg="del">
          <ac:chgData name="willem schramade" userId="8769ce5b2673993a" providerId="LiveId" clId="{187468FC-0A4D-4CE7-B5FB-5BD96200932F}" dt="2019-01-08T20:54:15.993" v="145"/>
          <ac:picMkLst>
            <pc:docMk/>
            <pc:sldMk cId="3750778968" sldId="459"/>
            <ac:picMk id="9" creationId="{00000000-0000-0000-0000-000000000000}"/>
          </ac:picMkLst>
        </pc:picChg>
      </pc:sldChg>
      <pc:sldChg chg="modSp">
        <pc:chgData name="willem schramade" userId="8769ce5b2673993a" providerId="LiveId" clId="{187468FC-0A4D-4CE7-B5FB-5BD96200932F}" dt="2019-01-08T21:06:18.233" v="441" actId="20577"/>
        <pc:sldMkLst>
          <pc:docMk/>
          <pc:sldMk cId="2073687174" sldId="462"/>
        </pc:sldMkLst>
        <pc:spChg chg="mod">
          <ac:chgData name="willem schramade" userId="8769ce5b2673993a" providerId="LiveId" clId="{187468FC-0A4D-4CE7-B5FB-5BD96200932F}" dt="2019-01-08T21:06:18.233" v="441" actId="20577"/>
          <ac:spMkLst>
            <pc:docMk/>
            <pc:sldMk cId="2073687174" sldId="462"/>
            <ac:spMk id="8" creationId="{00000000-0000-0000-0000-000000000000}"/>
          </ac:spMkLst>
        </pc:spChg>
      </pc:sldChg>
      <pc:sldChg chg="del">
        <pc:chgData name="willem schramade" userId="8769ce5b2673993a" providerId="LiveId" clId="{187468FC-0A4D-4CE7-B5FB-5BD96200932F}" dt="2019-01-08T21:11:40.161" v="517" actId="2696"/>
        <pc:sldMkLst>
          <pc:docMk/>
          <pc:sldMk cId="1430008713" sldId="465"/>
        </pc:sldMkLst>
      </pc:sldChg>
      <pc:sldChg chg="addSp delSp modSp add">
        <pc:chgData name="willem schramade" userId="8769ce5b2673993a" providerId="LiveId" clId="{187468FC-0A4D-4CE7-B5FB-5BD96200932F}" dt="2019-01-08T20:53:23.507" v="141" actId="1076"/>
        <pc:sldMkLst>
          <pc:docMk/>
          <pc:sldMk cId="1623781405" sldId="490"/>
        </pc:sldMkLst>
        <pc:spChg chg="mod">
          <ac:chgData name="willem schramade" userId="8769ce5b2673993a" providerId="LiveId" clId="{187468FC-0A4D-4CE7-B5FB-5BD96200932F}" dt="2019-01-08T20:50:45.541" v="77" actId="20577"/>
          <ac:spMkLst>
            <pc:docMk/>
            <pc:sldMk cId="1623781405" sldId="490"/>
            <ac:spMk id="7" creationId="{00000000-0000-0000-0000-000000000000}"/>
          </ac:spMkLst>
        </pc:spChg>
        <pc:spChg chg="del mod">
          <ac:chgData name="willem schramade" userId="8769ce5b2673993a" providerId="LiveId" clId="{187468FC-0A4D-4CE7-B5FB-5BD96200932F}" dt="2019-01-08T20:49:44.951" v="36" actId="478"/>
          <ac:spMkLst>
            <pc:docMk/>
            <pc:sldMk cId="1623781405" sldId="490"/>
            <ac:spMk id="8" creationId="{00000000-0000-0000-0000-000000000000}"/>
          </ac:spMkLst>
        </pc:spChg>
        <pc:graphicFrameChg chg="add mod">
          <ac:chgData name="willem schramade" userId="8769ce5b2673993a" providerId="LiveId" clId="{187468FC-0A4D-4CE7-B5FB-5BD96200932F}" dt="2019-01-08T20:53:16.021" v="140" actId="1037"/>
          <ac:graphicFrameMkLst>
            <pc:docMk/>
            <pc:sldMk cId="1623781405" sldId="490"/>
            <ac:graphicFrameMk id="3" creationId="{25F25185-A8CF-422A-99D9-0F5ED16D50A2}"/>
          </ac:graphicFrameMkLst>
        </pc:graphicFrameChg>
        <pc:graphicFrameChg chg="add del mod">
          <ac:chgData name="willem schramade" userId="8769ce5b2673993a" providerId="LiveId" clId="{187468FC-0A4D-4CE7-B5FB-5BD96200932F}" dt="2019-01-08T20:48:55.468" v="29" actId="478"/>
          <ac:graphicFrameMkLst>
            <pc:docMk/>
            <pc:sldMk cId="1623781405" sldId="490"/>
            <ac:graphicFrameMk id="4" creationId="{BC4AFCEA-A7CD-44D1-9122-B2D2081D4C9E}"/>
          </ac:graphicFrameMkLst>
        </pc:graphicFrameChg>
        <pc:graphicFrameChg chg="add mod">
          <ac:chgData name="willem schramade" userId="8769ce5b2673993a" providerId="LiveId" clId="{187468FC-0A4D-4CE7-B5FB-5BD96200932F}" dt="2019-01-08T20:53:23.507" v="141" actId="1076"/>
          <ac:graphicFrameMkLst>
            <pc:docMk/>
            <pc:sldMk cId="1623781405" sldId="490"/>
            <ac:graphicFrameMk id="5" creationId="{8FC8EA21-9678-4C78-AE1A-C380854F1E97}"/>
          </ac:graphicFrameMkLst>
        </pc:graphicFrameChg>
      </pc:sldChg>
      <pc:sldChg chg="add del">
        <pc:chgData name="willem schramade" userId="8769ce5b2673993a" providerId="LiveId" clId="{187468FC-0A4D-4CE7-B5FB-5BD96200932F}" dt="2019-01-08T21:06:03.297" v="437" actId="2696"/>
        <pc:sldMkLst>
          <pc:docMk/>
          <pc:sldMk cId="2781352815" sldId="491"/>
        </pc:sldMkLst>
      </pc:sldChg>
      <pc:sldChg chg="addSp modSp add">
        <pc:chgData name="willem schramade" userId="8769ce5b2673993a" providerId="LiveId" clId="{187468FC-0A4D-4CE7-B5FB-5BD96200932F}" dt="2019-01-08T21:11:32.503" v="516" actId="14100"/>
        <pc:sldMkLst>
          <pc:docMk/>
          <pc:sldMk cId="4237426667" sldId="491"/>
        </pc:sldMkLst>
        <pc:spChg chg="mod">
          <ac:chgData name="willem schramade" userId="8769ce5b2673993a" providerId="LiveId" clId="{187468FC-0A4D-4CE7-B5FB-5BD96200932F}" dt="2019-01-08T21:11:15.146" v="511" actId="20577"/>
          <ac:spMkLst>
            <pc:docMk/>
            <pc:sldMk cId="4237426667" sldId="491"/>
            <ac:spMk id="7" creationId="{00000000-0000-0000-0000-000000000000}"/>
          </ac:spMkLst>
        </pc:spChg>
        <pc:spChg chg="mod">
          <ac:chgData name="willem schramade" userId="8769ce5b2673993a" providerId="LiveId" clId="{187468FC-0A4D-4CE7-B5FB-5BD96200932F}" dt="2019-01-08T21:11:25.906" v="514" actId="20577"/>
          <ac:spMkLst>
            <pc:docMk/>
            <pc:sldMk cId="4237426667" sldId="491"/>
            <ac:spMk id="8" creationId="{00000000-0000-0000-0000-000000000000}"/>
          </ac:spMkLst>
        </pc:spChg>
        <pc:graphicFrameChg chg="add mod">
          <ac:chgData name="willem schramade" userId="8769ce5b2673993a" providerId="LiveId" clId="{187468FC-0A4D-4CE7-B5FB-5BD96200932F}" dt="2019-01-08T21:11:32.503" v="516" actId="14100"/>
          <ac:graphicFrameMkLst>
            <pc:docMk/>
            <pc:sldMk cId="4237426667" sldId="491"/>
            <ac:graphicFrameMk id="3" creationId="{B045D03F-2353-4408-8542-9BFB0F3C542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218E2-6E56-475A-A2E5-AD0416665B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8026B5D-3B94-46F4-AFDC-97607FC5A4F6}">
      <dgm:prSet phldrT="[Tekst]"/>
      <dgm:spPr/>
      <dgm:t>
        <a:bodyPr/>
        <a:lstStyle/>
        <a:p>
          <a:r>
            <a:rPr lang="en-GB" dirty="0">
              <a:latin typeface="Arial"/>
              <a:cs typeface="Arial"/>
            </a:rPr>
            <a:t>Box 1.1 Deepwater Horizon oil spill</a:t>
          </a:r>
          <a:endParaRPr lang="nl-NL" dirty="0"/>
        </a:p>
      </dgm:t>
    </dgm:pt>
    <dgm:pt modelId="{0A3F6931-DD98-41B7-8C3B-CB64DD1CF40A}" type="parTrans" cxnId="{2B4381F7-2841-46B2-89D0-76646D20FC2A}">
      <dgm:prSet/>
      <dgm:spPr/>
      <dgm:t>
        <a:bodyPr/>
        <a:lstStyle/>
        <a:p>
          <a:endParaRPr lang="nl-NL"/>
        </a:p>
      </dgm:t>
    </dgm:pt>
    <dgm:pt modelId="{A8B8A9B6-E258-42BA-9A1F-89D18DE383C6}" type="sibTrans" cxnId="{2B4381F7-2841-46B2-89D0-76646D20FC2A}">
      <dgm:prSet/>
      <dgm:spPr/>
      <dgm:t>
        <a:bodyPr/>
        <a:lstStyle/>
        <a:p>
          <a:endParaRPr lang="nl-NL"/>
        </a:p>
      </dgm:t>
    </dgm:pt>
    <dgm:pt modelId="{084A847F-A7D4-4211-8FB0-05CF2E0BE59E}">
      <dgm:prSet custT="1"/>
      <dgm:spPr/>
      <dgm:t>
        <a:bodyPr/>
        <a:lstStyle/>
        <a:p>
          <a:r>
            <a:rPr lang="en-GB" sz="1600" b="1" dirty="0">
              <a:latin typeface="Arial"/>
              <a:cs typeface="Arial"/>
            </a:rPr>
            <a:t>Explosion</a:t>
          </a:r>
          <a:r>
            <a:rPr lang="en-GB" sz="1600" dirty="0">
              <a:latin typeface="Arial"/>
              <a:cs typeface="Arial"/>
            </a:rPr>
            <a:t> on oil drilling rig of BP in Gulf of Mexico killed 11 workers + largest accidental marine oil spill</a:t>
          </a:r>
        </a:p>
      </dgm:t>
    </dgm:pt>
    <dgm:pt modelId="{F8581419-28DE-4BA6-83A5-C28AF86F08AB}" type="parTrans" cxnId="{D109D7A0-C7B0-47F1-BC1D-2F42D762BDBE}">
      <dgm:prSet/>
      <dgm:spPr/>
      <dgm:t>
        <a:bodyPr/>
        <a:lstStyle/>
        <a:p>
          <a:endParaRPr lang="nl-NL"/>
        </a:p>
      </dgm:t>
    </dgm:pt>
    <dgm:pt modelId="{A9D3DDD5-94D9-44DA-B90D-61BB055FDBA3}" type="sibTrans" cxnId="{D109D7A0-C7B0-47F1-BC1D-2F42D762BDBE}">
      <dgm:prSet/>
      <dgm:spPr/>
      <dgm:t>
        <a:bodyPr/>
        <a:lstStyle/>
        <a:p>
          <a:endParaRPr lang="nl-NL"/>
        </a:p>
      </dgm:t>
    </dgm:pt>
    <dgm:pt modelId="{5B8F8785-54A5-4AFF-AAAD-C7E6665D6FEA}">
      <dgm:prSet custT="1"/>
      <dgm:spPr/>
      <dgm:t>
        <a:bodyPr/>
        <a:lstStyle/>
        <a:p>
          <a:r>
            <a:rPr lang="en-GB" sz="1600" dirty="0">
              <a:latin typeface="Arial"/>
              <a:cs typeface="Arial"/>
            </a:rPr>
            <a:t>Caused by </a:t>
          </a:r>
          <a:r>
            <a:rPr lang="en-GB" sz="1600" b="1" dirty="0">
              <a:latin typeface="Arial"/>
              <a:cs typeface="Arial"/>
            </a:rPr>
            <a:t>cost-cutting decisions </a:t>
          </a:r>
          <a:r>
            <a:rPr lang="en-GB" sz="1600" dirty="0">
              <a:latin typeface="Arial"/>
              <a:cs typeface="Arial"/>
            </a:rPr>
            <a:t>and </a:t>
          </a:r>
          <a:r>
            <a:rPr lang="en-GB" sz="1600" b="1" dirty="0">
              <a:latin typeface="Arial"/>
              <a:cs typeface="Arial"/>
            </a:rPr>
            <a:t>inadequate safety system</a:t>
          </a:r>
        </a:p>
      </dgm:t>
    </dgm:pt>
    <dgm:pt modelId="{9689F05E-FA5C-439F-BEB0-A1C78BA8F45D}" type="parTrans" cxnId="{BB4E175A-522C-4861-95D9-9269818D4312}">
      <dgm:prSet/>
      <dgm:spPr/>
      <dgm:t>
        <a:bodyPr/>
        <a:lstStyle/>
        <a:p>
          <a:endParaRPr lang="nl-NL"/>
        </a:p>
      </dgm:t>
    </dgm:pt>
    <dgm:pt modelId="{38D13EC1-A39B-48C2-8535-20767B8B2814}" type="sibTrans" cxnId="{BB4E175A-522C-4861-95D9-9269818D4312}">
      <dgm:prSet/>
      <dgm:spPr/>
      <dgm:t>
        <a:bodyPr/>
        <a:lstStyle/>
        <a:p>
          <a:endParaRPr lang="nl-NL"/>
        </a:p>
      </dgm:t>
    </dgm:pt>
    <dgm:pt modelId="{62D2B1EF-D10D-4CE3-B9DA-54FE5B84151A}">
      <dgm:prSet/>
      <dgm:spPr/>
      <dgm:t>
        <a:bodyPr/>
        <a:lstStyle/>
        <a:p>
          <a:r>
            <a:rPr lang="en-US" dirty="0">
              <a:latin typeface="Arial"/>
              <a:cs typeface="Arial"/>
            </a:rPr>
            <a:t>Box 1.2 Rana Plaza factory collapse</a:t>
          </a:r>
          <a:endParaRPr lang="x-none" dirty="0">
            <a:latin typeface="Arial"/>
            <a:cs typeface="Arial"/>
          </a:endParaRPr>
        </a:p>
      </dgm:t>
    </dgm:pt>
    <dgm:pt modelId="{33CC863A-157F-4407-B683-37E06EE70039}" type="parTrans" cxnId="{1C2A7A3B-5E5C-44E5-A860-47087D2BEECF}">
      <dgm:prSet/>
      <dgm:spPr/>
      <dgm:t>
        <a:bodyPr/>
        <a:lstStyle/>
        <a:p>
          <a:endParaRPr lang="nl-NL"/>
        </a:p>
      </dgm:t>
    </dgm:pt>
    <dgm:pt modelId="{BBC4558D-E59C-4503-9072-95065BBE35A3}" type="sibTrans" cxnId="{1C2A7A3B-5E5C-44E5-A860-47087D2BEECF}">
      <dgm:prSet/>
      <dgm:spPr/>
      <dgm:t>
        <a:bodyPr/>
        <a:lstStyle/>
        <a:p>
          <a:endParaRPr lang="nl-NL"/>
        </a:p>
      </dgm:t>
    </dgm:pt>
    <dgm:pt modelId="{3CB4B6CE-D078-406F-9DF4-50CDB68FB8F0}">
      <dgm:prSet custT="1"/>
      <dgm:spPr/>
      <dgm:t>
        <a:bodyPr/>
        <a:lstStyle/>
        <a:p>
          <a:r>
            <a:rPr lang="en-GB" sz="1600" noProof="0" dirty="0">
              <a:latin typeface="Arial"/>
              <a:cs typeface="Arial"/>
            </a:rPr>
            <a:t>Eight-storey factory collapse in Bangladesh due to </a:t>
          </a:r>
          <a:r>
            <a:rPr lang="en-GB" sz="1600" b="1" noProof="0" dirty="0">
              <a:latin typeface="Arial"/>
              <a:cs typeface="Arial"/>
            </a:rPr>
            <a:t>structural failure</a:t>
          </a:r>
        </a:p>
      </dgm:t>
    </dgm:pt>
    <dgm:pt modelId="{E59609A3-B2CD-460C-8F9A-C88FB3B6BB13}" type="parTrans" cxnId="{A3690288-8A33-4D49-A038-35FE51E81654}">
      <dgm:prSet/>
      <dgm:spPr/>
      <dgm:t>
        <a:bodyPr/>
        <a:lstStyle/>
        <a:p>
          <a:endParaRPr lang="nl-NL"/>
        </a:p>
      </dgm:t>
    </dgm:pt>
    <dgm:pt modelId="{9C76A5E5-F71A-4BAD-A16B-F77667E67102}" type="sibTrans" cxnId="{A3690288-8A33-4D49-A038-35FE51E81654}">
      <dgm:prSet/>
      <dgm:spPr/>
      <dgm:t>
        <a:bodyPr/>
        <a:lstStyle/>
        <a:p>
          <a:endParaRPr lang="nl-NL"/>
        </a:p>
      </dgm:t>
    </dgm:pt>
    <dgm:pt modelId="{05112024-C72F-43FE-98D2-2971617E0826}">
      <dgm:prSet custT="1"/>
      <dgm:spPr/>
      <dgm:t>
        <a:bodyPr/>
        <a:lstStyle/>
        <a:p>
          <a:r>
            <a:rPr lang="en-GB" sz="1600" noProof="0" dirty="0">
              <a:latin typeface="Arial"/>
              <a:cs typeface="Arial"/>
            </a:rPr>
            <a:t>Owners of clothing factories </a:t>
          </a:r>
          <a:r>
            <a:rPr lang="en-GB" sz="1600" b="1" noProof="0" dirty="0">
              <a:latin typeface="Arial"/>
              <a:cs typeface="Arial"/>
            </a:rPr>
            <a:t>ignored evacuation warnings</a:t>
          </a:r>
        </a:p>
      </dgm:t>
    </dgm:pt>
    <dgm:pt modelId="{45FBBABC-68D1-4EB2-B925-FE4F942ED69C}" type="parTrans" cxnId="{7DA1396A-A40E-44E8-AEF2-DB27F1D0A074}">
      <dgm:prSet/>
      <dgm:spPr/>
      <dgm:t>
        <a:bodyPr/>
        <a:lstStyle/>
        <a:p>
          <a:endParaRPr lang="nl-NL"/>
        </a:p>
      </dgm:t>
    </dgm:pt>
    <dgm:pt modelId="{D9BDE14F-634A-4402-A101-6EE50905DC58}" type="sibTrans" cxnId="{7DA1396A-A40E-44E8-AEF2-DB27F1D0A074}">
      <dgm:prSet/>
      <dgm:spPr/>
      <dgm:t>
        <a:bodyPr/>
        <a:lstStyle/>
        <a:p>
          <a:endParaRPr lang="nl-NL"/>
        </a:p>
      </dgm:t>
    </dgm:pt>
    <dgm:pt modelId="{158C4A0A-FF7E-408A-BA94-497FCEB92D83}">
      <dgm:prSet custT="1"/>
      <dgm:spPr/>
      <dgm:t>
        <a:bodyPr/>
        <a:lstStyle/>
        <a:p>
          <a:r>
            <a:rPr lang="en-GB" sz="1600" noProof="0" dirty="0">
              <a:latin typeface="Arial"/>
              <a:cs typeface="Arial"/>
            </a:rPr>
            <a:t>1,129 deaths - 2,500 injured</a:t>
          </a:r>
          <a:endParaRPr lang="en-GB" sz="1600" baseline="30000" noProof="0" dirty="0"/>
        </a:p>
      </dgm:t>
    </dgm:pt>
    <dgm:pt modelId="{2CC06B0F-0E7F-4052-AC4B-49D3E1B4B333}" type="parTrans" cxnId="{2327B79D-0A2E-48D2-BA3D-674D948FA360}">
      <dgm:prSet/>
      <dgm:spPr/>
      <dgm:t>
        <a:bodyPr/>
        <a:lstStyle/>
        <a:p>
          <a:endParaRPr lang="nl-NL"/>
        </a:p>
      </dgm:t>
    </dgm:pt>
    <dgm:pt modelId="{B2221F47-1E55-4FBB-B9ED-FB6B26B8CFF6}" type="sibTrans" cxnId="{2327B79D-0A2E-48D2-BA3D-674D948FA360}">
      <dgm:prSet/>
      <dgm:spPr/>
      <dgm:t>
        <a:bodyPr/>
        <a:lstStyle/>
        <a:p>
          <a:endParaRPr lang="nl-NL"/>
        </a:p>
      </dgm:t>
    </dgm:pt>
    <dgm:pt modelId="{F5349193-F2DA-45F8-87FC-6F2B0CF12970}" type="pres">
      <dgm:prSet presAssocID="{874218E2-6E56-475A-A2E5-AD0416665B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DCB48F6-5A68-4217-980D-0D922DEF1CC4}" type="pres">
      <dgm:prSet presAssocID="{58026B5D-3B94-46F4-AFDC-97607FC5A4F6}" presName="composite" presStyleCnt="0"/>
      <dgm:spPr/>
    </dgm:pt>
    <dgm:pt modelId="{19BF9D33-7BBE-4661-81C0-21880D2017BC}" type="pres">
      <dgm:prSet presAssocID="{58026B5D-3B94-46F4-AFDC-97607FC5A4F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C7D3AB3-7886-435F-87E9-570A9ABBFCE5}" type="pres">
      <dgm:prSet presAssocID="{58026B5D-3B94-46F4-AFDC-97607FC5A4F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92010A-0793-4C72-B834-77078EB3C5D6}" type="pres">
      <dgm:prSet presAssocID="{A8B8A9B6-E258-42BA-9A1F-89D18DE383C6}" presName="space" presStyleCnt="0"/>
      <dgm:spPr/>
    </dgm:pt>
    <dgm:pt modelId="{CA6EFEAB-78F7-4532-A15D-B7FDA7C1D90E}" type="pres">
      <dgm:prSet presAssocID="{62D2B1EF-D10D-4CE3-B9DA-54FE5B84151A}" presName="composite" presStyleCnt="0"/>
      <dgm:spPr/>
    </dgm:pt>
    <dgm:pt modelId="{5777565D-A811-450F-9B86-2B6FF73A0F4B}" type="pres">
      <dgm:prSet presAssocID="{62D2B1EF-D10D-4CE3-B9DA-54FE5B8415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20B9058-5A5E-423B-A839-C7F9506D9DAC}" type="pres">
      <dgm:prSet presAssocID="{62D2B1EF-D10D-4CE3-B9DA-54FE5B84151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49DCAE5-0541-4D7B-A9B8-A6E5CE43D459}" type="presOf" srcId="{62D2B1EF-D10D-4CE3-B9DA-54FE5B84151A}" destId="{5777565D-A811-450F-9B86-2B6FF73A0F4B}" srcOrd="0" destOrd="0" presId="urn:microsoft.com/office/officeart/2005/8/layout/hList1"/>
    <dgm:cxn modelId="{47C9DF04-2F99-4D9C-9F22-82128106E41D}" type="presOf" srcId="{874218E2-6E56-475A-A2E5-AD0416665BAA}" destId="{F5349193-F2DA-45F8-87FC-6F2B0CF12970}" srcOrd="0" destOrd="0" presId="urn:microsoft.com/office/officeart/2005/8/layout/hList1"/>
    <dgm:cxn modelId="{2327B79D-0A2E-48D2-BA3D-674D948FA360}" srcId="{62D2B1EF-D10D-4CE3-B9DA-54FE5B84151A}" destId="{158C4A0A-FF7E-408A-BA94-497FCEB92D83}" srcOrd="2" destOrd="0" parTransId="{2CC06B0F-0E7F-4052-AC4B-49D3E1B4B333}" sibTransId="{B2221F47-1E55-4FBB-B9ED-FB6B26B8CFF6}"/>
    <dgm:cxn modelId="{E2EE2DE3-0CBC-4D84-A985-E64FA230B68C}" type="presOf" srcId="{58026B5D-3B94-46F4-AFDC-97607FC5A4F6}" destId="{19BF9D33-7BBE-4661-81C0-21880D2017BC}" srcOrd="0" destOrd="0" presId="urn:microsoft.com/office/officeart/2005/8/layout/hList1"/>
    <dgm:cxn modelId="{2461C506-AE63-4895-BB4E-AA1775649AD9}" type="presOf" srcId="{084A847F-A7D4-4211-8FB0-05CF2E0BE59E}" destId="{CC7D3AB3-7886-435F-87E9-570A9ABBFCE5}" srcOrd="0" destOrd="0" presId="urn:microsoft.com/office/officeart/2005/8/layout/hList1"/>
    <dgm:cxn modelId="{FE34D775-D355-43C7-9B14-8F0B1A001C18}" type="presOf" srcId="{158C4A0A-FF7E-408A-BA94-497FCEB92D83}" destId="{120B9058-5A5E-423B-A839-C7F9506D9DAC}" srcOrd="0" destOrd="2" presId="urn:microsoft.com/office/officeart/2005/8/layout/hList1"/>
    <dgm:cxn modelId="{1C2A7A3B-5E5C-44E5-A860-47087D2BEECF}" srcId="{874218E2-6E56-475A-A2E5-AD0416665BAA}" destId="{62D2B1EF-D10D-4CE3-B9DA-54FE5B84151A}" srcOrd="1" destOrd="0" parTransId="{33CC863A-157F-4407-B683-37E06EE70039}" sibTransId="{BBC4558D-E59C-4503-9072-95065BBE35A3}"/>
    <dgm:cxn modelId="{BB4E175A-522C-4861-95D9-9269818D4312}" srcId="{58026B5D-3B94-46F4-AFDC-97607FC5A4F6}" destId="{5B8F8785-54A5-4AFF-AAAD-C7E6665D6FEA}" srcOrd="1" destOrd="0" parTransId="{9689F05E-FA5C-439F-BEB0-A1C78BA8F45D}" sibTransId="{38D13EC1-A39B-48C2-8535-20767B8B2814}"/>
    <dgm:cxn modelId="{A3690288-8A33-4D49-A038-35FE51E81654}" srcId="{62D2B1EF-D10D-4CE3-B9DA-54FE5B84151A}" destId="{3CB4B6CE-D078-406F-9DF4-50CDB68FB8F0}" srcOrd="0" destOrd="0" parTransId="{E59609A3-B2CD-460C-8F9A-C88FB3B6BB13}" sibTransId="{9C76A5E5-F71A-4BAD-A16B-F77667E67102}"/>
    <dgm:cxn modelId="{7DA1396A-A40E-44E8-AEF2-DB27F1D0A074}" srcId="{62D2B1EF-D10D-4CE3-B9DA-54FE5B84151A}" destId="{05112024-C72F-43FE-98D2-2971617E0826}" srcOrd="1" destOrd="0" parTransId="{45FBBABC-68D1-4EB2-B925-FE4F942ED69C}" sibTransId="{D9BDE14F-634A-4402-A101-6EE50905DC58}"/>
    <dgm:cxn modelId="{FB58692D-5A29-47BA-B208-9094D5EA86A9}" type="presOf" srcId="{5B8F8785-54A5-4AFF-AAAD-C7E6665D6FEA}" destId="{CC7D3AB3-7886-435F-87E9-570A9ABBFCE5}" srcOrd="0" destOrd="1" presId="urn:microsoft.com/office/officeart/2005/8/layout/hList1"/>
    <dgm:cxn modelId="{D109D7A0-C7B0-47F1-BC1D-2F42D762BDBE}" srcId="{58026B5D-3B94-46F4-AFDC-97607FC5A4F6}" destId="{084A847F-A7D4-4211-8FB0-05CF2E0BE59E}" srcOrd="0" destOrd="0" parTransId="{F8581419-28DE-4BA6-83A5-C28AF86F08AB}" sibTransId="{A9D3DDD5-94D9-44DA-B90D-61BB055FDBA3}"/>
    <dgm:cxn modelId="{676EB6DC-436B-4840-A56F-D2451AF2E5B9}" type="presOf" srcId="{3CB4B6CE-D078-406F-9DF4-50CDB68FB8F0}" destId="{120B9058-5A5E-423B-A839-C7F9506D9DAC}" srcOrd="0" destOrd="0" presId="urn:microsoft.com/office/officeart/2005/8/layout/hList1"/>
    <dgm:cxn modelId="{8644BBB2-D826-48F3-9DDE-F73514824EA3}" type="presOf" srcId="{05112024-C72F-43FE-98D2-2971617E0826}" destId="{120B9058-5A5E-423B-A839-C7F9506D9DAC}" srcOrd="0" destOrd="1" presId="urn:microsoft.com/office/officeart/2005/8/layout/hList1"/>
    <dgm:cxn modelId="{2B4381F7-2841-46B2-89D0-76646D20FC2A}" srcId="{874218E2-6E56-475A-A2E5-AD0416665BAA}" destId="{58026B5D-3B94-46F4-AFDC-97607FC5A4F6}" srcOrd="0" destOrd="0" parTransId="{0A3F6931-DD98-41B7-8C3B-CB64DD1CF40A}" sibTransId="{A8B8A9B6-E258-42BA-9A1F-89D18DE383C6}"/>
    <dgm:cxn modelId="{A05D619C-2FD5-4A43-B678-53D8A8669BF2}" type="presParOf" srcId="{F5349193-F2DA-45F8-87FC-6F2B0CF12970}" destId="{4DCB48F6-5A68-4217-980D-0D922DEF1CC4}" srcOrd="0" destOrd="0" presId="urn:microsoft.com/office/officeart/2005/8/layout/hList1"/>
    <dgm:cxn modelId="{52379791-A0AB-4B29-AEEA-4397E6199B88}" type="presParOf" srcId="{4DCB48F6-5A68-4217-980D-0D922DEF1CC4}" destId="{19BF9D33-7BBE-4661-81C0-21880D2017BC}" srcOrd="0" destOrd="0" presId="urn:microsoft.com/office/officeart/2005/8/layout/hList1"/>
    <dgm:cxn modelId="{A1353799-4E0A-42E1-9357-24FE49924ADB}" type="presParOf" srcId="{4DCB48F6-5A68-4217-980D-0D922DEF1CC4}" destId="{CC7D3AB3-7886-435F-87E9-570A9ABBFCE5}" srcOrd="1" destOrd="0" presId="urn:microsoft.com/office/officeart/2005/8/layout/hList1"/>
    <dgm:cxn modelId="{35E70A05-6843-4C01-B577-27C621616D4F}" type="presParOf" srcId="{F5349193-F2DA-45F8-87FC-6F2B0CF12970}" destId="{7392010A-0793-4C72-B834-77078EB3C5D6}" srcOrd="1" destOrd="0" presId="urn:microsoft.com/office/officeart/2005/8/layout/hList1"/>
    <dgm:cxn modelId="{06A75E07-8DB7-484C-91B7-44B7663A9935}" type="presParOf" srcId="{F5349193-F2DA-45F8-87FC-6F2B0CF12970}" destId="{CA6EFEAB-78F7-4532-A15D-B7FDA7C1D90E}" srcOrd="2" destOrd="0" presId="urn:microsoft.com/office/officeart/2005/8/layout/hList1"/>
    <dgm:cxn modelId="{C2527B99-4A96-481E-A166-9491FBA85EB6}" type="presParOf" srcId="{CA6EFEAB-78F7-4532-A15D-B7FDA7C1D90E}" destId="{5777565D-A811-450F-9B86-2B6FF73A0F4B}" srcOrd="0" destOrd="0" presId="urn:microsoft.com/office/officeart/2005/8/layout/hList1"/>
    <dgm:cxn modelId="{FA56AC17-1BA0-4999-8DE8-33E0CAC5E1FA}" type="presParOf" srcId="{CA6EFEAB-78F7-4532-A15D-B7FDA7C1D90E}" destId="{120B9058-5A5E-423B-A839-C7F9506D9D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5A4DFC-106F-4AC0-9B6A-97D70D2E958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1F6881C-CAAA-4A28-ADD9-EA9B6644DCCA}">
      <dgm:prSet phldrT="[Tekst]"/>
      <dgm:spPr/>
      <dgm:t>
        <a:bodyPr/>
        <a:lstStyle/>
        <a:p>
          <a:r>
            <a:rPr lang="en-GB" b="1" dirty="0">
              <a:latin typeface="Arial"/>
              <a:cs typeface="Arial"/>
            </a:rPr>
            <a:t>Unbridled economic growth</a:t>
          </a:r>
          <a:endParaRPr lang="nl-NL" dirty="0"/>
        </a:p>
      </dgm:t>
    </dgm:pt>
    <dgm:pt modelId="{FF407BF6-CDCD-490C-BE57-752CE4C8F191}" type="parTrans" cxnId="{520BD509-F7CB-4140-B882-CE49A16758BB}">
      <dgm:prSet/>
      <dgm:spPr/>
      <dgm:t>
        <a:bodyPr/>
        <a:lstStyle/>
        <a:p>
          <a:endParaRPr lang="nl-NL"/>
        </a:p>
      </dgm:t>
    </dgm:pt>
    <dgm:pt modelId="{233DA7A0-A7BD-40D9-BE34-4AC24E77FBDA}" type="sibTrans" cxnId="{520BD509-F7CB-4140-B882-CE49A16758BB}">
      <dgm:prSet/>
      <dgm:spPr/>
      <dgm:t>
        <a:bodyPr/>
        <a:lstStyle/>
        <a:p>
          <a:endParaRPr lang="nl-NL"/>
        </a:p>
      </dgm:t>
    </dgm:pt>
    <dgm:pt modelId="{FAE6C25E-F48A-45EF-8455-9920C79EBCD0}">
      <dgm:prSet phldrT="[Tekst]"/>
      <dgm:spPr/>
      <dgm:t>
        <a:bodyPr/>
        <a:lstStyle/>
        <a:p>
          <a:r>
            <a:rPr lang="en-GB" b="1" dirty="0">
              <a:latin typeface="Arial"/>
              <a:cs typeface="Arial"/>
            </a:rPr>
            <a:t>Sustainable development</a:t>
          </a:r>
          <a:endParaRPr lang="nl-NL" dirty="0"/>
        </a:p>
      </dgm:t>
    </dgm:pt>
    <dgm:pt modelId="{0C6C98A0-92EE-4A38-99FA-6B5EC2B0F5F9}" type="parTrans" cxnId="{6AEDE69C-438A-4584-B57E-35E0907DBBBE}">
      <dgm:prSet/>
      <dgm:spPr/>
      <dgm:t>
        <a:bodyPr/>
        <a:lstStyle/>
        <a:p>
          <a:endParaRPr lang="nl-NL"/>
        </a:p>
      </dgm:t>
    </dgm:pt>
    <dgm:pt modelId="{FA5545FE-6EA0-4BB9-9F42-A9F574B22313}" type="sibTrans" cxnId="{6AEDE69C-438A-4584-B57E-35E0907DBBBE}">
      <dgm:prSet/>
      <dgm:spPr/>
      <dgm:t>
        <a:bodyPr/>
        <a:lstStyle/>
        <a:p>
          <a:endParaRPr lang="nl-NL"/>
        </a:p>
      </dgm:t>
    </dgm:pt>
    <dgm:pt modelId="{D22D8398-A2AB-4334-96FF-29A1DF5D0747}" type="pres">
      <dgm:prSet presAssocID="{375A4DFC-106F-4AC0-9B6A-97D70D2E958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C3980CF-BBC1-4818-878B-1DD17CA292DD}" type="pres">
      <dgm:prSet presAssocID="{375A4DFC-106F-4AC0-9B6A-97D70D2E9586}" presName="divider" presStyleLbl="fgShp" presStyleIdx="0" presStyleCnt="1"/>
      <dgm:spPr/>
    </dgm:pt>
    <dgm:pt modelId="{8E9D7D9C-4690-4E2A-8110-FEE735AB45FC}" type="pres">
      <dgm:prSet presAssocID="{11F6881C-CAAA-4A28-ADD9-EA9B6644DCCA}" presName="downArrow" presStyleLbl="node1" presStyleIdx="0" presStyleCnt="2"/>
      <dgm:spPr/>
    </dgm:pt>
    <dgm:pt modelId="{837F2617-E011-4FDE-834C-EBA1087E3CB7}" type="pres">
      <dgm:prSet presAssocID="{11F6881C-CAAA-4A28-ADD9-EA9B6644DCC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626E91-9B72-444C-B18E-814BFB90AFD0}" type="pres">
      <dgm:prSet presAssocID="{FAE6C25E-F48A-45EF-8455-9920C79EBCD0}" presName="upArrow" presStyleLbl="node1" presStyleIdx="1" presStyleCnt="2"/>
      <dgm:spPr/>
    </dgm:pt>
    <dgm:pt modelId="{DA481BA6-5A6D-43E2-89FF-BC02A9FBAA3D}" type="pres">
      <dgm:prSet presAssocID="{FAE6C25E-F48A-45EF-8455-9920C79EBCD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AEDE69C-438A-4584-B57E-35E0907DBBBE}" srcId="{375A4DFC-106F-4AC0-9B6A-97D70D2E9586}" destId="{FAE6C25E-F48A-45EF-8455-9920C79EBCD0}" srcOrd="1" destOrd="0" parTransId="{0C6C98A0-92EE-4A38-99FA-6B5EC2B0F5F9}" sibTransId="{FA5545FE-6EA0-4BB9-9F42-A9F574B22313}"/>
    <dgm:cxn modelId="{29BF7875-B8A9-4F34-96E9-71BB6D7BC1E6}" type="presOf" srcId="{11F6881C-CAAA-4A28-ADD9-EA9B6644DCCA}" destId="{837F2617-E011-4FDE-834C-EBA1087E3CB7}" srcOrd="0" destOrd="0" presId="urn:microsoft.com/office/officeart/2005/8/layout/arrow3"/>
    <dgm:cxn modelId="{05E2DAE0-4321-4806-9EB8-1E7C6326F64B}" type="presOf" srcId="{FAE6C25E-F48A-45EF-8455-9920C79EBCD0}" destId="{DA481BA6-5A6D-43E2-89FF-BC02A9FBAA3D}" srcOrd="0" destOrd="0" presId="urn:microsoft.com/office/officeart/2005/8/layout/arrow3"/>
    <dgm:cxn modelId="{520BD509-F7CB-4140-B882-CE49A16758BB}" srcId="{375A4DFC-106F-4AC0-9B6A-97D70D2E9586}" destId="{11F6881C-CAAA-4A28-ADD9-EA9B6644DCCA}" srcOrd="0" destOrd="0" parTransId="{FF407BF6-CDCD-490C-BE57-752CE4C8F191}" sibTransId="{233DA7A0-A7BD-40D9-BE34-4AC24E77FBDA}"/>
    <dgm:cxn modelId="{7269AB3A-0777-4977-AD3D-FF5121FE1AA1}" type="presOf" srcId="{375A4DFC-106F-4AC0-9B6A-97D70D2E9586}" destId="{D22D8398-A2AB-4334-96FF-29A1DF5D0747}" srcOrd="0" destOrd="0" presId="urn:microsoft.com/office/officeart/2005/8/layout/arrow3"/>
    <dgm:cxn modelId="{296B79A1-9AF7-4703-A491-ABE54169B0AF}" type="presParOf" srcId="{D22D8398-A2AB-4334-96FF-29A1DF5D0747}" destId="{EC3980CF-BBC1-4818-878B-1DD17CA292DD}" srcOrd="0" destOrd="0" presId="urn:microsoft.com/office/officeart/2005/8/layout/arrow3"/>
    <dgm:cxn modelId="{B150B754-01B6-44AE-8191-522FAC287F08}" type="presParOf" srcId="{D22D8398-A2AB-4334-96FF-29A1DF5D0747}" destId="{8E9D7D9C-4690-4E2A-8110-FEE735AB45FC}" srcOrd="1" destOrd="0" presId="urn:microsoft.com/office/officeart/2005/8/layout/arrow3"/>
    <dgm:cxn modelId="{94335161-6457-4E49-9AE7-8A111DF532C8}" type="presParOf" srcId="{D22D8398-A2AB-4334-96FF-29A1DF5D0747}" destId="{837F2617-E011-4FDE-834C-EBA1087E3CB7}" srcOrd="2" destOrd="0" presId="urn:microsoft.com/office/officeart/2005/8/layout/arrow3"/>
    <dgm:cxn modelId="{34C6CD96-C562-4B6B-90C3-D51F2354C3A7}" type="presParOf" srcId="{D22D8398-A2AB-4334-96FF-29A1DF5D0747}" destId="{3C626E91-9B72-444C-B18E-814BFB90AFD0}" srcOrd="3" destOrd="0" presId="urn:microsoft.com/office/officeart/2005/8/layout/arrow3"/>
    <dgm:cxn modelId="{E9E981E0-E65E-4005-8A97-D05439E6D830}" type="presParOf" srcId="{D22D8398-A2AB-4334-96FF-29A1DF5D0747}" destId="{DA481BA6-5A6D-43E2-89FF-BC02A9FBAA3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C3631-3E00-48A8-9ACD-2476D3F83DF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70D2B0B-4482-47CC-863B-2680192BE462}">
      <dgm:prSet phldrT="[Tekst]" custT="1"/>
      <dgm:spPr/>
      <dgm:t>
        <a:bodyPr/>
        <a:lstStyle/>
        <a:p>
          <a:r>
            <a:rPr lang="en-GB" sz="2200" noProof="0" dirty="0">
              <a:latin typeface="Arial" panose="020B0604020202020204" pitchFamily="34" charset="0"/>
              <a:cs typeface="Arial" panose="020B0604020202020204" pitchFamily="34" charset="0"/>
            </a:rPr>
            <a:t>1992 Earth summit Rio de Janeiro</a:t>
          </a:r>
        </a:p>
      </dgm:t>
    </dgm:pt>
    <dgm:pt modelId="{8445C915-EE29-48C4-87CB-B7DDD2251547}" type="parTrans" cxnId="{886BC2C4-203D-4511-915D-087D8A9FA84A}">
      <dgm:prSet/>
      <dgm:spPr/>
      <dgm:t>
        <a:bodyPr/>
        <a:lstStyle/>
        <a:p>
          <a:endParaRPr lang="nl-NL"/>
        </a:p>
      </dgm:t>
    </dgm:pt>
    <dgm:pt modelId="{AB954DF4-C0F8-45EA-BF86-DB19888A80B4}" type="sibTrans" cxnId="{886BC2C4-203D-4511-915D-087D8A9FA84A}">
      <dgm:prSet/>
      <dgm:spPr/>
      <dgm:t>
        <a:bodyPr/>
        <a:lstStyle/>
        <a:p>
          <a:endParaRPr lang="nl-NL"/>
        </a:p>
      </dgm:t>
    </dgm:pt>
    <dgm:pt modelId="{A1ACE1D3-34DD-487F-AA14-80FB5B0D15CC}">
      <dgm:prSet phldrT="[Tekst]" custT="1"/>
      <dgm:spPr/>
      <dgm:t>
        <a:bodyPr/>
        <a:lstStyle/>
        <a:p>
          <a:r>
            <a:rPr lang="en-GB" sz="2200" noProof="0" dirty="0">
              <a:latin typeface="Arial" panose="020B0604020202020204" pitchFamily="34" charset="0"/>
              <a:cs typeface="Arial" panose="020B0604020202020204" pitchFamily="34" charset="0"/>
            </a:rPr>
            <a:t>2015 Paris  COP21</a:t>
          </a:r>
        </a:p>
      </dgm:t>
    </dgm:pt>
    <dgm:pt modelId="{8C19E59F-73D1-4CB2-A864-8F913EED27F6}" type="parTrans" cxnId="{43ECD589-01FB-4BAC-9BC8-FE8E603674FE}">
      <dgm:prSet/>
      <dgm:spPr/>
      <dgm:t>
        <a:bodyPr/>
        <a:lstStyle/>
        <a:p>
          <a:endParaRPr lang="nl-NL"/>
        </a:p>
      </dgm:t>
    </dgm:pt>
    <dgm:pt modelId="{5E25C442-C5FC-40BA-98AC-F0087996A73E}" type="sibTrans" cxnId="{43ECD589-01FB-4BAC-9BC8-FE8E603674FE}">
      <dgm:prSet/>
      <dgm:spPr/>
      <dgm:t>
        <a:bodyPr/>
        <a:lstStyle/>
        <a:p>
          <a:endParaRPr lang="nl-NL"/>
        </a:p>
      </dgm:t>
    </dgm:pt>
    <dgm:pt modelId="{A3A5B70C-C408-49D2-B02C-1CC58DF6A186}">
      <dgm:prSet phldrT="[Tekst]" custT="1"/>
      <dgm:spPr/>
      <dgm:t>
        <a:bodyPr/>
        <a:lstStyle/>
        <a:p>
          <a:r>
            <a:rPr lang="en-GB" sz="2200" noProof="0" dirty="0">
              <a:latin typeface="Arial" panose="020B0604020202020204" pitchFamily="34" charset="0"/>
              <a:cs typeface="Arial" panose="020B0604020202020204" pitchFamily="34" charset="0"/>
            </a:rPr>
            <a:t>Now: still too little action. Need a carbon tax!</a:t>
          </a:r>
        </a:p>
      </dgm:t>
    </dgm:pt>
    <dgm:pt modelId="{B4F771C2-E20C-4A2C-911A-E5AE0D3610EC}" type="parTrans" cxnId="{B770792F-1D3C-4C5A-9B2D-15A1DBEC6B9C}">
      <dgm:prSet/>
      <dgm:spPr/>
      <dgm:t>
        <a:bodyPr/>
        <a:lstStyle/>
        <a:p>
          <a:endParaRPr lang="nl-NL"/>
        </a:p>
      </dgm:t>
    </dgm:pt>
    <dgm:pt modelId="{D9071F1C-584A-4974-8B5D-953E3D9432D8}" type="sibTrans" cxnId="{B770792F-1D3C-4C5A-9B2D-15A1DBEC6B9C}">
      <dgm:prSet/>
      <dgm:spPr/>
      <dgm:t>
        <a:bodyPr/>
        <a:lstStyle/>
        <a:p>
          <a:endParaRPr lang="nl-NL"/>
        </a:p>
      </dgm:t>
    </dgm:pt>
    <dgm:pt modelId="{F1FFF980-F58B-492D-B997-84077794618B}" type="pres">
      <dgm:prSet presAssocID="{ECFC3631-3E00-48A8-9ACD-2476D3F83DFC}" presName="arrowDiagram" presStyleCnt="0">
        <dgm:presLayoutVars>
          <dgm:chMax val="5"/>
          <dgm:dir/>
          <dgm:resizeHandles val="exact"/>
        </dgm:presLayoutVars>
      </dgm:prSet>
      <dgm:spPr/>
    </dgm:pt>
    <dgm:pt modelId="{3276B9A5-058E-4E91-AFEA-53C8F19168F0}" type="pres">
      <dgm:prSet presAssocID="{ECFC3631-3E00-48A8-9ACD-2476D3F83DFC}" presName="arrow" presStyleLbl="bgShp" presStyleIdx="0" presStyleCnt="1"/>
      <dgm:spPr/>
    </dgm:pt>
    <dgm:pt modelId="{19DF5559-6917-4CA1-BDD5-119536E72F79}" type="pres">
      <dgm:prSet presAssocID="{ECFC3631-3E00-48A8-9ACD-2476D3F83DFC}" presName="arrowDiagram3" presStyleCnt="0"/>
      <dgm:spPr/>
    </dgm:pt>
    <dgm:pt modelId="{02905242-5A6F-41A9-A2DE-EF261FFF61C5}" type="pres">
      <dgm:prSet presAssocID="{E70D2B0B-4482-47CC-863B-2680192BE462}" presName="bullet3a" presStyleLbl="node1" presStyleIdx="0" presStyleCnt="3"/>
      <dgm:spPr/>
    </dgm:pt>
    <dgm:pt modelId="{42E836BA-5F90-4B8D-8802-34DA65F950E4}" type="pres">
      <dgm:prSet presAssocID="{E70D2B0B-4482-47CC-863B-2680192BE46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4FCC6E-002A-4252-8239-17A1FA04DB0C}" type="pres">
      <dgm:prSet presAssocID="{A1ACE1D3-34DD-487F-AA14-80FB5B0D15CC}" presName="bullet3b" presStyleLbl="node1" presStyleIdx="1" presStyleCnt="3"/>
      <dgm:spPr/>
    </dgm:pt>
    <dgm:pt modelId="{F6AE2993-AA4B-40A5-B81D-1F3BD436D0A0}" type="pres">
      <dgm:prSet presAssocID="{A1ACE1D3-34DD-487F-AA14-80FB5B0D15C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C00ACE-B2A6-45AC-922D-72CE507F8F44}" type="pres">
      <dgm:prSet presAssocID="{A3A5B70C-C408-49D2-B02C-1CC58DF6A186}" presName="bullet3c" presStyleLbl="node1" presStyleIdx="2" presStyleCnt="3"/>
      <dgm:spPr/>
    </dgm:pt>
    <dgm:pt modelId="{7AF5D5A9-7B92-49D0-96A7-E58DC145C00D}" type="pres">
      <dgm:prSet presAssocID="{A3A5B70C-C408-49D2-B02C-1CC58DF6A186}" presName="textBox3c" presStyleLbl="revTx" presStyleIdx="2" presStyleCnt="3" custScaleX="140864" custScaleY="43913" custLinFactNeighborX="30123" custLinFactNeighborY="-2747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2C5CA7-1E2E-4316-BBA3-CED58BDCA57C}" type="presOf" srcId="{A1ACE1D3-34DD-487F-AA14-80FB5B0D15CC}" destId="{F6AE2993-AA4B-40A5-B81D-1F3BD436D0A0}" srcOrd="0" destOrd="0" presId="urn:microsoft.com/office/officeart/2005/8/layout/arrow2"/>
    <dgm:cxn modelId="{886BC2C4-203D-4511-915D-087D8A9FA84A}" srcId="{ECFC3631-3E00-48A8-9ACD-2476D3F83DFC}" destId="{E70D2B0B-4482-47CC-863B-2680192BE462}" srcOrd="0" destOrd="0" parTransId="{8445C915-EE29-48C4-87CB-B7DDD2251547}" sibTransId="{AB954DF4-C0F8-45EA-BF86-DB19888A80B4}"/>
    <dgm:cxn modelId="{B770792F-1D3C-4C5A-9B2D-15A1DBEC6B9C}" srcId="{ECFC3631-3E00-48A8-9ACD-2476D3F83DFC}" destId="{A3A5B70C-C408-49D2-B02C-1CC58DF6A186}" srcOrd="2" destOrd="0" parTransId="{B4F771C2-E20C-4A2C-911A-E5AE0D3610EC}" sibTransId="{D9071F1C-584A-4974-8B5D-953E3D9432D8}"/>
    <dgm:cxn modelId="{00785C73-E2DB-4EA6-9D31-12AD70C67BAF}" type="presOf" srcId="{E70D2B0B-4482-47CC-863B-2680192BE462}" destId="{42E836BA-5F90-4B8D-8802-34DA65F950E4}" srcOrd="0" destOrd="0" presId="urn:microsoft.com/office/officeart/2005/8/layout/arrow2"/>
    <dgm:cxn modelId="{68D093CA-B154-4368-A1F8-42AB7C0B43E5}" type="presOf" srcId="{A3A5B70C-C408-49D2-B02C-1CC58DF6A186}" destId="{7AF5D5A9-7B92-49D0-96A7-E58DC145C00D}" srcOrd="0" destOrd="0" presId="urn:microsoft.com/office/officeart/2005/8/layout/arrow2"/>
    <dgm:cxn modelId="{43ECD589-01FB-4BAC-9BC8-FE8E603674FE}" srcId="{ECFC3631-3E00-48A8-9ACD-2476D3F83DFC}" destId="{A1ACE1D3-34DD-487F-AA14-80FB5B0D15CC}" srcOrd="1" destOrd="0" parTransId="{8C19E59F-73D1-4CB2-A864-8F913EED27F6}" sibTransId="{5E25C442-C5FC-40BA-98AC-F0087996A73E}"/>
    <dgm:cxn modelId="{634FED24-C443-49B8-A17E-3DA04AF18A58}" type="presOf" srcId="{ECFC3631-3E00-48A8-9ACD-2476D3F83DFC}" destId="{F1FFF980-F58B-492D-B997-84077794618B}" srcOrd="0" destOrd="0" presId="urn:microsoft.com/office/officeart/2005/8/layout/arrow2"/>
    <dgm:cxn modelId="{281C8557-EBDE-44F0-BB37-65D487D53740}" type="presParOf" srcId="{F1FFF980-F58B-492D-B997-84077794618B}" destId="{3276B9A5-058E-4E91-AFEA-53C8F19168F0}" srcOrd="0" destOrd="0" presId="urn:microsoft.com/office/officeart/2005/8/layout/arrow2"/>
    <dgm:cxn modelId="{165D6317-515C-4AC5-BDBD-7FC197B0037C}" type="presParOf" srcId="{F1FFF980-F58B-492D-B997-84077794618B}" destId="{19DF5559-6917-4CA1-BDD5-119536E72F79}" srcOrd="1" destOrd="0" presId="urn:microsoft.com/office/officeart/2005/8/layout/arrow2"/>
    <dgm:cxn modelId="{73A0CB42-58A1-46CD-B834-E3B3D1EBB063}" type="presParOf" srcId="{19DF5559-6917-4CA1-BDD5-119536E72F79}" destId="{02905242-5A6F-41A9-A2DE-EF261FFF61C5}" srcOrd="0" destOrd="0" presId="urn:microsoft.com/office/officeart/2005/8/layout/arrow2"/>
    <dgm:cxn modelId="{CEF8D704-C478-4E10-B168-E934F8AE3AA9}" type="presParOf" srcId="{19DF5559-6917-4CA1-BDD5-119536E72F79}" destId="{42E836BA-5F90-4B8D-8802-34DA65F950E4}" srcOrd="1" destOrd="0" presId="urn:microsoft.com/office/officeart/2005/8/layout/arrow2"/>
    <dgm:cxn modelId="{4F8DA9BA-750D-4B72-A28D-8DA9AA15E5B5}" type="presParOf" srcId="{19DF5559-6917-4CA1-BDD5-119536E72F79}" destId="{324FCC6E-002A-4252-8239-17A1FA04DB0C}" srcOrd="2" destOrd="0" presId="urn:microsoft.com/office/officeart/2005/8/layout/arrow2"/>
    <dgm:cxn modelId="{E18EA931-E6A0-4629-8345-BF8945A8C3D4}" type="presParOf" srcId="{19DF5559-6917-4CA1-BDD5-119536E72F79}" destId="{F6AE2993-AA4B-40A5-B81D-1F3BD436D0A0}" srcOrd="3" destOrd="0" presId="urn:microsoft.com/office/officeart/2005/8/layout/arrow2"/>
    <dgm:cxn modelId="{038F4343-2682-4193-ADFF-882FB773F4D1}" type="presParOf" srcId="{19DF5559-6917-4CA1-BDD5-119536E72F79}" destId="{C4C00ACE-B2A6-45AC-922D-72CE507F8F44}" srcOrd="4" destOrd="0" presId="urn:microsoft.com/office/officeart/2005/8/layout/arrow2"/>
    <dgm:cxn modelId="{B86E6B91-9EBC-4ED9-B93D-AF5A9A78A2C9}" type="presParOf" srcId="{19DF5559-6917-4CA1-BDD5-119536E72F79}" destId="{7AF5D5A9-7B92-49D0-96A7-E58DC145C00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94180-6F89-4A96-8DA7-9624A7CDA3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6454D4C-B87B-4705-A8D0-BA388A215231}">
      <dgm:prSet phldrT="[Tekst]"/>
      <dgm:spPr/>
      <dgm:t>
        <a:bodyPr/>
        <a:lstStyle/>
        <a:p>
          <a:pPr>
            <a:buFont typeface="Wingdings" charset="2"/>
            <a:buNone/>
          </a:pPr>
          <a:r>
            <a:rPr lang="en-GB" dirty="0">
              <a:latin typeface="Arial"/>
              <a:cs typeface="Arial"/>
            </a:rPr>
            <a:t>Allocate capital to its most productive use</a:t>
          </a:r>
          <a:endParaRPr lang="nl-NL" dirty="0"/>
        </a:p>
      </dgm:t>
    </dgm:pt>
    <dgm:pt modelId="{B0A40734-6972-48B5-B35F-A0B4342B9622}" type="parTrans" cxnId="{4283D517-9933-4A5F-9C50-F32AE6F782B6}">
      <dgm:prSet/>
      <dgm:spPr/>
      <dgm:t>
        <a:bodyPr/>
        <a:lstStyle/>
        <a:p>
          <a:endParaRPr lang="nl-NL"/>
        </a:p>
      </dgm:t>
    </dgm:pt>
    <dgm:pt modelId="{27221FB0-A176-4A7F-9AD5-F1246507C0D7}" type="sibTrans" cxnId="{4283D517-9933-4A5F-9C50-F32AE6F782B6}">
      <dgm:prSet/>
      <dgm:spPr/>
      <dgm:t>
        <a:bodyPr/>
        <a:lstStyle/>
        <a:p>
          <a:endParaRPr lang="nl-NL"/>
        </a:p>
      </dgm:t>
    </dgm:pt>
    <dgm:pt modelId="{FC6B73C6-A08D-4CFF-AAD4-8E2017755740}">
      <dgm:prSet/>
      <dgm:spPr/>
      <dgm:t>
        <a:bodyPr/>
        <a:lstStyle/>
        <a:p>
          <a:r>
            <a:rPr lang="en-GB" dirty="0">
              <a:latin typeface="Arial"/>
              <a:cs typeface="Arial"/>
            </a:rPr>
            <a:t>Price risk for trading and valuation</a:t>
          </a:r>
          <a:endParaRPr lang="en-GB" b="1" dirty="0">
            <a:latin typeface="Arial"/>
            <a:cs typeface="Arial"/>
          </a:endParaRPr>
        </a:p>
      </dgm:t>
    </dgm:pt>
    <dgm:pt modelId="{1E4900E7-F306-4818-AF8B-A0D00D507C85}" type="parTrans" cxnId="{EB8826A5-514E-4EAD-81B4-F544614AEEAA}">
      <dgm:prSet/>
      <dgm:spPr/>
      <dgm:t>
        <a:bodyPr/>
        <a:lstStyle/>
        <a:p>
          <a:endParaRPr lang="nl-NL"/>
        </a:p>
      </dgm:t>
    </dgm:pt>
    <dgm:pt modelId="{1D4421C5-C92F-4E27-AECA-379CFA3B9DE6}" type="sibTrans" cxnId="{EB8826A5-514E-4EAD-81B4-F544614AEEAA}">
      <dgm:prSet/>
      <dgm:spPr/>
      <dgm:t>
        <a:bodyPr/>
        <a:lstStyle/>
        <a:p>
          <a:endParaRPr lang="nl-NL"/>
        </a:p>
      </dgm:t>
    </dgm:pt>
    <dgm:pt modelId="{A7DA4B49-7025-4D4F-A61D-5755BC07499C}">
      <dgm:prSet/>
      <dgm:spPr/>
      <dgm:t>
        <a:bodyPr/>
        <a:lstStyle/>
        <a:p>
          <a:r>
            <a:rPr lang="en-GB" b="0" dirty="0">
              <a:latin typeface="Arial"/>
              <a:cs typeface="Arial"/>
            </a:rPr>
            <a:t>Exert influence </a:t>
          </a:r>
          <a:r>
            <a:rPr lang="en-GB" dirty="0">
              <a:latin typeface="Arial"/>
              <a:cs typeface="Arial"/>
            </a:rPr>
            <a:t>over corporates (corporate governance)</a:t>
          </a:r>
        </a:p>
      </dgm:t>
    </dgm:pt>
    <dgm:pt modelId="{214BC203-50D4-4255-B5D5-CE985C23C2D9}" type="parTrans" cxnId="{82518051-5878-4F7F-BE6F-F45D63275FC3}">
      <dgm:prSet/>
      <dgm:spPr/>
      <dgm:t>
        <a:bodyPr/>
        <a:lstStyle/>
        <a:p>
          <a:endParaRPr lang="nl-NL"/>
        </a:p>
      </dgm:t>
    </dgm:pt>
    <dgm:pt modelId="{4EE00AE7-116D-4926-85D3-E29F2766821E}" type="sibTrans" cxnId="{82518051-5878-4F7F-BE6F-F45D63275FC3}">
      <dgm:prSet/>
      <dgm:spPr/>
      <dgm:t>
        <a:bodyPr/>
        <a:lstStyle/>
        <a:p>
          <a:endParaRPr lang="nl-NL"/>
        </a:p>
      </dgm:t>
    </dgm:pt>
    <dgm:pt modelId="{345C6013-E765-4198-89C8-30812FD8CAD3}">
      <dgm:prSet/>
      <dgm:spPr/>
      <dgm:t>
        <a:bodyPr/>
        <a:lstStyle/>
        <a:p>
          <a:r>
            <a:rPr lang="en-GB" b="0" dirty="0">
              <a:latin typeface="Arial"/>
              <a:cs typeface="Arial"/>
            </a:rPr>
            <a:t>risk management can help dealing with uncertainties in future (</a:t>
          </a:r>
          <a:r>
            <a:rPr lang="en-GB" b="0" dirty="0" err="1">
              <a:latin typeface="Arial"/>
              <a:cs typeface="Arial"/>
            </a:rPr>
            <a:t>eg.</a:t>
          </a:r>
          <a:r>
            <a:rPr lang="en-GB" b="0" dirty="0">
              <a:latin typeface="Arial"/>
              <a:cs typeface="Arial"/>
            </a:rPr>
            <a:t> scenario analysis)</a:t>
          </a:r>
        </a:p>
      </dgm:t>
    </dgm:pt>
    <dgm:pt modelId="{5154A120-D560-406F-95B8-956962A24C37}" type="parTrans" cxnId="{66A84AB2-C05C-431D-8394-5931E574966B}">
      <dgm:prSet/>
      <dgm:spPr/>
      <dgm:t>
        <a:bodyPr/>
        <a:lstStyle/>
        <a:p>
          <a:endParaRPr lang="nl-NL"/>
        </a:p>
      </dgm:t>
    </dgm:pt>
    <dgm:pt modelId="{9ACCF0AC-CE79-448F-B013-C90A14903F21}" type="sibTrans" cxnId="{66A84AB2-C05C-431D-8394-5931E574966B}">
      <dgm:prSet/>
      <dgm:spPr/>
      <dgm:t>
        <a:bodyPr/>
        <a:lstStyle/>
        <a:p>
          <a:endParaRPr lang="nl-NL"/>
        </a:p>
      </dgm:t>
    </dgm:pt>
    <dgm:pt modelId="{FCBF8A8F-81D6-4291-B676-FD897FA1B03A}">
      <dgm:prSet/>
      <dgm:spPr/>
      <dgm:t>
        <a:bodyPr/>
        <a:lstStyle/>
        <a:p>
          <a:r>
            <a:rPr lang="en-GB" b="0" dirty="0">
              <a:latin typeface="Arial"/>
              <a:cs typeface="Arial"/>
            </a:rPr>
            <a:t>controlling and directing corporate boards (engagement) towards sustainable business practices (see Chapter 3)</a:t>
          </a:r>
        </a:p>
      </dgm:t>
    </dgm:pt>
    <dgm:pt modelId="{B938359C-6419-41E8-87B9-FFD6930183F8}" type="parTrans" cxnId="{798CFE3E-169B-4DBE-8E12-1E691BC96AF8}">
      <dgm:prSet/>
      <dgm:spPr/>
      <dgm:t>
        <a:bodyPr/>
        <a:lstStyle/>
        <a:p>
          <a:endParaRPr lang="nl-NL"/>
        </a:p>
      </dgm:t>
    </dgm:pt>
    <dgm:pt modelId="{D5AE5971-9ADC-4ABD-8042-810854334EAF}" type="sibTrans" cxnId="{798CFE3E-169B-4DBE-8E12-1E691BC96AF8}">
      <dgm:prSet/>
      <dgm:spPr/>
      <dgm:t>
        <a:bodyPr/>
        <a:lstStyle/>
        <a:p>
          <a:endParaRPr lang="nl-NL"/>
        </a:p>
      </dgm:t>
    </dgm:pt>
    <dgm:pt modelId="{9E3BF26D-1A86-40DC-926C-D602C7CCD9CB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dirty="0">
              <a:latin typeface="Arial"/>
              <a:cs typeface="Arial"/>
            </a:rPr>
            <a:t>can assist in making strategic decisions on the trade-offs</a:t>
          </a:r>
          <a:endParaRPr lang="nl-NL" b="0" dirty="0"/>
        </a:p>
      </dgm:t>
    </dgm:pt>
    <dgm:pt modelId="{FD3CE5E4-753A-4982-9573-7CEBBD0187E9}" type="parTrans" cxnId="{64616674-92DE-43E6-8C33-4C14A3F1644C}">
      <dgm:prSet/>
      <dgm:spPr/>
      <dgm:t>
        <a:bodyPr/>
        <a:lstStyle/>
        <a:p>
          <a:endParaRPr lang="nl-NL"/>
        </a:p>
      </dgm:t>
    </dgm:pt>
    <dgm:pt modelId="{4038D9A1-F642-4300-A221-270123223868}" type="sibTrans" cxnId="{64616674-92DE-43E6-8C33-4C14A3F1644C}">
      <dgm:prSet/>
      <dgm:spPr/>
      <dgm:t>
        <a:bodyPr/>
        <a:lstStyle/>
        <a:p>
          <a:endParaRPr lang="nl-NL"/>
        </a:p>
      </dgm:t>
    </dgm:pt>
    <dgm:pt modelId="{85DFC989-CADF-4C8A-8B3A-521EA0CDF6BF}" type="pres">
      <dgm:prSet presAssocID="{08F94180-6F89-4A96-8DA7-9624A7CDA3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3B187BE-AB0F-487F-963E-1205EF5253C1}" type="pres">
      <dgm:prSet presAssocID="{96454D4C-B87B-4705-A8D0-BA388A215231}" presName="composite" presStyleCnt="0"/>
      <dgm:spPr/>
    </dgm:pt>
    <dgm:pt modelId="{8E71B9BA-2E46-4CEF-9801-ACE4C884281A}" type="pres">
      <dgm:prSet presAssocID="{96454D4C-B87B-4705-A8D0-BA388A2152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E7FE94-706A-42D2-8F6B-5DCD82265C4D}" type="pres">
      <dgm:prSet presAssocID="{96454D4C-B87B-4705-A8D0-BA388A21523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B6A2F9-6D89-4258-A2C8-1C8A7ED4962C}" type="pres">
      <dgm:prSet presAssocID="{27221FB0-A176-4A7F-9AD5-F1246507C0D7}" presName="space" presStyleCnt="0"/>
      <dgm:spPr/>
    </dgm:pt>
    <dgm:pt modelId="{15852BF9-A191-4621-856D-B52285ED12A1}" type="pres">
      <dgm:prSet presAssocID="{FC6B73C6-A08D-4CFF-AAD4-8E2017755740}" presName="composite" presStyleCnt="0"/>
      <dgm:spPr/>
    </dgm:pt>
    <dgm:pt modelId="{309062B7-1052-4312-B0B5-1AC929420438}" type="pres">
      <dgm:prSet presAssocID="{FC6B73C6-A08D-4CFF-AAD4-8E20177557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8A2A40-8FAE-4A24-958D-9859FF80BA8A}" type="pres">
      <dgm:prSet presAssocID="{FC6B73C6-A08D-4CFF-AAD4-8E201775574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745BB0-5F75-481F-BCD1-0ED83CAAC7D1}" type="pres">
      <dgm:prSet presAssocID="{1D4421C5-C92F-4E27-AECA-379CFA3B9DE6}" presName="space" presStyleCnt="0"/>
      <dgm:spPr/>
    </dgm:pt>
    <dgm:pt modelId="{D149EBAA-FD0B-4EC0-8F5E-5DEFB276698C}" type="pres">
      <dgm:prSet presAssocID="{A7DA4B49-7025-4D4F-A61D-5755BC07499C}" presName="composite" presStyleCnt="0"/>
      <dgm:spPr/>
    </dgm:pt>
    <dgm:pt modelId="{FED26F2D-FA2E-4A42-A397-AAEFB8026E1C}" type="pres">
      <dgm:prSet presAssocID="{A7DA4B49-7025-4D4F-A61D-5755BC0749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384847-D095-4F17-8FE2-81E41195FA1C}" type="pres">
      <dgm:prSet presAssocID="{A7DA4B49-7025-4D4F-A61D-5755BC07499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B8826A5-514E-4EAD-81B4-F544614AEEAA}" srcId="{08F94180-6F89-4A96-8DA7-9624A7CDA386}" destId="{FC6B73C6-A08D-4CFF-AAD4-8E2017755740}" srcOrd="1" destOrd="0" parTransId="{1E4900E7-F306-4818-AF8B-A0D00D507C85}" sibTransId="{1D4421C5-C92F-4E27-AECA-379CFA3B9DE6}"/>
    <dgm:cxn modelId="{35509AF6-0405-4677-A9DB-65A06B84658D}" type="presOf" srcId="{08F94180-6F89-4A96-8DA7-9624A7CDA386}" destId="{85DFC989-CADF-4C8A-8B3A-521EA0CDF6BF}" srcOrd="0" destOrd="0" presId="urn:microsoft.com/office/officeart/2005/8/layout/hList1"/>
    <dgm:cxn modelId="{798CFE3E-169B-4DBE-8E12-1E691BC96AF8}" srcId="{A7DA4B49-7025-4D4F-A61D-5755BC07499C}" destId="{FCBF8A8F-81D6-4291-B676-FD897FA1B03A}" srcOrd="0" destOrd="0" parTransId="{B938359C-6419-41E8-87B9-FFD6930183F8}" sibTransId="{D5AE5971-9ADC-4ABD-8042-810854334EAF}"/>
    <dgm:cxn modelId="{82518051-5878-4F7F-BE6F-F45D63275FC3}" srcId="{08F94180-6F89-4A96-8DA7-9624A7CDA386}" destId="{A7DA4B49-7025-4D4F-A61D-5755BC07499C}" srcOrd="2" destOrd="0" parTransId="{214BC203-50D4-4255-B5D5-CE985C23C2D9}" sibTransId="{4EE00AE7-116D-4926-85D3-E29F2766821E}"/>
    <dgm:cxn modelId="{66A84AB2-C05C-431D-8394-5931E574966B}" srcId="{FC6B73C6-A08D-4CFF-AAD4-8E2017755740}" destId="{345C6013-E765-4198-89C8-30812FD8CAD3}" srcOrd="0" destOrd="0" parTransId="{5154A120-D560-406F-95B8-956962A24C37}" sibTransId="{9ACCF0AC-CE79-448F-B013-C90A14903F21}"/>
    <dgm:cxn modelId="{64616674-92DE-43E6-8C33-4C14A3F1644C}" srcId="{96454D4C-B87B-4705-A8D0-BA388A215231}" destId="{9E3BF26D-1A86-40DC-926C-D602C7CCD9CB}" srcOrd="0" destOrd="0" parTransId="{FD3CE5E4-753A-4982-9573-7CEBBD0187E9}" sibTransId="{4038D9A1-F642-4300-A221-270123223868}"/>
    <dgm:cxn modelId="{2D224B85-4611-45ED-960E-3E9608153291}" type="presOf" srcId="{96454D4C-B87B-4705-A8D0-BA388A215231}" destId="{8E71B9BA-2E46-4CEF-9801-ACE4C884281A}" srcOrd="0" destOrd="0" presId="urn:microsoft.com/office/officeart/2005/8/layout/hList1"/>
    <dgm:cxn modelId="{A91577BE-620B-44DB-AF8B-FF6B537B7426}" type="presOf" srcId="{FCBF8A8F-81D6-4291-B676-FD897FA1B03A}" destId="{46384847-D095-4F17-8FE2-81E41195FA1C}" srcOrd="0" destOrd="0" presId="urn:microsoft.com/office/officeart/2005/8/layout/hList1"/>
    <dgm:cxn modelId="{84A0B79F-9ACE-4662-A330-41003B3709C6}" type="presOf" srcId="{345C6013-E765-4198-89C8-30812FD8CAD3}" destId="{DF8A2A40-8FAE-4A24-958D-9859FF80BA8A}" srcOrd="0" destOrd="0" presId="urn:microsoft.com/office/officeart/2005/8/layout/hList1"/>
    <dgm:cxn modelId="{4283D517-9933-4A5F-9C50-F32AE6F782B6}" srcId="{08F94180-6F89-4A96-8DA7-9624A7CDA386}" destId="{96454D4C-B87B-4705-A8D0-BA388A215231}" srcOrd="0" destOrd="0" parTransId="{B0A40734-6972-48B5-B35F-A0B4342B9622}" sibTransId="{27221FB0-A176-4A7F-9AD5-F1246507C0D7}"/>
    <dgm:cxn modelId="{E17485A5-0A1D-44F0-926E-431B99BC1262}" type="presOf" srcId="{9E3BF26D-1A86-40DC-926C-D602C7CCD9CB}" destId="{21E7FE94-706A-42D2-8F6B-5DCD82265C4D}" srcOrd="0" destOrd="0" presId="urn:microsoft.com/office/officeart/2005/8/layout/hList1"/>
    <dgm:cxn modelId="{DBF13740-9730-4D31-A7F1-25147A7548FD}" type="presOf" srcId="{A7DA4B49-7025-4D4F-A61D-5755BC07499C}" destId="{FED26F2D-FA2E-4A42-A397-AAEFB8026E1C}" srcOrd="0" destOrd="0" presId="urn:microsoft.com/office/officeart/2005/8/layout/hList1"/>
    <dgm:cxn modelId="{37417C4D-B958-4871-85DE-6D0FD08A6194}" type="presOf" srcId="{FC6B73C6-A08D-4CFF-AAD4-8E2017755740}" destId="{309062B7-1052-4312-B0B5-1AC929420438}" srcOrd="0" destOrd="0" presId="urn:microsoft.com/office/officeart/2005/8/layout/hList1"/>
    <dgm:cxn modelId="{1D12B74A-E467-432F-860A-5A51191A7003}" type="presParOf" srcId="{85DFC989-CADF-4C8A-8B3A-521EA0CDF6BF}" destId="{B3B187BE-AB0F-487F-963E-1205EF5253C1}" srcOrd="0" destOrd="0" presId="urn:microsoft.com/office/officeart/2005/8/layout/hList1"/>
    <dgm:cxn modelId="{984CA116-5608-49D0-BED1-5433E30AAE23}" type="presParOf" srcId="{B3B187BE-AB0F-487F-963E-1205EF5253C1}" destId="{8E71B9BA-2E46-4CEF-9801-ACE4C884281A}" srcOrd="0" destOrd="0" presId="urn:microsoft.com/office/officeart/2005/8/layout/hList1"/>
    <dgm:cxn modelId="{54F0A439-B899-4042-84F4-2B83A05FB382}" type="presParOf" srcId="{B3B187BE-AB0F-487F-963E-1205EF5253C1}" destId="{21E7FE94-706A-42D2-8F6B-5DCD82265C4D}" srcOrd="1" destOrd="0" presId="urn:microsoft.com/office/officeart/2005/8/layout/hList1"/>
    <dgm:cxn modelId="{ED7349CC-B718-4372-AF85-C117FC1B41DC}" type="presParOf" srcId="{85DFC989-CADF-4C8A-8B3A-521EA0CDF6BF}" destId="{D0B6A2F9-6D89-4258-A2C8-1C8A7ED4962C}" srcOrd="1" destOrd="0" presId="urn:microsoft.com/office/officeart/2005/8/layout/hList1"/>
    <dgm:cxn modelId="{1E0C7F14-F3AD-4373-AC67-C7821BC05DA1}" type="presParOf" srcId="{85DFC989-CADF-4C8A-8B3A-521EA0CDF6BF}" destId="{15852BF9-A191-4621-856D-B52285ED12A1}" srcOrd="2" destOrd="0" presId="urn:microsoft.com/office/officeart/2005/8/layout/hList1"/>
    <dgm:cxn modelId="{93E29805-C2F1-42C6-8BB0-E3599678B78F}" type="presParOf" srcId="{15852BF9-A191-4621-856D-B52285ED12A1}" destId="{309062B7-1052-4312-B0B5-1AC929420438}" srcOrd="0" destOrd="0" presId="urn:microsoft.com/office/officeart/2005/8/layout/hList1"/>
    <dgm:cxn modelId="{A2C02018-A06A-4B6E-8E43-7EE3D684E384}" type="presParOf" srcId="{15852BF9-A191-4621-856D-B52285ED12A1}" destId="{DF8A2A40-8FAE-4A24-958D-9859FF80BA8A}" srcOrd="1" destOrd="0" presId="urn:microsoft.com/office/officeart/2005/8/layout/hList1"/>
    <dgm:cxn modelId="{6220AC8F-108F-4D83-ABB8-ED74727776BE}" type="presParOf" srcId="{85DFC989-CADF-4C8A-8B3A-521EA0CDF6BF}" destId="{D5745BB0-5F75-481F-BCD1-0ED83CAAC7D1}" srcOrd="3" destOrd="0" presId="urn:microsoft.com/office/officeart/2005/8/layout/hList1"/>
    <dgm:cxn modelId="{27281F8C-39BE-453C-8C70-29E4BF103A1A}" type="presParOf" srcId="{85DFC989-CADF-4C8A-8B3A-521EA0CDF6BF}" destId="{D149EBAA-FD0B-4EC0-8F5E-5DEFB276698C}" srcOrd="4" destOrd="0" presId="urn:microsoft.com/office/officeart/2005/8/layout/hList1"/>
    <dgm:cxn modelId="{5A279BA3-D699-4C21-A2C3-3BB3F3D56DD6}" type="presParOf" srcId="{D149EBAA-FD0B-4EC0-8F5E-5DEFB276698C}" destId="{FED26F2D-FA2E-4A42-A397-AAEFB8026E1C}" srcOrd="0" destOrd="0" presId="urn:microsoft.com/office/officeart/2005/8/layout/hList1"/>
    <dgm:cxn modelId="{88A497C0-7504-4C38-9FFD-E0BF25075072}" type="presParOf" srcId="{D149EBAA-FD0B-4EC0-8F5E-5DEFB276698C}" destId="{46384847-D095-4F17-8FE2-81E41195FA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F9D33-7BBE-4661-81C0-21880D2017BC}">
      <dsp:nvSpPr>
        <dsp:cNvPr id="0" name=""/>
        <dsp:cNvSpPr/>
      </dsp:nvSpPr>
      <dsp:spPr>
        <a:xfrm>
          <a:off x="37" y="30696"/>
          <a:ext cx="360036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/>
              <a:cs typeface="Arial"/>
            </a:rPr>
            <a:t>Box 1.1 Deepwater Horizon oil spill</a:t>
          </a:r>
          <a:endParaRPr lang="nl-NL" sz="1600" kern="1200" dirty="0"/>
        </a:p>
      </dsp:txBody>
      <dsp:txXfrm>
        <a:off x="37" y="30696"/>
        <a:ext cx="3600364" cy="460800"/>
      </dsp:txXfrm>
    </dsp:sp>
    <dsp:sp modelId="{CC7D3AB3-7886-435F-87E9-570A9ABBFCE5}">
      <dsp:nvSpPr>
        <dsp:cNvPr id="0" name=""/>
        <dsp:cNvSpPr/>
      </dsp:nvSpPr>
      <dsp:spPr>
        <a:xfrm>
          <a:off x="37" y="491496"/>
          <a:ext cx="3600364" cy="1616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>
              <a:latin typeface="Arial"/>
              <a:cs typeface="Arial"/>
            </a:rPr>
            <a:t>Explosion</a:t>
          </a:r>
          <a:r>
            <a:rPr lang="en-GB" sz="1600" kern="1200" dirty="0">
              <a:latin typeface="Arial"/>
              <a:cs typeface="Arial"/>
            </a:rPr>
            <a:t> on oil drilling rig of BP in Gulf of Mexico killed 11 workers + largest accidental marine oil spill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>
              <a:latin typeface="Arial"/>
              <a:cs typeface="Arial"/>
            </a:rPr>
            <a:t>Caused by </a:t>
          </a:r>
          <a:r>
            <a:rPr lang="en-GB" sz="1600" b="1" kern="1200" dirty="0">
              <a:latin typeface="Arial"/>
              <a:cs typeface="Arial"/>
            </a:rPr>
            <a:t>cost-cutting decisions </a:t>
          </a:r>
          <a:r>
            <a:rPr lang="en-GB" sz="1600" kern="1200" dirty="0">
              <a:latin typeface="Arial"/>
              <a:cs typeface="Arial"/>
            </a:rPr>
            <a:t>and </a:t>
          </a:r>
          <a:r>
            <a:rPr lang="en-GB" sz="1600" b="1" kern="1200" dirty="0">
              <a:latin typeface="Arial"/>
              <a:cs typeface="Arial"/>
            </a:rPr>
            <a:t>inadequate safety system</a:t>
          </a:r>
        </a:p>
      </dsp:txBody>
      <dsp:txXfrm>
        <a:off x="37" y="491496"/>
        <a:ext cx="3600364" cy="1616805"/>
      </dsp:txXfrm>
    </dsp:sp>
    <dsp:sp modelId="{5777565D-A811-450F-9B86-2B6FF73A0F4B}">
      <dsp:nvSpPr>
        <dsp:cNvPr id="0" name=""/>
        <dsp:cNvSpPr/>
      </dsp:nvSpPr>
      <dsp:spPr>
        <a:xfrm>
          <a:off x="4104453" y="30696"/>
          <a:ext cx="3600364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/>
              <a:cs typeface="Arial"/>
            </a:rPr>
            <a:t>Box 1.2 Rana Plaza factory collapse</a:t>
          </a:r>
          <a:endParaRPr lang="x-none" sz="1600" kern="1200" dirty="0">
            <a:latin typeface="Arial"/>
            <a:cs typeface="Arial"/>
          </a:endParaRPr>
        </a:p>
      </dsp:txBody>
      <dsp:txXfrm>
        <a:off x="4104453" y="30696"/>
        <a:ext cx="3600364" cy="460800"/>
      </dsp:txXfrm>
    </dsp:sp>
    <dsp:sp modelId="{120B9058-5A5E-423B-A839-C7F9506D9DAC}">
      <dsp:nvSpPr>
        <dsp:cNvPr id="0" name=""/>
        <dsp:cNvSpPr/>
      </dsp:nvSpPr>
      <dsp:spPr>
        <a:xfrm>
          <a:off x="4104453" y="491496"/>
          <a:ext cx="3600364" cy="1616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/>
              <a:cs typeface="Arial"/>
            </a:rPr>
            <a:t>Eight-storey factory collapse in Bangladesh due to </a:t>
          </a:r>
          <a:r>
            <a:rPr lang="en-GB" sz="1600" b="1" kern="1200" noProof="0" dirty="0">
              <a:latin typeface="Arial"/>
              <a:cs typeface="Arial"/>
            </a:rPr>
            <a:t>structural failure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/>
              <a:cs typeface="Arial"/>
            </a:rPr>
            <a:t>Owners of clothing factories </a:t>
          </a:r>
          <a:r>
            <a:rPr lang="en-GB" sz="1600" b="1" kern="1200" noProof="0" dirty="0">
              <a:latin typeface="Arial"/>
              <a:cs typeface="Arial"/>
            </a:rPr>
            <a:t>ignored evacuation warnings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>
              <a:latin typeface="Arial"/>
              <a:cs typeface="Arial"/>
            </a:rPr>
            <a:t>1,129 deaths - 2,500 injured</a:t>
          </a:r>
          <a:endParaRPr lang="en-GB" sz="1600" kern="1200" baseline="30000" noProof="0" dirty="0"/>
        </a:p>
      </dsp:txBody>
      <dsp:txXfrm>
        <a:off x="4104453" y="491496"/>
        <a:ext cx="3600364" cy="1616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980CF-BBC1-4818-878B-1DD17CA292DD}">
      <dsp:nvSpPr>
        <dsp:cNvPr id="0" name=""/>
        <dsp:cNvSpPr/>
      </dsp:nvSpPr>
      <dsp:spPr>
        <a:xfrm rot="21300000">
          <a:off x="9968" y="850239"/>
          <a:ext cx="4804599" cy="4385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D7D9C-4690-4E2A-8110-FEE735AB45FC}">
      <dsp:nvSpPr>
        <dsp:cNvPr id="0" name=""/>
        <dsp:cNvSpPr/>
      </dsp:nvSpPr>
      <dsp:spPr>
        <a:xfrm>
          <a:off x="578944" y="106949"/>
          <a:ext cx="1447360" cy="85559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F2617-E011-4FDE-834C-EBA1087E3CB7}">
      <dsp:nvSpPr>
        <dsp:cNvPr id="0" name=""/>
        <dsp:cNvSpPr/>
      </dsp:nvSpPr>
      <dsp:spPr>
        <a:xfrm>
          <a:off x="2557004" y="0"/>
          <a:ext cx="1543851" cy="898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/>
              <a:cs typeface="Arial"/>
            </a:rPr>
            <a:t>Unbridled economic growth</a:t>
          </a:r>
          <a:endParaRPr lang="nl-NL" sz="1600" kern="1200" dirty="0"/>
        </a:p>
      </dsp:txBody>
      <dsp:txXfrm>
        <a:off x="2557004" y="0"/>
        <a:ext cx="1543851" cy="898379"/>
      </dsp:txXfrm>
    </dsp:sp>
    <dsp:sp modelId="{3C626E91-9B72-444C-B18E-814BFB90AFD0}">
      <dsp:nvSpPr>
        <dsp:cNvPr id="0" name=""/>
        <dsp:cNvSpPr/>
      </dsp:nvSpPr>
      <dsp:spPr>
        <a:xfrm>
          <a:off x="2798230" y="1176448"/>
          <a:ext cx="1447360" cy="85559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81BA6-5A6D-43E2-89FF-BC02A9FBAA3D}">
      <dsp:nvSpPr>
        <dsp:cNvPr id="0" name=""/>
        <dsp:cNvSpPr/>
      </dsp:nvSpPr>
      <dsp:spPr>
        <a:xfrm>
          <a:off x="723680" y="1240618"/>
          <a:ext cx="1543851" cy="898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/>
              <a:cs typeface="Arial"/>
            </a:rPr>
            <a:t>Sustainable development</a:t>
          </a:r>
          <a:endParaRPr lang="nl-NL" sz="1600" kern="1200" dirty="0"/>
        </a:p>
      </dsp:txBody>
      <dsp:txXfrm>
        <a:off x="723680" y="1240618"/>
        <a:ext cx="1543851" cy="898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6B9A5-058E-4E91-AFEA-53C8F19168F0}">
      <dsp:nvSpPr>
        <dsp:cNvPr id="0" name=""/>
        <dsp:cNvSpPr/>
      </dsp:nvSpPr>
      <dsp:spPr>
        <a:xfrm>
          <a:off x="853255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05242-5A6F-41A9-A2DE-EF261FFF61C5}">
      <dsp:nvSpPr>
        <dsp:cNvPr id="0" name=""/>
        <dsp:cNvSpPr/>
      </dsp:nvSpPr>
      <dsp:spPr>
        <a:xfrm>
          <a:off x="1679060" y="2804972"/>
          <a:ext cx="169062" cy="169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836BA-5F90-4B8D-8802-34DA65F950E4}">
      <dsp:nvSpPr>
        <dsp:cNvPr id="0" name=""/>
        <dsp:cNvSpPr/>
      </dsp:nvSpPr>
      <dsp:spPr>
        <a:xfrm>
          <a:off x="1763591" y="2889504"/>
          <a:ext cx="1515059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1992 Earth summit Rio de Janeiro</a:t>
          </a:r>
        </a:p>
      </dsp:txBody>
      <dsp:txXfrm>
        <a:off x="1763591" y="2889504"/>
        <a:ext cx="1515059" cy="1174496"/>
      </dsp:txXfrm>
    </dsp:sp>
    <dsp:sp modelId="{324FCC6E-002A-4252-8239-17A1FA04DB0C}">
      <dsp:nvSpPr>
        <dsp:cNvPr id="0" name=""/>
        <dsp:cNvSpPr/>
      </dsp:nvSpPr>
      <dsp:spPr>
        <a:xfrm>
          <a:off x="3171361" y="1700377"/>
          <a:ext cx="305612" cy="305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E2993-AA4B-40A5-B81D-1F3BD436D0A0}">
      <dsp:nvSpPr>
        <dsp:cNvPr id="0" name=""/>
        <dsp:cNvSpPr/>
      </dsp:nvSpPr>
      <dsp:spPr>
        <a:xfrm>
          <a:off x="3324168" y="1853183"/>
          <a:ext cx="1560576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2015 Paris  COP21</a:t>
          </a:r>
        </a:p>
      </dsp:txBody>
      <dsp:txXfrm>
        <a:off x="3324168" y="1853183"/>
        <a:ext cx="1560576" cy="2210816"/>
      </dsp:txXfrm>
    </dsp:sp>
    <dsp:sp modelId="{C4C00ACE-B2A6-45AC-922D-72CE507F8F44}">
      <dsp:nvSpPr>
        <dsp:cNvPr id="0" name=""/>
        <dsp:cNvSpPr/>
      </dsp:nvSpPr>
      <dsp:spPr>
        <a:xfrm>
          <a:off x="4966024" y="1028191"/>
          <a:ext cx="422656" cy="422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5D5A9-7B92-49D0-96A7-E58DC145C00D}">
      <dsp:nvSpPr>
        <dsp:cNvPr id="0" name=""/>
        <dsp:cNvSpPr/>
      </dsp:nvSpPr>
      <dsp:spPr>
        <a:xfrm>
          <a:off x="5328587" y="1255690"/>
          <a:ext cx="2198289" cy="1240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Now: still too little action. Need a carbon tax!</a:t>
          </a:r>
        </a:p>
      </dsp:txBody>
      <dsp:txXfrm>
        <a:off x="5328587" y="1255690"/>
        <a:ext cx="2198289" cy="1240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1B9BA-2E46-4CEF-9801-ACE4C884281A}">
      <dsp:nvSpPr>
        <dsp:cNvPr id="0" name=""/>
        <dsp:cNvSpPr/>
      </dsp:nvSpPr>
      <dsp:spPr>
        <a:xfrm>
          <a:off x="2392" y="926361"/>
          <a:ext cx="2332794" cy="843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GB" sz="1700" kern="1200" dirty="0">
              <a:latin typeface="Arial"/>
              <a:cs typeface="Arial"/>
            </a:rPr>
            <a:t>Allocate capital to its most productive use</a:t>
          </a:r>
          <a:endParaRPr lang="nl-NL" sz="1700" kern="1200" dirty="0"/>
        </a:p>
      </dsp:txBody>
      <dsp:txXfrm>
        <a:off x="2392" y="926361"/>
        <a:ext cx="2332794" cy="843461"/>
      </dsp:txXfrm>
    </dsp:sp>
    <dsp:sp modelId="{21E7FE94-706A-42D2-8F6B-5DCD82265C4D}">
      <dsp:nvSpPr>
        <dsp:cNvPr id="0" name=""/>
        <dsp:cNvSpPr/>
      </dsp:nvSpPr>
      <dsp:spPr>
        <a:xfrm>
          <a:off x="2392" y="1769823"/>
          <a:ext cx="2332794" cy="1881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700" b="0" kern="1200" dirty="0">
              <a:latin typeface="Arial"/>
              <a:cs typeface="Arial"/>
            </a:rPr>
            <a:t>can assist in making strategic decisions on the trade-offs</a:t>
          </a:r>
          <a:endParaRPr lang="nl-NL" sz="1700" b="0" kern="1200" dirty="0"/>
        </a:p>
      </dsp:txBody>
      <dsp:txXfrm>
        <a:off x="2392" y="1769823"/>
        <a:ext cx="2332794" cy="1881182"/>
      </dsp:txXfrm>
    </dsp:sp>
    <dsp:sp modelId="{309062B7-1052-4312-B0B5-1AC929420438}">
      <dsp:nvSpPr>
        <dsp:cNvPr id="0" name=""/>
        <dsp:cNvSpPr/>
      </dsp:nvSpPr>
      <dsp:spPr>
        <a:xfrm>
          <a:off x="2661778" y="926361"/>
          <a:ext cx="2332794" cy="843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Arial"/>
              <a:cs typeface="Arial"/>
            </a:rPr>
            <a:t>Price risk for trading and valuation</a:t>
          </a:r>
          <a:endParaRPr lang="en-GB" sz="1700" b="1" kern="1200" dirty="0">
            <a:latin typeface="Arial"/>
            <a:cs typeface="Arial"/>
          </a:endParaRPr>
        </a:p>
      </dsp:txBody>
      <dsp:txXfrm>
        <a:off x="2661778" y="926361"/>
        <a:ext cx="2332794" cy="843461"/>
      </dsp:txXfrm>
    </dsp:sp>
    <dsp:sp modelId="{DF8A2A40-8FAE-4A24-958D-9859FF80BA8A}">
      <dsp:nvSpPr>
        <dsp:cNvPr id="0" name=""/>
        <dsp:cNvSpPr/>
      </dsp:nvSpPr>
      <dsp:spPr>
        <a:xfrm>
          <a:off x="2661778" y="1769823"/>
          <a:ext cx="2332794" cy="1881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>
              <a:latin typeface="Arial"/>
              <a:cs typeface="Arial"/>
            </a:rPr>
            <a:t>risk management can help dealing with uncertainties in future (</a:t>
          </a:r>
          <a:r>
            <a:rPr lang="en-GB" sz="1700" b="0" kern="1200" dirty="0" err="1">
              <a:latin typeface="Arial"/>
              <a:cs typeface="Arial"/>
            </a:rPr>
            <a:t>eg.</a:t>
          </a:r>
          <a:r>
            <a:rPr lang="en-GB" sz="1700" b="0" kern="1200" dirty="0">
              <a:latin typeface="Arial"/>
              <a:cs typeface="Arial"/>
            </a:rPr>
            <a:t> scenario analysis)</a:t>
          </a:r>
        </a:p>
      </dsp:txBody>
      <dsp:txXfrm>
        <a:off x="2661778" y="1769823"/>
        <a:ext cx="2332794" cy="1881182"/>
      </dsp:txXfrm>
    </dsp:sp>
    <dsp:sp modelId="{FED26F2D-FA2E-4A42-A397-AAEFB8026E1C}">
      <dsp:nvSpPr>
        <dsp:cNvPr id="0" name=""/>
        <dsp:cNvSpPr/>
      </dsp:nvSpPr>
      <dsp:spPr>
        <a:xfrm>
          <a:off x="5321164" y="926361"/>
          <a:ext cx="2332794" cy="843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>
              <a:latin typeface="Arial"/>
              <a:cs typeface="Arial"/>
            </a:rPr>
            <a:t>Exert influence </a:t>
          </a:r>
          <a:r>
            <a:rPr lang="en-GB" sz="1700" kern="1200" dirty="0">
              <a:latin typeface="Arial"/>
              <a:cs typeface="Arial"/>
            </a:rPr>
            <a:t>over corporates (corporate governance)</a:t>
          </a:r>
        </a:p>
      </dsp:txBody>
      <dsp:txXfrm>
        <a:off x="5321164" y="926361"/>
        <a:ext cx="2332794" cy="843461"/>
      </dsp:txXfrm>
    </dsp:sp>
    <dsp:sp modelId="{46384847-D095-4F17-8FE2-81E41195FA1C}">
      <dsp:nvSpPr>
        <dsp:cNvPr id="0" name=""/>
        <dsp:cNvSpPr/>
      </dsp:nvSpPr>
      <dsp:spPr>
        <a:xfrm>
          <a:off x="5321164" y="1769823"/>
          <a:ext cx="2332794" cy="18811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0" kern="1200" dirty="0">
              <a:latin typeface="Arial"/>
              <a:cs typeface="Arial"/>
            </a:rPr>
            <a:t>controlling and directing corporate boards (engagement) towards sustainable business practices (see Chapter 3)</a:t>
          </a:r>
        </a:p>
      </dsp:txBody>
      <dsp:txXfrm>
        <a:off x="5321164" y="1769823"/>
        <a:ext cx="2332794" cy="188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08438F0-EB86-4D40-B674-ECCFD8BD7225}" type="datetime1">
              <a:rPr lang="nl-NL" smtClean="0"/>
              <a:t>2/3/19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FE2D088-6107-0743-BF06-9671C7B0D1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719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2C383CD-F02D-5348-927D-A229935AAE7B}" type="datetime1">
              <a:rPr lang="nl-NL" smtClean="0"/>
              <a:t>2/3/19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079D150-0B2A-4AC8-8870-E3FEB601F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737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12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697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2014/2015</a:t>
            </a:r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Financial Markets and Institutions © De Haan, Oosterloo and Schoenmaker</a:t>
            </a: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23F497-A682-4918-9D82-7A51A04E753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15616" y="1988840"/>
            <a:ext cx="7128792" cy="1512168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PRINCIPLES OF</a:t>
            </a: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SUSTAINABLE FINANCE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1907704" y="3717032"/>
            <a:ext cx="5472608" cy="936104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Rage Italic" pitchFamily="66" charset="0"/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Chapter 1: Sustainability and</a:t>
            </a:r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 transition challenge</a:t>
            </a:r>
          </a:p>
        </p:txBody>
      </p:sp>
      <p:sp>
        <p:nvSpPr>
          <p:cNvPr id="21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49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Climate action is urgent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0E17484F-DEBC-4CD0-B0B1-EE9BA45AC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463619"/>
              </p:ext>
            </p:extLst>
          </p:nvPr>
        </p:nvGraphicFramePr>
        <p:xfrm>
          <a:off x="-36512" y="1309216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Bijschrift: lijn 3">
            <a:extLst>
              <a:ext uri="{FF2B5EF4-FFF2-40B4-BE49-F238E27FC236}">
                <a16:creationId xmlns:a16="http://schemas.microsoft.com/office/drawing/2014/main" xmlns="" id="{964B9F83-A0AA-45A8-8C24-EC9983047631}"/>
              </a:ext>
            </a:extLst>
          </p:cNvPr>
          <p:cNvSpPr/>
          <p:nvPr/>
        </p:nvSpPr>
        <p:spPr>
          <a:xfrm>
            <a:off x="3537248" y="5589240"/>
            <a:ext cx="4563144" cy="833620"/>
          </a:xfrm>
          <a:prstGeom prst="borderCallout1">
            <a:avLst>
              <a:gd name="adj1" fmla="val 510"/>
              <a:gd name="adj2" fmla="val 1105"/>
              <a:gd name="adj3" fmla="val -62890"/>
              <a:gd name="adj4" fmla="val -10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GB" sz="1200" dirty="0">
                <a:latin typeface="Arial"/>
                <a:cs typeface="Arial"/>
              </a:rPr>
              <a:t>Climate change</a:t>
            </a:r>
            <a:r>
              <a:rPr lang="en-GB" sz="1200" b="1" dirty="0">
                <a:latin typeface="Arial"/>
                <a:cs typeface="Arial"/>
              </a:rPr>
              <a:t> </a:t>
            </a:r>
            <a:r>
              <a:rPr lang="en-GB" sz="1200" dirty="0">
                <a:latin typeface="Arial"/>
                <a:cs typeface="Arial"/>
              </a:rPr>
              <a:t>is the biggest risk</a:t>
            </a:r>
          </a:p>
          <a:p>
            <a:pPr lvl="0" algn="just"/>
            <a:r>
              <a:rPr lang="en-GB" sz="1200" dirty="0">
                <a:latin typeface="Arial"/>
                <a:cs typeface="Arial"/>
              </a:rPr>
              <a:t>United Nations Framework Convention on Climate Change (UNFCC) environmental treaty to ‘stabilise greenhouse gas concentrations in atmosphere’</a:t>
            </a:r>
            <a:endParaRPr lang="nl-NL" dirty="0"/>
          </a:p>
        </p:txBody>
      </p:sp>
      <p:sp>
        <p:nvSpPr>
          <p:cNvPr id="9" name="Bijschrift: lijn 8">
            <a:extLst>
              <a:ext uri="{FF2B5EF4-FFF2-40B4-BE49-F238E27FC236}">
                <a16:creationId xmlns:a16="http://schemas.microsoft.com/office/drawing/2014/main" xmlns="" id="{284EEBA5-6F26-4C08-9C93-ECB8F7614A94}"/>
              </a:ext>
            </a:extLst>
          </p:cNvPr>
          <p:cNvSpPr/>
          <p:nvPr/>
        </p:nvSpPr>
        <p:spPr>
          <a:xfrm>
            <a:off x="4860032" y="3906227"/>
            <a:ext cx="3240360" cy="1364447"/>
          </a:xfrm>
          <a:prstGeom prst="borderCallout1">
            <a:avLst>
              <a:gd name="adj1" fmla="val 510"/>
              <a:gd name="adj2" fmla="val 1105"/>
              <a:gd name="adj3" fmla="val -19524"/>
              <a:gd name="adj4" fmla="val -13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200" dirty="0">
                <a:latin typeface="Arial"/>
                <a:cs typeface="Arial"/>
              </a:rPr>
              <a:t>Agreement on climate change (COP21):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Reconfirmed target to limit global warming to 2</a:t>
            </a:r>
            <a:r>
              <a:rPr lang="en-US" sz="1200" baseline="30000" dirty="0">
                <a:latin typeface="Arial"/>
                <a:cs typeface="Arial"/>
              </a:rPr>
              <a:t>0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Celsius relative </a:t>
            </a:r>
            <a:r>
              <a:rPr lang="en-US" sz="1200" dirty="0">
                <a:latin typeface="Arial"/>
                <a:cs typeface="Arial"/>
              </a:rPr>
              <a:t>to pre-industrial level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Pursue efforts to limit global warming to 1.5</a:t>
            </a:r>
            <a:r>
              <a:rPr lang="en-US" sz="1200" baseline="30000" dirty="0">
                <a:latin typeface="Arial"/>
                <a:cs typeface="Arial"/>
              </a:rPr>
              <a:t>0</a:t>
            </a:r>
            <a:r>
              <a:rPr lang="en-US" sz="1200" dirty="0">
                <a:latin typeface="Arial"/>
                <a:cs typeface="Arial"/>
              </a:rPr>
              <a:t> Celsius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In 2015, budget is 900 Gt of CO</a:t>
            </a:r>
            <a:r>
              <a:rPr lang="en-US" sz="1200" baseline="-25000" dirty="0">
                <a:latin typeface="Arial"/>
                <a:cs typeface="Arial"/>
              </a:rPr>
              <a:t>2</a:t>
            </a:r>
            <a:r>
              <a:rPr lang="en-US" sz="1200" dirty="0">
                <a:latin typeface="Arial"/>
                <a:cs typeface="Arial"/>
              </a:rPr>
              <a:t> and current level is 40 Gt a year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27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0" y="1124744"/>
            <a:ext cx="8713788" cy="52562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Social boundaries </a:t>
            </a:r>
            <a:r>
              <a:rPr lang="en-GB" sz="2000" dirty="0">
                <a:latin typeface="Arial"/>
                <a:cs typeface="Arial"/>
              </a:rPr>
              <a:t>or foundations (Doughnut of Kate </a:t>
            </a:r>
            <a:r>
              <a:rPr lang="en-GB" sz="2000" dirty="0" err="1">
                <a:latin typeface="Arial"/>
                <a:cs typeface="Arial"/>
              </a:rPr>
              <a:t>Raworth</a:t>
            </a:r>
            <a:r>
              <a:rPr lang="en-GB" sz="2000" dirty="0">
                <a:latin typeface="Arial"/>
                <a:cs typeface="Arial"/>
              </a:rPr>
              <a:t>, 2017)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Food security (no hunger)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Adequate income (no poverty with income &lt; $3.10 a day)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Access to health care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Access to water and clean cooking facilities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Education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Decent work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Modern energy services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Gender equality and social equity</a:t>
            </a: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 Political voice</a:t>
            </a:r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en-GB" sz="2000" dirty="0">
                <a:latin typeface="Arial"/>
                <a:cs typeface="Arial"/>
              </a:rPr>
              <a:t>Many people </a:t>
            </a:r>
            <a:r>
              <a:rPr lang="en-GB" sz="2000" b="1" dirty="0">
                <a:latin typeface="Arial"/>
                <a:cs typeface="Arial"/>
              </a:rPr>
              <a:t>live below </a:t>
            </a:r>
            <a:br>
              <a:rPr lang="en-GB" sz="2000" b="1" dirty="0">
                <a:latin typeface="Arial"/>
                <a:cs typeface="Arial"/>
              </a:rPr>
            </a:br>
            <a:r>
              <a:rPr lang="en-GB" sz="2000" dirty="0">
                <a:latin typeface="Arial"/>
                <a:cs typeface="Arial"/>
              </a:rPr>
              <a:t>these social foundations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Social foundations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154178"/>
            <a:ext cx="3995937" cy="36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4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07950" y="1341438"/>
            <a:ext cx="9036050" cy="51831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GB" sz="20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Sustainable development </a:t>
            </a:r>
            <a:r>
              <a:rPr lang="en-GB" sz="2000" dirty="0">
                <a:latin typeface="Arial"/>
                <a:cs typeface="Arial"/>
              </a:rPr>
              <a:t>combines planetary and social boundaries:</a:t>
            </a:r>
          </a:p>
          <a:p>
            <a:pPr lvl="1">
              <a:lnSpc>
                <a:spcPct val="13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GB" sz="2000" b="1" dirty="0">
                <a:latin typeface="Arial"/>
                <a:cs typeface="Arial"/>
              </a:rPr>
              <a:t>Sustainable development </a:t>
            </a:r>
            <a:r>
              <a:rPr lang="en-GB" sz="2000" dirty="0">
                <a:latin typeface="Arial"/>
                <a:cs typeface="Arial"/>
              </a:rPr>
              <a:t>means that </a:t>
            </a:r>
            <a:r>
              <a:rPr lang="en-GB" sz="2000" b="1" dirty="0">
                <a:latin typeface="Arial"/>
                <a:cs typeface="Arial"/>
              </a:rPr>
              <a:t>current and future </a:t>
            </a:r>
            <a:r>
              <a:rPr lang="en-GB" sz="2000" dirty="0">
                <a:latin typeface="Arial"/>
                <a:cs typeface="Arial"/>
              </a:rPr>
              <a:t>generations have the </a:t>
            </a:r>
            <a:r>
              <a:rPr lang="en-GB" sz="2000" b="1" dirty="0">
                <a:latin typeface="Arial"/>
                <a:cs typeface="Arial"/>
              </a:rPr>
              <a:t>resources needed</a:t>
            </a:r>
            <a:r>
              <a:rPr lang="en-GB" sz="2000" dirty="0">
                <a:latin typeface="Arial"/>
                <a:cs typeface="Arial"/>
              </a:rPr>
              <a:t>, such as food, water, healthcare and energy, </a:t>
            </a:r>
            <a:r>
              <a:rPr lang="en-GB" sz="2000" b="1" dirty="0">
                <a:latin typeface="Arial"/>
                <a:cs typeface="Arial"/>
              </a:rPr>
              <a:t>without stressing </a:t>
            </a:r>
            <a:r>
              <a:rPr lang="en-GB" sz="2000" dirty="0">
                <a:latin typeface="Arial"/>
                <a:cs typeface="Arial"/>
              </a:rPr>
              <a:t>processes within the Earth system </a:t>
            </a:r>
          </a:p>
          <a:p>
            <a:pPr>
              <a:lnSpc>
                <a:spcPct val="130000"/>
              </a:lnSpc>
            </a:pP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GB" sz="2000" dirty="0">
                <a:latin typeface="Arial"/>
                <a:cs typeface="Arial"/>
              </a:rPr>
              <a:t>To guide </a:t>
            </a:r>
            <a:r>
              <a:rPr lang="en-GB" sz="2000" b="1" dirty="0">
                <a:latin typeface="Arial"/>
                <a:cs typeface="Arial"/>
              </a:rPr>
              <a:t>transformation</a:t>
            </a:r>
            <a:r>
              <a:rPr lang="en-GB" sz="2000" dirty="0">
                <a:latin typeface="Arial"/>
                <a:cs typeface="Arial"/>
              </a:rPr>
              <a:t>, the United Nations has developed the 2030 Agenda for Sustainable Development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17 UN Social Development Goals (</a:t>
            </a:r>
            <a:r>
              <a:rPr lang="en-GB" sz="2000" b="1" dirty="0">
                <a:latin typeface="Arial"/>
                <a:cs typeface="Arial"/>
              </a:rPr>
              <a:t>SDGs</a:t>
            </a:r>
            <a:r>
              <a:rPr lang="en-GB" sz="2000" dirty="0">
                <a:latin typeface="Arial"/>
                <a:cs typeface="Arial"/>
              </a:rPr>
              <a:t>) to stimulate action</a:t>
            </a:r>
          </a:p>
          <a:p>
            <a:pPr marL="0" indent="0">
              <a:lnSpc>
                <a:spcPct val="130000"/>
              </a:lnSpc>
              <a:buNone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Sustainable development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68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11663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Global goals for sustainable development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t="10885" b="1522"/>
          <a:stretch/>
        </p:blipFill>
        <p:spPr>
          <a:xfrm>
            <a:off x="0" y="857920"/>
            <a:ext cx="9144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6" y="0"/>
            <a:ext cx="8917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6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87338" y="1412776"/>
            <a:ext cx="8856662" cy="50403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Tempting to address challenges at each level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Need for a </a:t>
            </a:r>
            <a:r>
              <a:rPr lang="en-GB" sz="2000" b="1" dirty="0">
                <a:latin typeface="Arial"/>
                <a:cs typeface="Arial"/>
              </a:rPr>
              <a:t>holistic system perspective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2000" b="1" dirty="0">
                <a:latin typeface="Arial"/>
                <a:cs typeface="Arial"/>
              </a:rPr>
              <a:t> Adaptive capacity </a:t>
            </a:r>
            <a:r>
              <a:rPr lang="en-GB" sz="2000" dirty="0">
                <a:latin typeface="Arial"/>
                <a:cs typeface="Arial"/>
              </a:rPr>
              <a:t>of system (e.g. eco-system or production process)</a:t>
            </a:r>
          </a:p>
          <a:p>
            <a:pPr>
              <a:lnSpc>
                <a:spcPct val="120000"/>
              </a:lnSpc>
            </a:pPr>
            <a:endParaRPr lang="en-GB" sz="12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But </a:t>
            </a:r>
            <a:r>
              <a:rPr lang="en-GB" sz="2000" b="1" dirty="0">
                <a:latin typeface="Arial"/>
                <a:cs typeface="Arial"/>
              </a:rPr>
              <a:t>cross-system interactions </a:t>
            </a:r>
            <a:r>
              <a:rPr lang="en-GB" sz="2000" dirty="0">
                <a:latin typeface="Arial"/>
                <a:cs typeface="Arial"/>
              </a:rPr>
              <a:t>and </a:t>
            </a:r>
            <a:r>
              <a:rPr lang="en-GB" sz="2000" b="1" dirty="0">
                <a:latin typeface="Arial"/>
                <a:cs typeface="Arial"/>
              </a:rPr>
              <a:t>uncertain thresholds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Example: global warming -&gt; extreme weather events affecting vulnerable countries -&gt; economic downturn and poverty upturn</a:t>
            </a:r>
          </a:p>
          <a:p>
            <a:pPr>
              <a:lnSpc>
                <a:spcPct val="120000"/>
              </a:lnSpc>
            </a:pPr>
            <a:endParaRPr lang="en-GB" sz="12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Arial"/>
                <a:cs typeface="Arial"/>
              </a:rPr>
              <a:t>We need a </a:t>
            </a:r>
            <a:r>
              <a:rPr lang="en-GB" sz="2000" b="1" dirty="0">
                <a:latin typeface="Arial"/>
                <a:cs typeface="Arial"/>
              </a:rPr>
              <a:t>guide for trade-offs </a:t>
            </a:r>
            <a:r>
              <a:rPr lang="en-GB" sz="2000" dirty="0">
                <a:latin typeface="Arial"/>
                <a:cs typeface="Arial"/>
              </a:rPr>
              <a:t>between economic, social and ecological goals</a:t>
            </a:r>
          </a:p>
          <a:p>
            <a:pPr>
              <a:lnSpc>
                <a:spcPct val="120000"/>
              </a:lnSpc>
            </a:pPr>
            <a:endParaRPr lang="en-GB" sz="12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000" b="1" dirty="0">
                <a:latin typeface="Arial"/>
                <a:cs typeface="Arial"/>
              </a:rPr>
              <a:t>Finance can help </a:t>
            </a:r>
            <a:r>
              <a:rPr lang="en-GB" sz="2000" dirty="0">
                <a:latin typeface="Arial"/>
                <a:cs typeface="Arial"/>
              </a:rPr>
              <a:t>in decision-making on trade-offs</a:t>
            </a:r>
          </a:p>
          <a:p>
            <a:pPr marL="0" indent="0">
              <a:lnSpc>
                <a:spcPct val="130000"/>
              </a:lnSpc>
              <a:buNone/>
            </a:pPr>
            <a:endParaRPr lang="en-GB" dirty="0">
              <a:latin typeface="Arial"/>
              <a:cs typeface="Arial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Systems approach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32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16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041440" cy="616173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Role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of the financial system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2018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34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827584" y="1403464"/>
            <a:ext cx="7656352" cy="745554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en-GB" sz="2200" dirty="0">
                <a:latin typeface="Arial"/>
                <a:cs typeface="Arial"/>
              </a:rPr>
              <a:t>Levine (2015):</a:t>
            </a:r>
          </a:p>
          <a:p>
            <a:pPr marL="109728" indent="0">
              <a:lnSpc>
                <a:spcPct val="150000"/>
              </a:lnSpc>
              <a:buNone/>
            </a:pPr>
            <a:endParaRPr lang="en-GB" sz="800" dirty="0">
              <a:latin typeface="Arial"/>
              <a:cs typeface="Arial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Functions of the financial system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B045D03F-2353-4408-8542-9BFB0F3C5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027961"/>
              </p:ext>
            </p:extLst>
          </p:nvPr>
        </p:nvGraphicFramePr>
        <p:xfrm>
          <a:off x="827584" y="1403464"/>
          <a:ext cx="7656352" cy="457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42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Managing sustainable development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50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3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19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Framework for sustainable finance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8" y="1772816"/>
            <a:ext cx="8221840" cy="36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2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3744416" cy="4391025"/>
          </a:xfrm>
        </p:spPr>
        <p:txBody>
          <a:bodyPr>
            <a:noAutofit/>
          </a:bodyPr>
          <a:lstStyle/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I:  What is sustainability and why does it matter?</a:t>
            </a:r>
            <a:r>
              <a:rPr lang="en-GB" sz="1600" b="1" dirty="0">
                <a:latin typeface="Arial"/>
                <a:cs typeface="Arial"/>
              </a:rPr>
              <a:t> </a:t>
            </a:r>
            <a:endParaRPr lang="en-GB" sz="16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/>
            </a:pPr>
            <a:r>
              <a:rPr lang="en-GB" sz="1600" b="1" dirty="0">
                <a:latin typeface="Arial"/>
                <a:cs typeface="Arial"/>
              </a:rPr>
              <a:t>Sustainability and the transition challenge</a:t>
            </a: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II:  Sustainability’s challenges to corporates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Externalities - internalisation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Governance and behaviour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Coalitions for sustainable finance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Strategy and intangibles – changing business models</a:t>
            </a:r>
          </a:p>
          <a:p>
            <a:pPr marL="457200" indent="-457200">
              <a:lnSpc>
                <a:spcPct val="110000"/>
              </a:lnSpc>
              <a:buClrTx/>
              <a:buSzPct val="100000"/>
              <a:buFont typeface="+mj-lt"/>
              <a:buAutoNum type="arabicPeriod" startAt="2"/>
            </a:pPr>
            <a:r>
              <a:rPr lang="en-GB" sz="1600" dirty="0">
                <a:latin typeface="Arial"/>
                <a:cs typeface="Arial"/>
              </a:rPr>
              <a:t>Integrated reporting - metrics and data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4499992" y="1268760"/>
            <a:ext cx="4104456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Rage Italic" pitchFamily="66" charset="0"/>
              <a:buNone/>
            </a:pPr>
            <a:endParaRPr lang="en-GB" sz="16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III:  Financing sustainability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Investing for </a:t>
            </a:r>
            <a:r>
              <a:rPr lang="en-GB" sz="1600" dirty="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value creation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Equity – investing with an ownership stake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Bonds – investing without voting power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Banks – new forms of lending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7"/>
            </a:pPr>
            <a:r>
              <a:rPr lang="en-GB" sz="1600" dirty="0">
                <a:latin typeface="Arial"/>
                <a:cs typeface="Arial"/>
              </a:rPr>
              <a:t>Insurance – </a:t>
            </a:r>
            <a:r>
              <a:rPr lang="en-GB" sz="1600">
                <a:latin typeface="Arial"/>
                <a:cs typeface="Arial"/>
              </a:rPr>
              <a:t>managing </a:t>
            </a:r>
            <a:r>
              <a:rPr lang="en-GB" sz="1600" smtClean="0">
                <a:latin typeface="Arial"/>
                <a:cs typeface="Arial"/>
              </a:rPr>
              <a:t>long-term </a:t>
            </a:r>
            <a:r>
              <a:rPr lang="en-GB" sz="1600" dirty="0">
                <a:latin typeface="Arial"/>
                <a:cs typeface="Arial"/>
              </a:rPr>
              <a:t>risk</a:t>
            </a: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endParaRPr lang="en-GB" sz="16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buFont typeface="Rage Italic" pitchFamily="66" charset="0"/>
              <a:buNone/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Part IV:  Epilogue</a:t>
            </a:r>
            <a:endParaRPr lang="en-GB" sz="16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12"/>
            </a:pPr>
            <a:r>
              <a:rPr lang="en-GB" sz="1600" dirty="0">
                <a:latin typeface="Arial"/>
                <a:cs typeface="Arial"/>
              </a:rPr>
              <a:t>Transition management and integrated thinking</a:t>
            </a:r>
          </a:p>
        </p:txBody>
      </p:sp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683568" y="548680"/>
            <a:ext cx="7560840" cy="648072"/>
          </a:xfrm>
          <a:prstGeom prst="rect">
            <a:avLst/>
          </a:prstGeom>
          <a:noFill/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Overview of the book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7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20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748464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GB" sz="2200" dirty="0">
                <a:latin typeface="Arial"/>
                <a:cs typeface="Arial"/>
              </a:rPr>
              <a:t>Traditional finance textbooks</a:t>
            </a:r>
            <a:endParaRPr lang="en-GB" sz="400" dirty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GB" sz="2000" b="1" dirty="0">
                <a:latin typeface="Arial"/>
                <a:cs typeface="Arial"/>
              </a:rPr>
              <a:t> Profit maximisation </a:t>
            </a:r>
            <a:r>
              <a:rPr lang="en-GB" sz="2000" dirty="0">
                <a:latin typeface="Arial"/>
                <a:cs typeface="Arial"/>
              </a:rPr>
              <a:t>-&gt; maximise shareholder value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By looking for optimal </a:t>
            </a:r>
            <a:r>
              <a:rPr lang="en-GB" sz="2000" b="1" dirty="0">
                <a:latin typeface="Arial"/>
                <a:cs typeface="Arial"/>
              </a:rPr>
              <a:t>financial risk and return </a:t>
            </a:r>
            <a:r>
              <a:rPr lang="en-GB" sz="2000" dirty="0">
                <a:latin typeface="Arial"/>
                <a:cs typeface="Arial"/>
              </a:rPr>
              <a:t>combination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Only factor F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GB" sz="12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GB" sz="2200" dirty="0">
                <a:latin typeface="Arial"/>
                <a:cs typeface="Arial"/>
              </a:rPr>
              <a:t>Friedman (1970): the business of business is </a:t>
            </a:r>
            <a:r>
              <a:rPr lang="en-GB" sz="2200" b="1" dirty="0">
                <a:latin typeface="Arial"/>
                <a:cs typeface="Arial"/>
              </a:rPr>
              <a:t>business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 Only social responsibility is making </a:t>
            </a:r>
            <a:r>
              <a:rPr lang="en-GB" sz="2000" b="1" dirty="0">
                <a:latin typeface="Arial"/>
                <a:cs typeface="Arial"/>
              </a:rPr>
              <a:t>profit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 </a:t>
            </a:r>
            <a:r>
              <a:rPr lang="en-GB" sz="2000" b="1" dirty="0">
                <a:latin typeface="Arial"/>
                <a:cs typeface="Arial"/>
              </a:rPr>
              <a:t>Charity</a:t>
            </a:r>
            <a:r>
              <a:rPr lang="en-GB" sz="2000" dirty="0">
                <a:latin typeface="Arial"/>
                <a:cs typeface="Arial"/>
              </a:rPr>
              <a:t> is private decision of citizens</a:t>
            </a:r>
          </a:p>
          <a:p>
            <a:pPr lvl="0">
              <a:lnSpc>
                <a:spcPct val="130000"/>
              </a:lnSpc>
              <a:buClr>
                <a:srgbClr val="0F6FC6"/>
              </a:buClr>
            </a:pPr>
            <a:endParaRPr lang="en-GB" sz="1200" dirty="0">
              <a:latin typeface="Arial"/>
              <a:cs typeface="Arial"/>
            </a:endParaRPr>
          </a:p>
          <a:p>
            <a:pPr lvl="0">
              <a:lnSpc>
                <a:spcPct val="130000"/>
              </a:lnSpc>
              <a:buClr>
                <a:srgbClr val="0F6FC6"/>
              </a:buClr>
            </a:pPr>
            <a:r>
              <a:rPr lang="en-GB" sz="2200" dirty="0">
                <a:latin typeface="Arial"/>
                <a:cs typeface="Arial"/>
              </a:rPr>
              <a:t>Overly high discount rates (in particular for UK and US) -&gt;</a:t>
            </a:r>
            <a:br>
              <a:rPr lang="en-GB" sz="2200" dirty="0">
                <a:latin typeface="Arial"/>
                <a:cs typeface="Arial"/>
              </a:rPr>
            </a:br>
            <a:r>
              <a:rPr lang="en-GB" sz="2200" dirty="0">
                <a:latin typeface="Arial"/>
                <a:cs typeface="Arial"/>
              </a:rPr>
              <a:t>  	evidence of </a:t>
            </a:r>
            <a:r>
              <a:rPr lang="en-GB" sz="2200" b="1" dirty="0">
                <a:latin typeface="Arial"/>
                <a:cs typeface="Arial"/>
              </a:rPr>
              <a:t>myopia / short termism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Finance as usual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22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21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0" y="1556792"/>
            <a:ext cx="9144000" cy="496783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200" dirty="0">
                <a:latin typeface="Arial"/>
                <a:cs typeface="Arial"/>
              </a:rPr>
              <a:t>Refined shareholder value</a:t>
            </a:r>
          </a:p>
          <a:p>
            <a:pPr>
              <a:lnSpc>
                <a:spcPct val="130000"/>
              </a:lnSpc>
            </a:pPr>
            <a:endParaRPr lang="en-GB" sz="10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2000" b="1" dirty="0">
                <a:latin typeface="Arial"/>
                <a:cs typeface="Arial"/>
              </a:rPr>
              <a:t>  Profit maximisation</a:t>
            </a:r>
            <a:r>
              <a:rPr lang="en-GB" sz="2000" dirty="0">
                <a:latin typeface="Arial"/>
                <a:cs typeface="Arial"/>
              </a:rPr>
              <a:t>, but avoiding </a:t>
            </a:r>
            <a:r>
              <a:rPr lang="en-GB" sz="2000" b="1" dirty="0">
                <a:latin typeface="Arial"/>
                <a:cs typeface="Arial"/>
              </a:rPr>
              <a:t>‘sin’ stocks </a:t>
            </a:r>
            <a:r>
              <a:rPr lang="en-GB" sz="2000" dirty="0">
                <a:latin typeface="Arial"/>
                <a:cs typeface="Arial"/>
              </a:rPr>
              <a:t>(i.e. extreme negative impact like cluster-mines or tobacco)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en-GB" sz="23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en-GB" sz="23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Ranking factors:  F &gt;&gt; S + E ( = SEV )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2000" b="1" dirty="0">
                <a:latin typeface="Arial"/>
                <a:cs typeface="Arial"/>
              </a:rPr>
              <a:t> Profit motive </a:t>
            </a:r>
            <a:r>
              <a:rPr lang="en-GB" sz="2000" dirty="0">
                <a:latin typeface="Arial"/>
                <a:cs typeface="Arial"/>
              </a:rPr>
              <a:t>is still leading</a:t>
            </a:r>
          </a:p>
          <a:p>
            <a:pPr lvl="1"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 Question: does </a:t>
            </a:r>
            <a:r>
              <a:rPr lang="en-GB" sz="2000" b="1" dirty="0">
                <a:latin typeface="Arial"/>
                <a:cs typeface="Arial"/>
              </a:rPr>
              <a:t>exclusion</a:t>
            </a:r>
            <a:r>
              <a:rPr lang="en-GB" sz="2000" dirty="0">
                <a:latin typeface="Arial"/>
                <a:cs typeface="Arial"/>
              </a:rPr>
              <a:t> work?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Sustainable Finance 1.0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9000"/>
            <a:ext cx="8568952" cy="4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22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71734" y="1196752"/>
            <a:ext cx="8872266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2200" dirty="0">
                <a:latin typeface="Arial"/>
                <a:cs typeface="Arial"/>
              </a:rPr>
              <a:t>Stakeholder approach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1900" dirty="0">
                <a:latin typeface="Arial"/>
                <a:cs typeface="Arial"/>
              </a:rPr>
              <a:t>All </a:t>
            </a:r>
            <a:r>
              <a:rPr lang="en-GB" sz="1900" b="1" dirty="0">
                <a:latin typeface="Arial"/>
                <a:cs typeface="Arial"/>
              </a:rPr>
              <a:t>stakeholders:</a:t>
            </a:r>
            <a:r>
              <a:rPr lang="en-GB" sz="1900" dirty="0">
                <a:latin typeface="Arial"/>
                <a:cs typeface="Arial"/>
              </a:rPr>
              <a:t> employees, clients, shareholders, society, environment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1900" dirty="0">
                <a:latin typeface="Arial"/>
                <a:cs typeface="Arial"/>
              </a:rPr>
              <a:t>Optimise </a:t>
            </a:r>
            <a:r>
              <a:rPr lang="en-GB" sz="1900" b="1" dirty="0">
                <a:latin typeface="Arial"/>
                <a:cs typeface="Arial"/>
              </a:rPr>
              <a:t>integrated value</a:t>
            </a:r>
            <a:r>
              <a:rPr lang="en-GB" sz="1900" dirty="0">
                <a:latin typeface="Arial"/>
                <a:cs typeface="Arial"/>
              </a:rPr>
              <a:t>: IV = F + S + E</a:t>
            </a:r>
          </a:p>
          <a:p>
            <a:pPr lvl="1">
              <a:lnSpc>
                <a:spcPct val="130000"/>
              </a:lnSpc>
            </a:pPr>
            <a:endParaRPr lang="en-GB" sz="18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endParaRPr lang="en-GB" sz="18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sz="18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sz="9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GB" sz="2200" dirty="0">
                <a:latin typeface="Arial"/>
                <a:cs typeface="Arial"/>
              </a:rPr>
              <a:t>Caveats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1900" dirty="0">
                <a:latin typeface="Arial"/>
                <a:cs typeface="Arial"/>
              </a:rPr>
              <a:t>Not everything can be </a:t>
            </a:r>
            <a:r>
              <a:rPr lang="en-GB" sz="1900" b="1" dirty="0">
                <a:latin typeface="Arial"/>
                <a:cs typeface="Arial"/>
              </a:rPr>
              <a:t>monetised</a:t>
            </a:r>
            <a:r>
              <a:rPr lang="en-GB" sz="1900" dirty="0">
                <a:latin typeface="Arial"/>
                <a:cs typeface="Arial"/>
              </a:rPr>
              <a:t> (e.g. human life, destroying rain forest)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1900" b="1" dirty="0">
                <a:latin typeface="Arial"/>
                <a:cs typeface="Arial"/>
              </a:rPr>
              <a:t>Perverse effects </a:t>
            </a:r>
            <a:r>
              <a:rPr lang="en-GB" sz="1900" dirty="0">
                <a:latin typeface="Arial"/>
                <a:cs typeface="Arial"/>
              </a:rPr>
              <a:t>- high profit but extra negative impact: SEV</a:t>
            </a:r>
            <a:r>
              <a:rPr lang="en-GB" sz="1900" baseline="-25000" dirty="0">
                <a:latin typeface="Arial"/>
                <a:cs typeface="Arial"/>
              </a:rPr>
              <a:t>t+1 </a:t>
            </a:r>
            <a:r>
              <a:rPr lang="en-GB" sz="1900" dirty="0">
                <a:latin typeface="Arial"/>
                <a:cs typeface="Arial"/>
              </a:rPr>
              <a:t>≥ </a:t>
            </a:r>
            <a:r>
              <a:rPr lang="en-GB" sz="1900" dirty="0" err="1">
                <a:latin typeface="Arial"/>
                <a:cs typeface="Arial"/>
              </a:rPr>
              <a:t>SEV</a:t>
            </a:r>
            <a:r>
              <a:rPr lang="en-GB" sz="1900" baseline="-25000" dirty="0" err="1">
                <a:latin typeface="Arial"/>
                <a:cs typeface="Arial"/>
              </a:rPr>
              <a:t>t</a:t>
            </a:r>
            <a:endParaRPr lang="en-GB" sz="1900" baseline="-25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1900" b="1" dirty="0">
                <a:latin typeface="Arial"/>
                <a:cs typeface="Arial"/>
              </a:rPr>
              <a:t>Private</a:t>
            </a:r>
            <a:r>
              <a:rPr lang="en-GB" sz="1900" dirty="0">
                <a:latin typeface="Arial"/>
                <a:cs typeface="Arial"/>
              </a:rPr>
              <a:t> discount factor &gt; </a:t>
            </a:r>
            <a:r>
              <a:rPr lang="en-GB" sz="1900" b="1" dirty="0">
                <a:latin typeface="Arial"/>
                <a:cs typeface="Arial"/>
              </a:rPr>
              <a:t>public</a:t>
            </a:r>
            <a:r>
              <a:rPr lang="en-GB" sz="1900" dirty="0">
                <a:latin typeface="Arial"/>
                <a:cs typeface="Arial"/>
              </a:rPr>
              <a:t> discount factor (Stern, 2008)</a:t>
            </a:r>
            <a:endParaRPr lang="en-GB" sz="1900" baseline="-25000" dirty="0">
              <a:latin typeface="Arial"/>
              <a:cs typeface="Arial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Sustainable Finance 2.0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852936"/>
            <a:ext cx="858695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79388" y="1556792"/>
            <a:ext cx="8964612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GB" sz="2200" dirty="0">
                <a:latin typeface="Arial"/>
                <a:cs typeface="Arial"/>
              </a:rPr>
              <a:t>Stewardship: working for the </a:t>
            </a:r>
            <a:r>
              <a:rPr lang="en-GB" sz="2200" b="1" dirty="0">
                <a:latin typeface="Arial"/>
                <a:cs typeface="Arial"/>
              </a:rPr>
              <a:t>common good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Environmental and social challenges come </a:t>
            </a:r>
            <a:r>
              <a:rPr lang="en-GB" sz="2000" b="1" dirty="0">
                <a:latin typeface="Arial"/>
                <a:cs typeface="Arial"/>
              </a:rPr>
              <a:t>first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But need to have </a:t>
            </a:r>
            <a:r>
              <a:rPr lang="en-GB" sz="2000" b="1" dirty="0">
                <a:latin typeface="Arial"/>
                <a:cs typeface="Arial"/>
              </a:rPr>
              <a:t>financial viability (fair return)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endParaRPr lang="en-GB" sz="2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endParaRPr lang="en-GB" sz="1200" dirty="0">
              <a:latin typeface="Arial"/>
              <a:cs typeface="Arial"/>
            </a:endParaRP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dirty="0">
                <a:latin typeface="Arial"/>
                <a:cs typeface="Arial"/>
              </a:rPr>
              <a:t>Research indicates that sustainable companies are </a:t>
            </a:r>
            <a:r>
              <a:rPr lang="en-GB" sz="2000" b="1" dirty="0">
                <a:latin typeface="Arial"/>
                <a:cs typeface="Arial"/>
              </a:rPr>
              <a:t>more resilient </a:t>
            </a:r>
            <a:r>
              <a:rPr lang="en-GB" sz="2000" dirty="0">
                <a:latin typeface="Arial"/>
                <a:cs typeface="Arial"/>
              </a:rPr>
              <a:t>-&gt;</a:t>
            </a:r>
            <a:br>
              <a:rPr lang="en-GB" sz="2000" dirty="0">
                <a:latin typeface="Arial"/>
                <a:cs typeface="Arial"/>
              </a:rPr>
            </a:br>
            <a:r>
              <a:rPr lang="en-GB" sz="2000" dirty="0">
                <a:latin typeface="Arial"/>
                <a:cs typeface="Arial"/>
              </a:rPr>
              <a:t>better able to cope with (LT) shocks, without extra (ST) costs</a:t>
            </a:r>
          </a:p>
          <a:p>
            <a:endParaRPr lang="en-US" sz="2400" dirty="0"/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Sustainable Finance 3.0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01008"/>
            <a:ext cx="8640960" cy="3957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77072"/>
            <a:ext cx="2646294" cy="5040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077072"/>
            <a:ext cx="39377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4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24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79388" y="1628775"/>
            <a:ext cx="8964612" cy="4895850"/>
          </a:xfrm>
        </p:spPr>
        <p:txBody>
          <a:bodyPr>
            <a:normAutofit/>
          </a:bodyPr>
          <a:lstStyle/>
          <a:p>
            <a:endParaRPr lang="nl-NL" sz="2400" dirty="0">
              <a:solidFill>
                <a:srgbClr val="00275D"/>
              </a:solidFill>
            </a:endParaRPr>
          </a:p>
          <a:p>
            <a:endParaRPr lang="nl-NL" sz="2400" dirty="0">
              <a:solidFill>
                <a:srgbClr val="00275D"/>
              </a:solidFill>
            </a:endParaRPr>
          </a:p>
          <a:p>
            <a:endParaRPr lang="nl-NL" sz="2400" dirty="0">
              <a:solidFill>
                <a:srgbClr val="00275D"/>
              </a:solidFill>
            </a:endParaRPr>
          </a:p>
          <a:p>
            <a:endParaRPr lang="nl-NL" sz="2400" dirty="0">
              <a:solidFill>
                <a:srgbClr val="00275D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00275D"/>
              </a:solidFill>
            </a:endParaRPr>
          </a:p>
          <a:p>
            <a:pPr marL="0" indent="0">
              <a:buNone/>
            </a:pPr>
            <a:endParaRPr lang="nl-NL" sz="800" dirty="0">
              <a:solidFill>
                <a:srgbClr val="00275D"/>
              </a:solidFill>
            </a:endParaRPr>
          </a:p>
          <a:p>
            <a:pPr>
              <a:lnSpc>
                <a:spcPct val="120000"/>
              </a:lnSpc>
            </a:pPr>
            <a:r>
              <a:rPr lang="nl-NL" sz="2400" dirty="0" err="1">
                <a:latin typeface="Arial"/>
                <a:cs typeface="Arial"/>
              </a:rPr>
              <a:t>Discussion</a:t>
            </a:r>
            <a:endParaRPr lang="nl-NL" sz="2400" dirty="0">
              <a:latin typeface="Arial"/>
              <a:cs typeface="Arial"/>
            </a:endParaRPr>
          </a:p>
          <a:p>
            <a:pPr lvl="1" indent="-342900">
              <a:lnSpc>
                <a:spcPct val="120000"/>
              </a:lnSpc>
              <a:buFont typeface="Wingdings" charset="2"/>
              <a:buChar char="Ø"/>
            </a:pPr>
            <a:r>
              <a:rPr lang="nl-NL" sz="2000" b="1" dirty="0">
                <a:latin typeface="Arial"/>
                <a:cs typeface="Arial"/>
              </a:rPr>
              <a:t>Pros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and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b="1" dirty="0" err="1">
                <a:latin typeface="Arial"/>
                <a:cs typeface="Arial"/>
              </a:rPr>
              <a:t>cons</a:t>
            </a:r>
            <a:r>
              <a:rPr lang="nl-NL" sz="2000" dirty="0">
                <a:latin typeface="Arial"/>
                <a:cs typeface="Arial"/>
              </a:rPr>
              <a:t> of approaches (SF 1.0, 2.0, 3.0)</a:t>
            </a:r>
          </a:p>
          <a:p>
            <a:pPr lvl="1" indent="-342900">
              <a:lnSpc>
                <a:spcPct val="120000"/>
              </a:lnSpc>
              <a:buFont typeface="Wingdings" charset="2"/>
              <a:buChar char="Ø"/>
            </a:pPr>
            <a:r>
              <a:rPr lang="nl-NL" sz="2000" b="1" dirty="0" err="1">
                <a:latin typeface="Arial"/>
                <a:cs typeface="Arial"/>
              </a:rPr>
              <a:t>Where</a:t>
            </a:r>
            <a:r>
              <a:rPr lang="nl-NL" sz="2000" b="1" dirty="0">
                <a:latin typeface="Arial"/>
                <a:cs typeface="Arial"/>
              </a:rPr>
              <a:t> are we </a:t>
            </a:r>
            <a:r>
              <a:rPr lang="nl-NL" sz="2000" dirty="0" err="1">
                <a:latin typeface="Arial"/>
                <a:cs typeface="Arial"/>
              </a:rPr>
              <a:t>now</a:t>
            </a:r>
            <a:r>
              <a:rPr lang="nl-NL" sz="2000" dirty="0">
                <a:latin typeface="Arial"/>
                <a:cs typeface="Arial"/>
              </a:rPr>
              <a:t>?</a:t>
            </a:r>
          </a:p>
          <a:p>
            <a:pPr lvl="1" indent="-342900">
              <a:lnSpc>
                <a:spcPct val="120000"/>
              </a:lnSpc>
              <a:buFont typeface="Wingdings" charset="2"/>
              <a:buChar char="Ø"/>
            </a:pPr>
            <a:r>
              <a:rPr lang="nl-NL" sz="2000" dirty="0" err="1">
                <a:latin typeface="Arial"/>
                <a:cs typeface="Arial"/>
              </a:rPr>
              <a:t>Debate</a:t>
            </a:r>
            <a:r>
              <a:rPr lang="nl-NL" sz="2000" dirty="0">
                <a:latin typeface="Arial"/>
                <a:cs typeface="Arial"/>
              </a:rPr>
              <a:t>: </a:t>
            </a:r>
            <a:r>
              <a:rPr lang="nl-NL" sz="2000" b="1" dirty="0" err="1">
                <a:latin typeface="Arial"/>
                <a:cs typeface="Arial"/>
              </a:rPr>
              <a:t>exclusion</a:t>
            </a:r>
            <a:r>
              <a:rPr lang="nl-NL" sz="2000" dirty="0">
                <a:latin typeface="Arial"/>
                <a:cs typeface="Arial"/>
              </a:rPr>
              <a:t> versus </a:t>
            </a:r>
            <a:r>
              <a:rPr lang="nl-NL" sz="2000" b="1" dirty="0" err="1">
                <a:latin typeface="Arial"/>
                <a:cs typeface="Arial"/>
              </a:rPr>
              <a:t>inclusion</a:t>
            </a:r>
            <a:endParaRPr lang="nl-NL" sz="2000" b="1" dirty="0">
              <a:latin typeface="Arial"/>
              <a:cs typeface="Arial"/>
            </a:endParaRPr>
          </a:p>
          <a:p>
            <a:endParaRPr lang="nl-NL" sz="2400" dirty="0"/>
          </a:p>
          <a:p>
            <a:pPr lvl="1">
              <a:lnSpc>
                <a:spcPct val="130000"/>
              </a:lnSpc>
            </a:pPr>
            <a:endParaRPr lang="en-GB" sz="20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endParaRPr lang="en-GB" sz="2000" dirty="0"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endParaRPr lang="en-GB" sz="2000" dirty="0">
              <a:latin typeface="Arial"/>
              <a:cs typeface="Arial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Comparing the stages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412776"/>
            <a:ext cx="811968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9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25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41440" cy="1440160"/>
          </a:xfrm>
        </p:spPr>
        <p:txBody>
          <a:bodyPr>
            <a:noAutofit/>
          </a:bodyPr>
          <a:lstStyle/>
          <a:p>
            <a:pPr algn="ctr"/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Challenges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integration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of </a:t>
            </a:r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sustainability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into</a:t>
            </a:r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l-NL" sz="4000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finance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34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260648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Long-term </a:t>
            </a: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value creation (Fig 1.7)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7"/>
            <a:ext cx="8194043" cy="48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8532440" cy="439248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200" dirty="0">
                <a:latin typeface="Arial"/>
                <a:cs typeface="Arial"/>
              </a:rPr>
              <a:t>What is the most important </a:t>
            </a:r>
            <a:r>
              <a:rPr lang="en-GB" sz="2200" b="1" dirty="0">
                <a:latin typeface="Arial"/>
                <a:cs typeface="Arial"/>
              </a:rPr>
              <a:t>barrier</a:t>
            </a:r>
            <a:r>
              <a:rPr lang="en-GB" sz="2200" dirty="0">
                <a:latin typeface="Arial"/>
                <a:cs typeface="Arial"/>
              </a:rPr>
              <a:t> to sustainable finance?</a:t>
            </a:r>
          </a:p>
          <a:p>
            <a:pPr marL="850173" lvl="1" indent="-450828">
              <a:lnSpc>
                <a:spcPct val="200000"/>
              </a:lnSpc>
              <a:buFont typeface="+mj-lt"/>
              <a:buAutoNum type="arabicPeriod"/>
            </a:pPr>
            <a:r>
              <a:rPr lang="en-GB" sz="2200" dirty="0">
                <a:latin typeface="Arial"/>
                <a:cs typeface="Arial"/>
              </a:rPr>
              <a:t>Value: </a:t>
            </a:r>
            <a:r>
              <a:rPr lang="en-GB" sz="2200" b="1" dirty="0">
                <a:latin typeface="Arial"/>
                <a:cs typeface="Arial"/>
              </a:rPr>
              <a:t>shareholder value </a:t>
            </a:r>
            <a:r>
              <a:rPr lang="en-GB" sz="2200" dirty="0">
                <a:latin typeface="Arial"/>
                <a:cs typeface="Arial"/>
              </a:rPr>
              <a:t>(profit) versus </a:t>
            </a:r>
            <a:r>
              <a:rPr lang="en-GB" sz="2200" b="1" dirty="0">
                <a:latin typeface="Arial"/>
                <a:cs typeface="Arial"/>
              </a:rPr>
              <a:t>common good</a:t>
            </a:r>
          </a:p>
          <a:p>
            <a:pPr marL="850173" lvl="1" indent="-450828">
              <a:lnSpc>
                <a:spcPct val="200000"/>
              </a:lnSpc>
              <a:buFont typeface="+mj-lt"/>
              <a:buAutoNum type="arabicPeriod"/>
            </a:pPr>
            <a:r>
              <a:rPr lang="en-GB" sz="2200" dirty="0">
                <a:latin typeface="Arial"/>
                <a:cs typeface="Arial"/>
              </a:rPr>
              <a:t>Horizon: </a:t>
            </a:r>
            <a:r>
              <a:rPr lang="en-GB" sz="2200" b="1" dirty="0">
                <a:latin typeface="Arial"/>
                <a:cs typeface="Arial"/>
              </a:rPr>
              <a:t>short term </a:t>
            </a:r>
            <a:r>
              <a:rPr lang="en-GB" sz="2200" dirty="0">
                <a:latin typeface="Arial"/>
                <a:cs typeface="Arial"/>
              </a:rPr>
              <a:t>versus </a:t>
            </a:r>
            <a:r>
              <a:rPr lang="en-GB" sz="2200" b="1" dirty="0">
                <a:latin typeface="Arial"/>
                <a:cs typeface="Arial"/>
              </a:rPr>
              <a:t>long term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Discussion: barriers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1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28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8785225" cy="50403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200" b="1" dirty="0">
                <a:latin typeface="Arial"/>
                <a:cs typeface="Arial"/>
              </a:rPr>
              <a:t>Sustainable finance</a:t>
            </a:r>
            <a:r>
              <a:rPr lang="en-GB" sz="2200" dirty="0">
                <a:latin typeface="Arial"/>
                <a:cs typeface="Arial"/>
              </a:rPr>
              <a:t>: from finance as a </a:t>
            </a:r>
            <a:r>
              <a:rPr lang="en-GB" sz="2200" b="1" dirty="0">
                <a:latin typeface="Arial"/>
                <a:cs typeface="Arial"/>
              </a:rPr>
              <a:t>goal</a:t>
            </a:r>
            <a:r>
              <a:rPr lang="en-GB" sz="2200" dirty="0">
                <a:latin typeface="Arial"/>
                <a:cs typeface="Arial"/>
              </a:rPr>
              <a:t> (profit max) to finance as a </a:t>
            </a:r>
            <a:r>
              <a:rPr lang="en-GB" sz="2200" b="1" dirty="0">
                <a:latin typeface="Arial"/>
                <a:cs typeface="Arial"/>
              </a:rPr>
              <a:t>means</a:t>
            </a:r>
            <a:r>
              <a:rPr lang="en-GB" sz="2200" dirty="0">
                <a:latin typeface="Arial"/>
                <a:cs typeface="Arial"/>
              </a:rPr>
              <a:t> to support transition to </a:t>
            </a:r>
            <a:r>
              <a:rPr lang="en-GB" sz="2200">
                <a:latin typeface="Arial"/>
                <a:cs typeface="Arial"/>
              </a:rPr>
              <a:t>sustainable economy</a:t>
            </a:r>
            <a:endParaRPr lang="en-GB" sz="22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GB" sz="13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200" b="1" dirty="0">
                <a:latin typeface="Arial"/>
                <a:cs typeface="Arial"/>
              </a:rPr>
              <a:t>Transition</a:t>
            </a:r>
            <a:r>
              <a:rPr lang="en-GB" sz="2200" dirty="0">
                <a:latin typeface="Arial"/>
                <a:cs typeface="Arial"/>
              </a:rPr>
              <a:t> to low carbon economy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2200" dirty="0">
                <a:latin typeface="Arial"/>
                <a:cs typeface="Arial"/>
              </a:rPr>
              <a:t> Things may move fast: air pollution California -&gt; regulation -&gt; electric cars / solar</a:t>
            </a:r>
          </a:p>
          <a:p>
            <a:pPr>
              <a:lnSpc>
                <a:spcPct val="120000"/>
              </a:lnSpc>
            </a:pPr>
            <a:endParaRPr lang="en-GB" sz="1200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2200" dirty="0">
                <a:latin typeface="Arial"/>
                <a:cs typeface="Arial"/>
              </a:rPr>
              <a:t>Finance is about </a:t>
            </a:r>
            <a:r>
              <a:rPr lang="en-GB" sz="2200" b="1" dirty="0">
                <a:latin typeface="Arial"/>
                <a:cs typeface="Arial"/>
              </a:rPr>
              <a:t>anticipating</a:t>
            </a:r>
            <a:r>
              <a:rPr lang="en-GB" sz="2200" dirty="0">
                <a:latin typeface="Arial"/>
                <a:cs typeface="Arial"/>
              </a:rPr>
              <a:t> events and price them in for today’s investment decisions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2200" dirty="0">
                <a:latin typeface="Arial"/>
                <a:cs typeface="Arial"/>
              </a:rPr>
              <a:t> Finance can thus contribute to a </a:t>
            </a:r>
            <a:r>
              <a:rPr lang="en-GB" sz="2200" b="1" dirty="0">
                <a:latin typeface="Arial"/>
                <a:cs typeface="Arial"/>
              </a:rPr>
              <a:t>swift(</a:t>
            </a:r>
            <a:r>
              <a:rPr lang="en-GB" sz="2200" b="1" dirty="0" err="1">
                <a:latin typeface="Arial"/>
                <a:cs typeface="Arial"/>
              </a:rPr>
              <a:t>er</a:t>
            </a:r>
            <a:r>
              <a:rPr lang="en-GB" sz="2200" b="1" dirty="0">
                <a:latin typeface="Arial"/>
                <a:cs typeface="Arial"/>
              </a:rPr>
              <a:t>) transition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2200" dirty="0">
                <a:latin typeface="Arial"/>
                <a:cs typeface="Arial"/>
              </a:rPr>
              <a:t> Need for </a:t>
            </a:r>
            <a:r>
              <a:rPr lang="en-GB" sz="2200" b="1" dirty="0">
                <a:latin typeface="Arial"/>
                <a:cs typeface="Arial"/>
              </a:rPr>
              <a:t>LT patient capital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04664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Conclusions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1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3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1187624" y="1628800"/>
            <a:ext cx="6662489" cy="4537075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planet’s social and environmental challenges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understand the United Nations Sustainable Development Goals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nderstand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transition of the economic system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main functions of the financial system and how to apply them to sustainability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various stages of sustainable finance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539552" y="692696"/>
            <a:ext cx="8064896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Learning objectives – chapter 1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23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804248" y="6482035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/>
                <a:cs typeface="Arial Narrow"/>
              </a:rPr>
              <a:t>4</a:t>
            </a:fld>
            <a:endParaRPr lang="nl-NL" sz="1400" dirty="0">
              <a:latin typeface="Arial Narrow"/>
              <a:cs typeface="Arial Narrow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619672" y="2204864"/>
            <a:ext cx="5832648" cy="216024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Why does sustainability matter?</a:t>
            </a:r>
          </a:p>
        </p:txBody>
      </p:sp>
      <p:sp>
        <p:nvSpPr>
          <p:cNvPr id="5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09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539552" y="692696"/>
            <a:ext cx="8064896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From pre to post Industrial Revolution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7584" y="2476634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16216" y="2476634"/>
            <a:ext cx="1656184" cy="16561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99792" y="3062410"/>
            <a:ext cx="3600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0262" y="2981560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4999" y="2981560"/>
            <a:ext cx="79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4204826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>
                <a:latin typeface="Arial"/>
                <a:cs typeface="Arial"/>
              </a:rPr>
              <a:t>Abundance of goods and services from nature</a:t>
            </a:r>
            <a:endParaRPr lang="x-none" sz="1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3556754"/>
            <a:ext cx="3672408" cy="1171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Technological advances dependent on fossil fuels &amp; other raw materials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Massive production &amp; consumption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Economic &amp; population growth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208" y="4221088"/>
            <a:ext cx="2160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>
                <a:latin typeface="Arial"/>
                <a:cs typeface="Arial"/>
              </a:rPr>
              <a:t>Club of Rome (1973): </a:t>
            </a:r>
          </a:p>
          <a:p>
            <a:pPr lvl="0" algn="ctr"/>
            <a:r>
              <a:rPr lang="en-US" sz="1600" dirty="0">
                <a:latin typeface="Arial"/>
                <a:cs typeface="Arial"/>
              </a:rPr>
              <a:t>Limits to Growth</a:t>
            </a:r>
          </a:p>
        </p:txBody>
      </p:sp>
    </p:spTree>
    <p:extLst>
      <p:ext uri="{BB962C8B-B14F-4D97-AF65-F5344CB8AC3E}">
        <p14:creationId xmlns:p14="http://schemas.microsoft.com/office/powerpoint/2010/main" val="154625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6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683568" y="692696"/>
            <a:ext cx="7848872" cy="648072"/>
          </a:xfrm>
          <a:prstGeom prst="rect">
            <a:avLst/>
          </a:prstGeom>
          <a:noFill/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Figure 1.1 The world model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488378"/>
            <a:ext cx="8568952" cy="24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2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7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332656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Tensions mounting</a:t>
            </a: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>
                <a:solidFill>
                  <a:srgbClr val="376092"/>
                </a:solidFill>
                <a:latin typeface="Arial"/>
                <a:cs typeface="Arial"/>
              </a:rPr>
              <a:t> 2019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5F25185-A8CF-422A-99D9-0F5ED16D5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008512"/>
              </p:ext>
            </p:extLst>
          </p:nvPr>
        </p:nvGraphicFramePr>
        <p:xfrm>
          <a:off x="755576" y="3810281"/>
          <a:ext cx="7704856" cy="213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FC8EA21-9678-4C78-AE1A-C380854F1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029403"/>
              </p:ext>
            </p:extLst>
          </p:nvPr>
        </p:nvGraphicFramePr>
        <p:xfrm>
          <a:off x="2159732" y="1415927"/>
          <a:ext cx="4824536" cy="213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2378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72008" y="1484015"/>
            <a:ext cx="2483768" cy="3961209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GB" sz="1800" dirty="0">
                <a:latin typeface="Arial"/>
                <a:cs typeface="Arial"/>
              </a:rPr>
              <a:t>Keep planet </a:t>
            </a:r>
            <a:r>
              <a:rPr lang="en-GB" sz="1800" b="1" dirty="0">
                <a:latin typeface="Arial"/>
                <a:cs typeface="Arial"/>
              </a:rPr>
              <a:t>liveable</a:t>
            </a:r>
            <a:r>
              <a:rPr lang="en-GB" sz="1800" dirty="0">
                <a:latin typeface="Arial"/>
                <a:cs typeface="Arial"/>
              </a:rPr>
              <a:t> for current and future generations</a:t>
            </a:r>
          </a:p>
          <a:p>
            <a:pPr lvl="0">
              <a:lnSpc>
                <a:spcPct val="120000"/>
              </a:lnSpc>
            </a:pP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GB" sz="1800" dirty="0">
                <a:latin typeface="Arial"/>
                <a:cs typeface="Arial"/>
              </a:rPr>
              <a:t>Steffen </a:t>
            </a:r>
            <a:r>
              <a:rPr lang="en-GB" sz="1800" i="1" dirty="0">
                <a:latin typeface="Arial"/>
                <a:cs typeface="Arial"/>
              </a:rPr>
              <a:t>et al </a:t>
            </a:r>
            <a:r>
              <a:rPr lang="en-GB" sz="1800" dirty="0">
                <a:latin typeface="Arial"/>
                <a:cs typeface="Arial"/>
              </a:rPr>
              <a:t>(Science, 2015): </a:t>
            </a:r>
            <a:r>
              <a:rPr lang="en-GB" sz="1800" b="1" dirty="0">
                <a:latin typeface="Arial"/>
                <a:cs typeface="Arial"/>
              </a:rPr>
              <a:t>planetary boundaries </a:t>
            </a:r>
            <a:r>
              <a:rPr lang="en-GB" sz="1800" dirty="0">
                <a:latin typeface="Arial"/>
                <a:cs typeface="Arial"/>
              </a:rPr>
              <a:t>at risk being crossed</a:t>
            </a: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54061"/>
                </a:solidFill>
                <a:latin typeface="Arial"/>
                <a:cs typeface="Arial"/>
              </a:rPr>
              <a:t>Environmental challenges: planetary boundaries</a:t>
            </a: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5"/>
          <p:cNvSpPr/>
          <p:nvPr/>
        </p:nvSpPr>
        <p:spPr>
          <a:xfrm>
            <a:off x="0" y="6485274"/>
            <a:ext cx="914400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  Principles of Sustainable Finance © Schoenmaker and </a:t>
            </a:r>
            <a:r>
              <a:rPr lang="en-US" sz="1200" b="1" dirty="0" err="1">
                <a:solidFill>
                  <a:srgbClr val="376092"/>
                </a:solidFill>
                <a:latin typeface="Arial"/>
                <a:cs typeface="Arial"/>
              </a:rPr>
              <a:t>Schramade</a:t>
            </a:r>
            <a:r>
              <a:rPr lang="en-US" sz="1200" b="1" dirty="0">
                <a:solidFill>
                  <a:srgbClr val="376092"/>
                </a:solidFill>
                <a:latin typeface="Arial"/>
                <a:cs typeface="Arial"/>
              </a:rPr>
              <a:t> 2019		               Oxford University Press</a:t>
            </a:r>
          </a:p>
          <a:p>
            <a:endParaRPr lang="en-US" sz="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4A913AA-7429-406B-95D7-9A4EF0D9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203" y="1421739"/>
            <a:ext cx="6336293" cy="459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6459993"/>
            <a:ext cx="2133600" cy="365125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9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0" y="188640"/>
            <a:ext cx="8640960" cy="648072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254061"/>
                </a:solidFill>
                <a:latin typeface="Arial"/>
                <a:cs typeface="Arial"/>
              </a:rPr>
              <a:t>Climate policy gap</a:t>
            </a:r>
            <a:endParaRPr lang="en-US" b="1" dirty="0">
              <a:solidFill>
                <a:srgbClr val="254061"/>
              </a:solidFill>
              <a:latin typeface="Arial"/>
              <a:cs typeface="Arial"/>
            </a:endParaRPr>
          </a:p>
          <a:p>
            <a:pPr>
              <a:buClr>
                <a:srgbClr val="0070C0"/>
              </a:buClr>
            </a:pPr>
            <a:endParaRPr lang="en-GB" sz="25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Afbeelding 2" descr="CAT-2100WarmingProjections-2018.12.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55685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2288</TotalTime>
  <Words>1345</Words>
  <Application>Microsoft Macintosh PowerPoint</Application>
  <PresentationFormat>Diavoorstelling (4:3)</PresentationFormat>
  <Paragraphs>275</Paragraphs>
  <Slides>28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Concourse</vt:lpstr>
      <vt:lpstr>PowerPoint-presentatie</vt:lpstr>
      <vt:lpstr>PowerPoint-presentatie</vt:lpstr>
      <vt:lpstr>PowerPoint-presentatie</vt:lpstr>
      <vt:lpstr>Why does sustainability matter?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Role of the financial system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Challenges to integration of sustainability into finance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Finance, Banking and Insurance  2012/2013</dc:title>
  <dc:creator>LvE</dc:creator>
  <cp:lastModifiedBy>Dirk Schoenmaker</cp:lastModifiedBy>
  <cp:revision>215</cp:revision>
  <cp:lastPrinted>2018-01-23T08:19:40Z</cp:lastPrinted>
  <dcterms:created xsi:type="dcterms:W3CDTF">2012-08-21T18:04:52Z</dcterms:created>
  <dcterms:modified xsi:type="dcterms:W3CDTF">2019-02-03T18:25:29Z</dcterms:modified>
</cp:coreProperties>
</file>