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56" r:id="rId2"/>
    <p:sldId id="564" r:id="rId3"/>
    <p:sldId id="454" r:id="rId4"/>
    <p:sldId id="614" r:id="rId5"/>
    <p:sldId id="675" r:id="rId6"/>
    <p:sldId id="617" r:id="rId7"/>
    <p:sldId id="618" r:id="rId8"/>
    <p:sldId id="655" r:id="rId9"/>
    <p:sldId id="676" r:id="rId10"/>
    <p:sldId id="667" r:id="rId11"/>
    <p:sldId id="668" r:id="rId12"/>
    <p:sldId id="669" r:id="rId13"/>
    <p:sldId id="670" r:id="rId14"/>
    <p:sldId id="677" r:id="rId15"/>
    <p:sldId id="679" r:id="rId16"/>
    <p:sldId id="678" r:id="rId17"/>
    <p:sldId id="680" r:id="rId18"/>
    <p:sldId id="681" r:id="rId19"/>
    <p:sldId id="682" r:id="rId20"/>
    <p:sldId id="683" r:id="rId21"/>
    <p:sldId id="684" r:id="rId22"/>
    <p:sldId id="685" r:id="rId23"/>
    <p:sldId id="686" r:id="rId24"/>
    <p:sldId id="687" r:id="rId25"/>
    <p:sldId id="688" r:id="rId26"/>
    <p:sldId id="689" r:id="rId27"/>
    <p:sldId id="690" r:id="rId28"/>
    <p:sldId id="691" r:id="rId29"/>
    <p:sldId id="692" r:id="rId30"/>
    <p:sldId id="693" r:id="rId31"/>
    <p:sldId id="694" r:id="rId32"/>
    <p:sldId id="695" r:id="rId33"/>
    <p:sldId id="562" r:id="rId34"/>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10A32BA-3B9D-401F-8BB3-E1ABE0C3621A}">
          <p14:sldIdLst>
            <p14:sldId id="256"/>
            <p14:sldId id="564"/>
            <p14:sldId id="454"/>
          </p14:sldIdLst>
        </p14:section>
        <p14:section name="14.1 Efficient markets hypothesis" id="{82B96233-CE70-49E5-8BF3-3164E0F97AA4}">
          <p14:sldIdLst>
            <p14:sldId id="614"/>
            <p14:sldId id="675"/>
            <p14:sldId id="617"/>
            <p14:sldId id="618"/>
            <p14:sldId id="655"/>
            <p14:sldId id="676"/>
          </p14:sldIdLst>
        </p14:section>
        <p14:section name="14.2 Investor behaviour" id="{07974BBC-226C-43E9-B527-C5E45488056F}">
          <p14:sldIdLst>
            <p14:sldId id="667"/>
            <p14:sldId id="668"/>
            <p14:sldId id="669"/>
          </p14:sldIdLst>
        </p14:section>
        <p14:section name="14.3 Adaptive markets hypothesis and sustainability integration" id="{1B5E020B-0A55-42F0-B327-34E1E91E56D2}">
          <p14:sldIdLst>
            <p14:sldId id="670"/>
            <p14:sldId id="677"/>
            <p14:sldId id="679"/>
            <p14:sldId id="678"/>
          </p14:sldIdLst>
        </p14:section>
        <p14:section name="14.4 Impact perspective" id="{F58090AE-8798-41A3-9794-3248B306BFE3}">
          <p14:sldIdLst>
            <p14:sldId id="680"/>
            <p14:sldId id="681"/>
            <p14:sldId id="682"/>
            <p14:sldId id="683"/>
            <p14:sldId id="684"/>
            <p14:sldId id="685"/>
            <p14:sldId id="686"/>
            <p14:sldId id="687"/>
            <p14:sldId id="688"/>
            <p14:sldId id="689"/>
          </p14:sldIdLst>
        </p14:section>
        <p14:section name="14.5 Impact investors looking for integrated return" id="{E7622CD1-51E6-4A55-80F0-2B8575273BDD}">
          <p14:sldIdLst>
            <p14:sldId id="690"/>
            <p14:sldId id="691"/>
            <p14:sldId id="692"/>
            <p14:sldId id="693"/>
            <p14:sldId id="694"/>
            <p14:sldId id="695"/>
          </p14:sldIdLst>
        </p14:section>
        <p14:section name="14.6 Conclusions" id="{178EF25C-958A-4121-8DF3-1B822610ACA1}">
          <p14:sldIdLst>
            <p14:sldId id="5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C09F08-18AB-00D1-1B8C-6B475E567364}" name="Dirk Schoenmaker" initials="DS" userId="661d7b1468ffb9d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F5"/>
    <a:srgbClr val="E7F1FA"/>
    <a:srgbClr val="339933"/>
    <a:srgbClr val="00CC00"/>
    <a:srgbClr val="006600"/>
    <a:srgbClr val="996633"/>
    <a:srgbClr val="DA970F"/>
    <a:srgbClr val="D1E7F6"/>
    <a:srgbClr val="1482AC"/>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8" autoAdjust="0"/>
    <p:restoredTop sz="95369"/>
  </p:normalViewPr>
  <p:slideViewPr>
    <p:cSldViewPr>
      <p:cViewPr varScale="1">
        <p:scale>
          <a:sx n="128" d="100"/>
          <a:sy n="128" d="100"/>
        </p:scale>
        <p:origin x="880"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C0561-B0B4-44B9-BD3D-358F75FF29FA}" type="doc">
      <dgm:prSet loTypeId="urn:microsoft.com/office/officeart/2005/8/layout/cycle2" loCatId="cycle" qsTypeId="urn:microsoft.com/office/officeart/2005/8/quickstyle/simple1" qsCatId="simple" csTypeId="urn:microsoft.com/office/officeart/2005/8/colors/accent3_2" csCatId="accent3" phldr="1"/>
      <dgm:spPr/>
      <dgm:t>
        <a:bodyPr/>
        <a:lstStyle/>
        <a:p>
          <a:endParaRPr lang="en-GB"/>
        </a:p>
      </dgm:t>
    </dgm:pt>
    <dgm:pt modelId="{A90B6CC9-0905-4293-A2D4-19550903E1E6}">
      <dgm:prSet phldrT="[Tekst]" custT="1"/>
      <dgm:spPr>
        <a:solidFill>
          <a:schemeClr val="accent1"/>
        </a:solidFill>
      </dgm:spPr>
      <dgm:t>
        <a:bodyPr/>
        <a:lstStyle/>
        <a:p>
          <a:r>
            <a:rPr lang="en-GB" sz="2400">
              <a:latin typeface="Arial" panose="020B0604020202020204" pitchFamily="34" charset="0"/>
              <a:cs typeface="Arial" panose="020B0604020202020204" pitchFamily="34" charset="0"/>
            </a:rPr>
            <a:t>Business &amp; financial value</a:t>
          </a:r>
        </a:p>
      </dgm:t>
    </dgm:pt>
    <dgm:pt modelId="{587BD54C-C608-44EF-AC5D-F1A16CC4E074}" type="parTrans" cxnId="{CC0B0110-C575-4C80-82E2-7A522B0164B3}">
      <dgm:prSet/>
      <dgm:spPr/>
      <dgm:t>
        <a:bodyPr/>
        <a:lstStyle/>
        <a:p>
          <a:endParaRPr lang="en-GB"/>
        </a:p>
      </dgm:t>
    </dgm:pt>
    <dgm:pt modelId="{654AC4EA-3CB4-44D7-B160-2B35110C63AC}" type="sibTrans" cxnId="{CC0B0110-C575-4C80-82E2-7A522B0164B3}">
      <dgm:prSet/>
      <dgm:spPr>
        <a:solidFill>
          <a:schemeClr val="accent1">
            <a:lumMod val="60000"/>
            <a:lumOff val="40000"/>
          </a:schemeClr>
        </a:solidFill>
        <a:ln>
          <a:solidFill>
            <a:schemeClr val="bg1"/>
          </a:solidFill>
        </a:ln>
      </dgm:spPr>
      <dgm:t>
        <a:bodyPr/>
        <a:lstStyle/>
        <a:p>
          <a:endParaRPr lang="en-GB"/>
        </a:p>
      </dgm:t>
    </dgm:pt>
    <dgm:pt modelId="{35F440CE-0DD4-40FB-866E-8845D219ADA5}">
      <dgm:prSet phldrT="[Tekst]" custT="1"/>
      <dgm:spPr>
        <a:solidFill>
          <a:schemeClr val="accent1"/>
        </a:solidFill>
      </dgm:spPr>
      <dgm:t>
        <a:bodyPr/>
        <a:lstStyle/>
        <a:p>
          <a:r>
            <a:rPr lang="en-GB" sz="2400">
              <a:latin typeface="Arial" panose="020B0604020202020204" pitchFamily="34" charset="0"/>
              <a:cs typeface="Arial" panose="020B0604020202020204" pitchFamily="34" charset="0"/>
            </a:rPr>
            <a:t>Society &amp; nature</a:t>
          </a:r>
        </a:p>
      </dgm:t>
    </dgm:pt>
    <dgm:pt modelId="{57AE21E5-9712-422F-BE0C-4A2141FF1275}" type="parTrans" cxnId="{82CEBAE7-76BC-4874-B8C2-A0FB5BC2A1FD}">
      <dgm:prSet/>
      <dgm:spPr/>
      <dgm:t>
        <a:bodyPr/>
        <a:lstStyle/>
        <a:p>
          <a:endParaRPr lang="en-GB"/>
        </a:p>
      </dgm:t>
    </dgm:pt>
    <dgm:pt modelId="{77809254-8B83-490C-B2FB-C7D88E02E3CA}" type="sibTrans" cxnId="{82CEBAE7-76BC-4874-B8C2-A0FB5BC2A1FD}">
      <dgm:prSet/>
      <dgm:spPr>
        <a:solidFill>
          <a:schemeClr val="accent1">
            <a:lumMod val="60000"/>
            <a:lumOff val="40000"/>
          </a:schemeClr>
        </a:solidFill>
      </dgm:spPr>
      <dgm:t>
        <a:bodyPr/>
        <a:lstStyle/>
        <a:p>
          <a:endParaRPr lang="en-GB"/>
        </a:p>
      </dgm:t>
    </dgm:pt>
    <dgm:pt modelId="{CBFE5045-2CDA-4F5B-BA43-CAC547A6E770}" type="pres">
      <dgm:prSet presAssocID="{C14C0561-B0B4-44B9-BD3D-358F75FF29FA}" presName="cycle" presStyleCnt="0">
        <dgm:presLayoutVars>
          <dgm:dir/>
          <dgm:resizeHandles val="exact"/>
        </dgm:presLayoutVars>
      </dgm:prSet>
      <dgm:spPr/>
    </dgm:pt>
    <dgm:pt modelId="{4F3639CE-AD38-477D-A4C4-AAE71689F4CE}" type="pres">
      <dgm:prSet presAssocID="{A90B6CC9-0905-4293-A2D4-19550903E1E6}" presName="node" presStyleLbl="node1" presStyleIdx="0" presStyleCnt="2" custScaleX="85314" custScaleY="85314" custRadScaleRad="100748" custRadScaleInc="7466">
        <dgm:presLayoutVars>
          <dgm:bulletEnabled val="1"/>
        </dgm:presLayoutVars>
      </dgm:prSet>
      <dgm:spPr/>
    </dgm:pt>
    <dgm:pt modelId="{66970C13-A8C6-4D95-BD48-B0D35FD32AAF}" type="pres">
      <dgm:prSet presAssocID="{654AC4EA-3CB4-44D7-B160-2B35110C63AC}" presName="sibTrans" presStyleLbl="sibTrans2D1" presStyleIdx="0" presStyleCnt="2" custAng="10741527" custFlipVert="1" custFlipHor="1" custScaleX="91885" custScaleY="31670" custLinFactY="71180" custLinFactNeighborX="2169" custLinFactNeighborY="100000"/>
      <dgm:spPr/>
    </dgm:pt>
    <dgm:pt modelId="{F834EF69-ECFB-4185-910F-BD34FF8F8763}" type="pres">
      <dgm:prSet presAssocID="{654AC4EA-3CB4-44D7-B160-2B35110C63AC}" presName="connectorText" presStyleLbl="sibTrans2D1" presStyleIdx="0" presStyleCnt="2"/>
      <dgm:spPr/>
    </dgm:pt>
    <dgm:pt modelId="{E8003940-4D07-4241-975B-3769123164B4}" type="pres">
      <dgm:prSet presAssocID="{35F440CE-0DD4-40FB-866E-8845D219ADA5}" presName="node" presStyleLbl="node1" presStyleIdx="1" presStyleCnt="2" custScaleX="85314" custScaleY="85314" custRadScaleRad="101033" custRadScaleInc="-5264">
        <dgm:presLayoutVars>
          <dgm:bulletEnabled val="1"/>
        </dgm:presLayoutVars>
      </dgm:prSet>
      <dgm:spPr/>
    </dgm:pt>
    <dgm:pt modelId="{B3CF22A2-CBD9-4A40-B615-EDB2FE2C31C5}" type="pres">
      <dgm:prSet presAssocID="{77809254-8B83-490C-B2FB-C7D88E02E3CA}" presName="sibTrans" presStyleLbl="sibTrans2D1" presStyleIdx="1" presStyleCnt="2" custAng="10740933" custFlipHor="1" custScaleX="80789" custScaleY="31542" custLinFactY="-81106" custLinFactNeighborX="-3577" custLinFactNeighborY="-100000"/>
      <dgm:spPr/>
    </dgm:pt>
    <dgm:pt modelId="{335E6CDF-BB48-427D-AD9F-4ADCE85D31D9}" type="pres">
      <dgm:prSet presAssocID="{77809254-8B83-490C-B2FB-C7D88E02E3CA}" presName="connectorText" presStyleLbl="sibTrans2D1" presStyleIdx="1" presStyleCnt="2"/>
      <dgm:spPr/>
    </dgm:pt>
  </dgm:ptLst>
  <dgm:cxnLst>
    <dgm:cxn modelId="{18332407-5605-4A96-BDF3-754B16CA8639}" type="presOf" srcId="{C14C0561-B0B4-44B9-BD3D-358F75FF29FA}" destId="{CBFE5045-2CDA-4F5B-BA43-CAC547A6E770}" srcOrd="0" destOrd="0" presId="urn:microsoft.com/office/officeart/2005/8/layout/cycle2"/>
    <dgm:cxn modelId="{D8D1EF08-CC31-4F10-9CCF-515E1C7CAC46}" type="presOf" srcId="{654AC4EA-3CB4-44D7-B160-2B35110C63AC}" destId="{F834EF69-ECFB-4185-910F-BD34FF8F8763}" srcOrd="1" destOrd="0" presId="urn:microsoft.com/office/officeart/2005/8/layout/cycle2"/>
    <dgm:cxn modelId="{CC0B0110-C575-4C80-82E2-7A522B0164B3}" srcId="{C14C0561-B0B4-44B9-BD3D-358F75FF29FA}" destId="{A90B6CC9-0905-4293-A2D4-19550903E1E6}" srcOrd="0" destOrd="0" parTransId="{587BD54C-C608-44EF-AC5D-F1A16CC4E074}" sibTransId="{654AC4EA-3CB4-44D7-B160-2B35110C63AC}"/>
    <dgm:cxn modelId="{D8F2C83B-468C-444F-8312-FF0996CA9F3E}" type="presOf" srcId="{77809254-8B83-490C-B2FB-C7D88E02E3CA}" destId="{B3CF22A2-CBD9-4A40-B615-EDB2FE2C31C5}" srcOrd="0" destOrd="0" presId="urn:microsoft.com/office/officeart/2005/8/layout/cycle2"/>
    <dgm:cxn modelId="{104D003E-AAF9-4346-A72C-43A3AD77C9D5}" type="presOf" srcId="{A90B6CC9-0905-4293-A2D4-19550903E1E6}" destId="{4F3639CE-AD38-477D-A4C4-AAE71689F4CE}" srcOrd="0" destOrd="0" presId="urn:microsoft.com/office/officeart/2005/8/layout/cycle2"/>
    <dgm:cxn modelId="{C2DBA86F-C1D1-46EB-B386-AE597BAE84E1}" type="presOf" srcId="{654AC4EA-3CB4-44D7-B160-2B35110C63AC}" destId="{66970C13-A8C6-4D95-BD48-B0D35FD32AAF}" srcOrd="0" destOrd="0" presId="urn:microsoft.com/office/officeart/2005/8/layout/cycle2"/>
    <dgm:cxn modelId="{DCDF37A2-AAE8-40D8-9C2E-AED2DF8C8727}" type="presOf" srcId="{35F440CE-0DD4-40FB-866E-8845D219ADA5}" destId="{E8003940-4D07-4241-975B-3769123164B4}" srcOrd="0" destOrd="0" presId="urn:microsoft.com/office/officeart/2005/8/layout/cycle2"/>
    <dgm:cxn modelId="{82CEBAE7-76BC-4874-B8C2-A0FB5BC2A1FD}" srcId="{C14C0561-B0B4-44B9-BD3D-358F75FF29FA}" destId="{35F440CE-0DD4-40FB-866E-8845D219ADA5}" srcOrd="1" destOrd="0" parTransId="{57AE21E5-9712-422F-BE0C-4A2141FF1275}" sibTransId="{77809254-8B83-490C-B2FB-C7D88E02E3CA}"/>
    <dgm:cxn modelId="{0FA428EE-89A0-4C8F-A289-65E455E0399B}" type="presOf" srcId="{77809254-8B83-490C-B2FB-C7D88E02E3CA}" destId="{335E6CDF-BB48-427D-AD9F-4ADCE85D31D9}" srcOrd="1" destOrd="0" presId="urn:microsoft.com/office/officeart/2005/8/layout/cycle2"/>
    <dgm:cxn modelId="{B5286F45-8BAD-422F-B6DD-1DE0D031C6F7}" type="presParOf" srcId="{CBFE5045-2CDA-4F5B-BA43-CAC547A6E770}" destId="{4F3639CE-AD38-477D-A4C4-AAE71689F4CE}" srcOrd="0" destOrd="0" presId="urn:microsoft.com/office/officeart/2005/8/layout/cycle2"/>
    <dgm:cxn modelId="{7CDF8C03-8AD3-4E0D-8179-08DD507128BD}" type="presParOf" srcId="{CBFE5045-2CDA-4F5B-BA43-CAC547A6E770}" destId="{66970C13-A8C6-4D95-BD48-B0D35FD32AAF}" srcOrd="1" destOrd="0" presId="urn:microsoft.com/office/officeart/2005/8/layout/cycle2"/>
    <dgm:cxn modelId="{836FA122-CD60-4514-9329-D8F76C94D569}" type="presParOf" srcId="{66970C13-A8C6-4D95-BD48-B0D35FD32AAF}" destId="{F834EF69-ECFB-4185-910F-BD34FF8F8763}" srcOrd="0" destOrd="0" presId="urn:microsoft.com/office/officeart/2005/8/layout/cycle2"/>
    <dgm:cxn modelId="{5FD3CCCA-CFC1-41D5-966C-9C6D96E4E55F}" type="presParOf" srcId="{CBFE5045-2CDA-4F5B-BA43-CAC547A6E770}" destId="{E8003940-4D07-4241-975B-3769123164B4}" srcOrd="2" destOrd="0" presId="urn:microsoft.com/office/officeart/2005/8/layout/cycle2"/>
    <dgm:cxn modelId="{0C0B2459-DCB6-4B9D-A680-729163728E74}" type="presParOf" srcId="{CBFE5045-2CDA-4F5B-BA43-CAC547A6E770}" destId="{B3CF22A2-CBD9-4A40-B615-EDB2FE2C31C5}" srcOrd="3" destOrd="0" presId="urn:microsoft.com/office/officeart/2005/8/layout/cycle2"/>
    <dgm:cxn modelId="{D07527C6-5C78-408C-84E0-328856703AAC}" type="presParOf" srcId="{B3CF22A2-CBD9-4A40-B615-EDB2FE2C31C5}" destId="{335E6CDF-BB48-427D-AD9F-4ADCE85D31D9}"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639CE-AD38-477D-A4C4-AAE71689F4CE}">
      <dsp:nvSpPr>
        <dsp:cNvPr id="0" name=""/>
        <dsp:cNvSpPr/>
      </dsp:nvSpPr>
      <dsp:spPr>
        <a:xfrm>
          <a:off x="295000" y="105557"/>
          <a:ext cx="2286012" cy="2286012"/>
        </a:xfrm>
        <a:prstGeom prst="ellipse">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Business &amp; financial value</a:t>
          </a:r>
        </a:p>
      </dsp:txBody>
      <dsp:txXfrm>
        <a:off x="629779" y="440336"/>
        <a:ext cx="1616454" cy="1616454"/>
      </dsp:txXfrm>
    </dsp:sp>
    <dsp:sp modelId="{66970C13-A8C6-4D95-BD48-B0D35FD32AAF}">
      <dsp:nvSpPr>
        <dsp:cNvPr id="0" name=""/>
        <dsp:cNvSpPr/>
      </dsp:nvSpPr>
      <dsp:spPr>
        <a:xfrm rot="10800000" flipH="1" flipV="1">
          <a:off x="2689412" y="1626516"/>
          <a:ext cx="1554481" cy="286404"/>
        </a:xfrm>
        <a:prstGeom prst="rightArrow">
          <a:avLst>
            <a:gd name="adj1" fmla="val 60000"/>
            <a:gd name="adj2" fmla="val 50000"/>
          </a:avLst>
        </a:prstGeom>
        <a:solidFill>
          <a:schemeClr val="accent1">
            <a:lumMod val="60000"/>
            <a:lumOff val="4000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689412" y="1683797"/>
        <a:ext cx="1468560" cy="171842"/>
      </dsp:txXfrm>
    </dsp:sp>
    <dsp:sp modelId="{E8003940-4D07-4241-975B-3769123164B4}">
      <dsp:nvSpPr>
        <dsp:cNvPr id="0" name=""/>
        <dsp:cNvSpPr/>
      </dsp:nvSpPr>
      <dsp:spPr>
        <a:xfrm>
          <a:off x="4337113" y="174897"/>
          <a:ext cx="2286012" cy="2286012"/>
        </a:xfrm>
        <a:prstGeom prst="ellipse">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Society &amp; nature</a:t>
          </a:r>
        </a:p>
      </dsp:txBody>
      <dsp:txXfrm>
        <a:off x="4671892" y="509676"/>
        <a:ext cx="1616454" cy="1616454"/>
      </dsp:txXfrm>
    </dsp:sp>
    <dsp:sp modelId="{B3CF22A2-CBD9-4A40-B615-EDB2FE2C31C5}">
      <dsp:nvSpPr>
        <dsp:cNvPr id="0" name=""/>
        <dsp:cNvSpPr/>
      </dsp:nvSpPr>
      <dsp:spPr>
        <a:xfrm flipH="1">
          <a:off x="2648447" y="627834"/>
          <a:ext cx="1554483" cy="28524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734021" y="684883"/>
        <a:ext cx="1468909" cy="17114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862" cy="495793"/>
          </a:xfrm>
          <a:prstGeom prst="rect">
            <a:avLst/>
          </a:prstGeom>
        </p:spPr>
        <p:txBody>
          <a:bodyPr vert="horz" lIns="88211" tIns="44105" rIns="88211" bIns="44105" rtlCol="0"/>
          <a:lstStyle>
            <a:lvl1pPr algn="l">
              <a:defRPr sz="1200"/>
            </a:lvl1pPr>
          </a:lstStyle>
          <a:p>
            <a:endParaRPr lang="nl-NL"/>
          </a:p>
        </p:txBody>
      </p:sp>
      <p:sp>
        <p:nvSpPr>
          <p:cNvPr id="3" name="Date Placeholder 2"/>
          <p:cNvSpPr>
            <a:spLocks noGrp="1"/>
          </p:cNvSpPr>
          <p:nvPr>
            <p:ph type="dt" sz="quarter" idx="1"/>
          </p:nvPr>
        </p:nvSpPr>
        <p:spPr>
          <a:xfrm>
            <a:off x="3850296" y="1"/>
            <a:ext cx="2945862" cy="495793"/>
          </a:xfrm>
          <a:prstGeom prst="rect">
            <a:avLst/>
          </a:prstGeom>
        </p:spPr>
        <p:txBody>
          <a:bodyPr vert="horz" lIns="88211" tIns="44105" rIns="88211" bIns="44105" rtlCol="0"/>
          <a:lstStyle>
            <a:lvl1pPr algn="r">
              <a:defRPr sz="1200"/>
            </a:lvl1pPr>
          </a:lstStyle>
          <a:p>
            <a:fld id="{3325F9F8-5D42-4208-880B-6708BBEBB10A}" type="datetimeFigureOut">
              <a:rPr lang="nl-NL" smtClean="0"/>
              <a:t>04-09-2023</a:t>
            </a:fld>
            <a:endParaRPr lang="nl-NL"/>
          </a:p>
        </p:txBody>
      </p:sp>
      <p:sp>
        <p:nvSpPr>
          <p:cNvPr id="4" name="Footer Placeholder 3"/>
          <p:cNvSpPr>
            <a:spLocks noGrp="1"/>
          </p:cNvSpPr>
          <p:nvPr>
            <p:ph type="ftr" sz="quarter" idx="2"/>
          </p:nvPr>
        </p:nvSpPr>
        <p:spPr>
          <a:xfrm>
            <a:off x="2" y="9429306"/>
            <a:ext cx="2945862" cy="495793"/>
          </a:xfrm>
          <a:prstGeom prst="rect">
            <a:avLst/>
          </a:prstGeom>
        </p:spPr>
        <p:txBody>
          <a:bodyPr vert="horz" lIns="88211" tIns="44105" rIns="88211" bIns="44105" rtlCol="0" anchor="b"/>
          <a:lstStyle>
            <a:lvl1pPr algn="l">
              <a:defRPr sz="1200"/>
            </a:lvl1pPr>
          </a:lstStyle>
          <a:p>
            <a:endParaRPr lang="nl-NL"/>
          </a:p>
        </p:txBody>
      </p:sp>
      <p:sp>
        <p:nvSpPr>
          <p:cNvPr id="5" name="Slide Number Placeholder 4"/>
          <p:cNvSpPr>
            <a:spLocks noGrp="1"/>
          </p:cNvSpPr>
          <p:nvPr>
            <p:ph type="sldNum" sz="quarter" idx="3"/>
          </p:nvPr>
        </p:nvSpPr>
        <p:spPr>
          <a:xfrm>
            <a:off x="3850296" y="9429306"/>
            <a:ext cx="2945862" cy="495793"/>
          </a:xfrm>
          <a:prstGeom prst="rect">
            <a:avLst/>
          </a:prstGeom>
        </p:spPr>
        <p:txBody>
          <a:bodyPr vert="horz" lIns="88211" tIns="44105" rIns="88211" bIns="44105" rtlCol="0" anchor="b"/>
          <a:lstStyle>
            <a:lvl1pPr algn="r">
              <a:defRPr sz="1200"/>
            </a:lvl1pPr>
          </a:lstStyle>
          <a:p>
            <a:fld id="{5A154748-73CB-46B1-80DC-BF03F067AABA}" type="slidenum">
              <a:rPr lang="nl-NL" smtClean="0"/>
              <a:t>‹nr.›</a:t>
            </a:fld>
            <a:endParaRPr lang="nl-NL"/>
          </a:p>
        </p:txBody>
      </p:sp>
    </p:spTree>
    <p:extLst>
      <p:ext uri="{BB962C8B-B14F-4D97-AF65-F5344CB8AC3E}">
        <p14:creationId xmlns:p14="http://schemas.microsoft.com/office/powerpoint/2010/main" val="3876024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45658" cy="496332"/>
          </a:xfrm>
          <a:prstGeom prst="rect">
            <a:avLst/>
          </a:prstGeom>
        </p:spPr>
        <p:txBody>
          <a:bodyPr vert="horz" lIns="95549" tIns="47774" rIns="95549" bIns="47774" rtlCol="0"/>
          <a:lstStyle>
            <a:lvl1pPr algn="l">
              <a:defRPr sz="1300"/>
            </a:lvl1pPr>
          </a:lstStyle>
          <a:p>
            <a:endParaRPr lang="nl-NL"/>
          </a:p>
        </p:txBody>
      </p:sp>
      <p:sp>
        <p:nvSpPr>
          <p:cNvPr id="3" name="Date Placeholder 2"/>
          <p:cNvSpPr>
            <a:spLocks noGrp="1"/>
          </p:cNvSpPr>
          <p:nvPr>
            <p:ph type="dt" idx="1"/>
          </p:nvPr>
        </p:nvSpPr>
        <p:spPr>
          <a:xfrm>
            <a:off x="3850445" y="3"/>
            <a:ext cx="2945658" cy="496332"/>
          </a:xfrm>
          <a:prstGeom prst="rect">
            <a:avLst/>
          </a:prstGeom>
        </p:spPr>
        <p:txBody>
          <a:bodyPr vert="horz" lIns="95549" tIns="47774" rIns="95549" bIns="47774" rtlCol="0"/>
          <a:lstStyle>
            <a:lvl1pPr algn="r">
              <a:defRPr sz="1300"/>
            </a:lvl1pPr>
          </a:lstStyle>
          <a:p>
            <a:fld id="{B064C223-EC3E-429A-AD8F-BB570CF7B08B}" type="datetimeFigureOut">
              <a:rPr lang="nl-NL" smtClean="0"/>
              <a:t>04-09-2023</a:t>
            </a:fld>
            <a:endParaRPr lang="nl-NL"/>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5549" tIns="47774" rIns="95549" bIns="47774" rtlCol="0" anchor="ctr"/>
          <a:lstStyle/>
          <a:p>
            <a:endParaRPr lang="nl-NL"/>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49" tIns="47774" rIns="95549" bIns="477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2" y="9428589"/>
            <a:ext cx="2945658" cy="496332"/>
          </a:xfrm>
          <a:prstGeom prst="rect">
            <a:avLst/>
          </a:prstGeom>
        </p:spPr>
        <p:txBody>
          <a:bodyPr vert="horz" lIns="95549" tIns="47774" rIns="95549" bIns="47774" rtlCol="0" anchor="b"/>
          <a:lstStyle>
            <a:lvl1pPr algn="l">
              <a:defRPr sz="1300"/>
            </a:lvl1pPr>
          </a:lstStyle>
          <a:p>
            <a:endParaRPr lang="nl-NL"/>
          </a:p>
        </p:txBody>
      </p:sp>
      <p:sp>
        <p:nvSpPr>
          <p:cNvPr id="7" name="Slide Number Placeholder 6"/>
          <p:cNvSpPr>
            <a:spLocks noGrp="1"/>
          </p:cNvSpPr>
          <p:nvPr>
            <p:ph type="sldNum" sz="quarter" idx="5"/>
          </p:nvPr>
        </p:nvSpPr>
        <p:spPr>
          <a:xfrm>
            <a:off x="3850445" y="9428589"/>
            <a:ext cx="2945658" cy="496332"/>
          </a:xfrm>
          <a:prstGeom prst="rect">
            <a:avLst/>
          </a:prstGeom>
        </p:spPr>
        <p:txBody>
          <a:bodyPr vert="horz" lIns="95549" tIns="47774" rIns="95549" bIns="47774" rtlCol="0" anchor="b"/>
          <a:lstStyle>
            <a:lvl1pPr algn="r">
              <a:defRPr sz="1300"/>
            </a:lvl1pPr>
          </a:lstStyle>
          <a:p>
            <a:fld id="{C31C44ED-C4AD-470A-9D13-4854E5C77B1D}" type="slidenum">
              <a:rPr lang="nl-NL" smtClean="0"/>
              <a:t>‹nr.›</a:t>
            </a:fld>
            <a:endParaRPr lang="nl-NL"/>
          </a:p>
        </p:txBody>
      </p:sp>
    </p:spTree>
    <p:extLst>
      <p:ext uri="{BB962C8B-B14F-4D97-AF65-F5344CB8AC3E}">
        <p14:creationId xmlns:p14="http://schemas.microsoft.com/office/powerpoint/2010/main" val="259698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CE995674-3822-4210-B22F-ACD897F2951D}" type="datetime1">
              <a:rPr lang="nl-NL" smtClean="0"/>
              <a:t>04-09-2023</a:t>
            </a:fld>
            <a:endParaRPr lang="nl-NL"/>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nl-NL"/>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E7460DF1-6357-430F-98B5-137A4FF6C7DD}"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7ACCF7-383F-4E81-9924-63EE2C322453}" type="datetime1">
              <a:rPr lang="nl-NL" smtClean="0"/>
              <a:t>04-09-2023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7460DF1-6357-430F-98B5-137A4FF6C7DD}"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A17AD36F-11C5-49B6-B051-90CB29CA0AFC}" type="datetime1">
              <a:rPr lang="nl-NL" smtClean="0"/>
              <a:t>04-09-2023</a:t>
            </a:fld>
            <a:endParaRPr lang="nl-NL"/>
          </a:p>
        </p:txBody>
      </p:sp>
      <p:sp>
        <p:nvSpPr>
          <p:cNvPr id="5" name="Footer Placeholder 4"/>
          <p:cNvSpPr>
            <a:spLocks noGrp="1"/>
          </p:cNvSpPr>
          <p:nvPr>
            <p:ph type="ftr" sz="quarter" idx="11"/>
          </p:nvPr>
        </p:nvSpPr>
        <p:spPr>
          <a:xfrm>
            <a:off x="609602" y="6248208"/>
            <a:ext cx="7431311" cy="365125"/>
          </a:xfrm>
        </p:spPr>
        <p:txBody>
          <a:bodyPr/>
          <a:lstStyle/>
          <a:p>
            <a:endParaRPr lang="nl-NL"/>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E7460DF1-6357-430F-98B5-137A4FF6C7DD}"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4D4BA67-60A5-409E-8DD4-10448592DE6E}" type="datetime1">
              <a:rPr lang="nl-NL" smtClean="0"/>
              <a:t>04-09-2023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7460DF1-6357-430F-98B5-137A4FF6C7DD}" type="slidenum">
              <a:rPr lang="nl-NL" smtClean="0"/>
              <a:t>‹nr.›</a:t>
            </a:fld>
            <a:endParaRPr lang="nl-NL"/>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BEE839C-F7D6-482F-9F38-C5243D7FA0DC}" type="datetime1">
              <a:rPr lang="nl-NL" smtClean="0"/>
              <a:t>04-09-2023</a:t>
            </a:fld>
            <a:endParaRPr lang="nl-NL"/>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E7460DF1-6357-430F-98B5-137A4FF6C7DD}" type="slidenum">
              <a:rPr lang="nl-NL" smtClean="0"/>
              <a:t>‹nr.›</a:t>
            </a:fld>
            <a:endParaRPr lang="nl-NL"/>
          </a:p>
        </p:txBody>
      </p:sp>
      <p:sp>
        <p:nvSpPr>
          <p:cNvPr id="14" name="Footer Placeholder 13"/>
          <p:cNvSpPr>
            <a:spLocks noGrp="1"/>
          </p:cNvSpPr>
          <p:nvPr>
            <p:ph type="ftr" sz="quarter" idx="12"/>
          </p:nvPr>
        </p:nvSpPr>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8AD75C1-97C5-43AB-A618-A08561DF0A95}" type="datetime1">
              <a:rPr lang="nl-NL" smtClean="0"/>
              <a:t>04-09-2023</a:t>
            </a:fld>
            <a:endParaRPr lang="nl-NL"/>
          </a:p>
        </p:txBody>
      </p:sp>
      <p:sp>
        <p:nvSpPr>
          <p:cNvPr id="10" name="Slide Number Placeholder 9"/>
          <p:cNvSpPr>
            <a:spLocks noGrp="1"/>
          </p:cNvSpPr>
          <p:nvPr>
            <p:ph type="sldNum" sz="quarter" idx="16"/>
          </p:nvPr>
        </p:nvSpPr>
        <p:spPr/>
        <p:txBody>
          <a:bodyPr rtlCol="0"/>
          <a:lstStyle/>
          <a:p>
            <a:fld id="{E7460DF1-6357-430F-98B5-137A4FF6C7DD}" type="slidenum">
              <a:rPr lang="nl-NL" smtClean="0"/>
              <a:t>‹nr.›</a:t>
            </a:fld>
            <a:endParaRPr lang="nl-NL"/>
          </a:p>
        </p:txBody>
      </p:sp>
      <p:sp>
        <p:nvSpPr>
          <p:cNvPr id="12" name="Footer Placeholder 11"/>
          <p:cNvSpPr>
            <a:spLocks noGrp="1"/>
          </p:cNvSpPr>
          <p:nvPr>
            <p:ph type="ftr" sz="quarter" idx="17"/>
          </p:nvPr>
        </p:nvSpPr>
        <p:spPr/>
        <p:txBody>
          <a:bodyPr rtlCol="0"/>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5BB9D848-C9A4-4662-BB4F-B0EBAEFE3374}" type="datetime1">
              <a:rPr lang="nl-NL" smtClean="0"/>
              <a:t>04-09-2023</a:t>
            </a:fld>
            <a:endParaRPr lang="nl-NL"/>
          </a:p>
        </p:txBody>
      </p:sp>
      <p:sp>
        <p:nvSpPr>
          <p:cNvPr id="12" name="Slide Number Placeholder 11"/>
          <p:cNvSpPr>
            <a:spLocks noGrp="1"/>
          </p:cNvSpPr>
          <p:nvPr>
            <p:ph type="sldNum" sz="quarter" idx="16"/>
          </p:nvPr>
        </p:nvSpPr>
        <p:spPr/>
        <p:txBody>
          <a:bodyPr rtlCol="0"/>
          <a:lstStyle/>
          <a:p>
            <a:fld id="{E7460DF1-6357-430F-98B5-137A4FF6C7DD}" type="slidenum">
              <a:rPr lang="nl-NL" smtClean="0"/>
              <a:t>‹nr.›</a:t>
            </a:fld>
            <a:endParaRPr lang="nl-NL"/>
          </a:p>
        </p:txBody>
      </p:sp>
      <p:sp>
        <p:nvSpPr>
          <p:cNvPr id="14" name="Footer Placeholder 13"/>
          <p:cNvSpPr>
            <a:spLocks noGrp="1"/>
          </p:cNvSpPr>
          <p:nvPr>
            <p:ph type="ftr" sz="quarter" idx="17"/>
          </p:nvPr>
        </p:nvSpPr>
        <p:spPr/>
        <p:txBody>
          <a:bodyPr rtlCol="0"/>
          <a:lstStyle/>
          <a:p>
            <a:endParaRPr lang="nl-NL"/>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5456325-4EE2-417E-871E-643775FE5A8E}" type="datetime1">
              <a:rPr lang="nl-NL" smtClean="0"/>
              <a:t>04-09-2023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7460DF1-6357-430F-98B5-137A4FF6C7DD}"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0E6C7-2C44-47BD-98BE-126A2D60E8B0}" type="datetime1">
              <a:rPr lang="nl-NL" smtClean="0"/>
              <a:t>04-09-2023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E7460DF1-6357-430F-98B5-137A4FF6C7DD}"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49BA8902-429F-4875-8F39-5A01A5339B73}" type="datetime1">
              <a:rPr lang="nl-NL" smtClean="0"/>
              <a:t>04-09-2023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7460DF1-6357-430F-98B5-137A4FF6C7DD}" type="slidenum">
              <a:rPr lang="nl-NL" smtClean="0"/>
              <a:t>‹nr.›</a:t>
            </a:fld>
            <a:endParaRPr lang="nl-NL"/>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DF3F8BC0-7C6F-4C14-A98E-54C9DDD88215}" type="datetime1">
              <a:rPr lang="nl-NL" smtClean="0"/>
              <a:t>04-09-2023</a:t>
            </a:fld>
            <a:endParaRPr lang="nl-NL"/>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E7460DF1-6357-430F-98B5-137A4FF6C7DD}" type="slidenum">
              <a:rPr lang="nl-NL" smtClean="0"/>
              <a:t>‹nr.›</a:t>
            </a:fld>
            <a:endParaRPr lang="nl-NL"/>
          </a:p>
        </p:txBody>
      </p:sp>
      <p:sp>
        <p:nvSpPr>
          <p:cNvPr id="14" name="Footer Placeholder 13"/>
          <p:cNvSpPr>
            <a:spLocks noGrp="1"/>
          </p:cNvSpPr>
          <p:nvPr>
            <p:ph type="ftr" sz="quarter" idx="12"/>
          </p:nvPr>
        </p:nvSpPr>
        <p:spPr>
          <a:xfrm>
            <a:off x="2133600" y="6248207"/>
            <a:ext cx="6096000" cy="365125"/>
          </a:xfrm>
        </p:spPr>
        <p:txBody>
          <a:bodyPr rtlCol="0"/>
          <a:lstStyle/>
          <a:p>
            <a:endParaRPr lang="nl-NL"/>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82C940B0-84B5-4EDF-949F-11EBC1AD2493}" type="datetime1">
              <a:rPr lang="nl-NL" smtClean="0"/>
              <a:t>04-09-2023</a:t>
            </a:fld>
            <a:endParaRPr lang="nl-NL"/>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nl-NL"/>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7460DF1-6357-430F-98B5-137A4FF6C7DD}"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0694" y="3933056"/>
            <a:ext cx="6912768" cy="1972816"/>
          </a:xfrm>
        </p:spPr>
        <p:txBody>
          <a:bodyPr>
            <a:normAutofit fontScale="90000"/>
          </a:bodyPr>
          <a:lstStyle/>
          <a:p>
            <a:pPr algn="r"/>
            <a:r>
              <a:rPr lang="en-US" sz="3600" b="1" dirty="0">
                <a:ea typeface="Arial" charset="0"/>
                <a:cs typeface="Arial" charset="0"/>
              </a:rPr>
              <a:t>Corporate Finance for</a:t>
            </a:r>
            <a:br>
              <a:rPr lang="en-US" sz="3600" b="1" dirty="0">
                <a:ea typeface="Arial" charset="0"/>
                <a:cs typeface="Arial" charset="0"/>
              </a:rPr>
            </a:br>
            <a:r>
              <a:rPr lang="en-US" sz="3600" b="1" dirty="0">
                <a:ea typeface="Arial" charset="0"/>
                <a:cs typeface="Arial" charset="0"/>
              </a:rPr>
              <a:t>Long-Term Value</a:t>
            </a:r>
            <a:br>
              <a:rPr lang="en-US" sz="3600" b="1" dirty="0">
                <a:ea typeface="Arial" charset="0"/>
                <a:cs typeface="Arial" charset="0"/>
              </a:rPr>
            </a:br>
            <a:br>
              <a:rPr lang="en-US" sz="3600" b="1" dirty="0">
                <a:ea typeface="Arial" charset="0"/>
                <a:cs typeface="Arial" charset="0"/>
              </a:rPr>
            </a:br>
            <a:endParaRPr lang="nl-NL" sz="3600" b="1" dirty="0">
              <a:ea typeface="Arial" charset="0"/>
              <a:cs typeface="Arial" charset="0"/>
            </a:endParaRPr>
          </a:p>
        </p:txBody>
      </p:sp>
      <p:sp>
        <p:nvSpPr>
          <p:cNvPr id="3" name="Subtitle 2"/>
          <p:cNvSpPr>
            <a:spLocks noGrp="1"/>
          </p:cNvSpPr>
          <p:nvPr>
            <p:ph type="subTitle" idx="1"/>
          </p:nvPr>
        </p:nvSpPr>
        <p:spPr>
          <a:xfrm>
            <a:off x="3295171" y="6021288"/>
            <a:ext cx="8896829" cy="720080"/>
          </a:xfrm>
        </p:spPr>
        <p:txBody>
          <a:bodyPr>
            <a:normAutofit/>
          </a:bodyPr>
          <a:lstStyle/>
          <a:p>
            <a:r>
              <a:rPr lang="en-US" sz="2000" dirty="0"/>
              <a:t>Chapter 14: Capital market adaptability, investor </a:t>
            </a:r>
            <a:r>
              <a:rPr lang="en-US" sz="2000" dirty="0" err="1"/>
              <a:t>behaviour</a:t>
            </a:r>
            <a:r>
              <a:rPr lang="en-US" sz="2000"/>
              <a:t> and impact</a:t>
            </a:r>
            <a:endParaRPr lang="nl-NL" sz="2000" b="1"/>
          </a:p>
        </p:txBody>
      </p:sp>
    </p:spTree>
    <p:extLst>
      <p:ext uri="{BB962C8B-B14F-4D97-AF65-F5344CB8AC3E}">
        <p14:creationId xmlns:p14="http://schemas.microsoft.com/office/powerpoint/2010/main" val="222839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Financial investors and capital market competition</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10</a:t>
            </a:fld>
            <a:endParaRPr lang="nl-NL"/>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355600" y="1516698"/>
                <a:ext cx="10636944" cy="4648606"/>
              </a:xfrm>
            </p:spPr>
            <p:txBody>
              <a:bodyPr>
                <a:normAutofit fontScale="92500"/>
              </a:bodyPr>
              <a:lstStyle/>
              <a:p>
                <a:pPr>
                  <a:lnSpc>
                    <a:spcPct val="150000"/>
                  </a:lnSpc>
                </a:pPr>
                <a:r>
                  <a:rPr lang="en-GB" sz="1800" dirty="0">
                    <a:latin typeface="Arial" charset="0"/>
                    <a:ea typeface="Arial" charset="0"/>
                    <a:cs typeface="Arial" charset="0"/>
                  </a:rPr>
                  <a:t>To analyse investor behaviour, we need to know the investor’s goal function:</a:t>
                </a:r>
              </a:p>
              <a:p>
                <a:pPr lvl="1">
                  <a:lnSpc>
                    <a:spcPct val="150000"/>
                  </a:lnSpc>
                </a:pPr>
                <a:r>
                  <a:rPr lang="en-GB" sz="1500" dirty="0">
                    <a:latin typeface="Arial" panose="020B0604020202020204" pitchFamily="34" charset="0"/>
                    <a:ea typeface="Arial" charset="0"/>
                    <a:cs typeface="Arial" panose="020B0604020202020204" pitchFamily="34" charset="0"/>
                  </a:rPr>
                  <a:t>The exclusively financially driven investor aims to maximise return and minimise risk </a:t>
                </a:r>
                <a:r>
                  <a:rPr lang="en-GB" sz="1400" dirty="0">
                    <a:latin typeface="Arial" panose="020B0604020202020204" pitchFamily="34" charset="0"/>
                    <a:ea typeface="Arial" charset="0"/>
                    <a:cs typeface="Arial" panose="020B0604020202020204" pitchFamily="34" charset="0"/>
                    <a:sym typeface="Wingdings" panose="05000000000000000000" pitchFamily="2" charset="2"/>
                  </a:rPr>
                  <a:t> measured using CAPM</a:t>
                </a:r>
              </a:p>
              <a:p>
                <a:pPr>
                  <a:lnSpc>
                    <a:spcPct val="150000"/>
                  </a:lnSpc>
                </a:pPr>
                <a:r>
                  <a:rPr lang="en-GB" sz="1800" dirty="0">
                    <a:latin typeface="Arial" panose="020B0604020202020204" pitchFamily="34" charset="0"/>
                    <a:ea typeface="Arial" charset="0"/>
                    <a:cs typeface="Arial" panose="020B0604020202020204" pitchFamily="34" charset="0"/>
                  </a:rPr>
                  <a:t>The required return of individual stocks </a:t>
                </a:r>
                <a14:m>
                  <m:oMath xmlns:m="http://schemas.openxmlformats.org/officeDocument/2006/math">
                    <m:sSub>
                      <m:sSubPr>
                        <m:ctrlPr>
                          <a:rPr lang="en-GB" sz="1800" i="1" smtClean="0">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𝑟</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oMath>
                </a14:m>
                <a:r>
                  <a:rPr lang="en-GB" sz="1800" dirty="0">
                    <a:latin typeface="Arial" panose="020B0604020202020204" pitchFamily="34" charset="0"/>
                    <a:ea typeface="Arial" charset="0"/>
                    <a:cs typeface="Arial" panose="020B0604020202020204" pitchFamily="34" charset="0"/>
                  </a:rPr>
                  <a:t> from the CAPM is:</a:t>
                </a:r>
              </a:p>
              <a:p>
                <a:pPr marL="0" indent="0">
                  <a:lnSpc>
                    <a:spcPct val="150000"/>
                  </a:lnSpc>
                  <a:buNone/>
                </a:pPr>
                <a:r>
                  <a:rPr lang="en-GB" sz="1800" dirty="0">
                    <a:effectLst/>
                    <a:cs typeface="Calibri" panose="020F0502020204030204" pitchFamily="34" charset="0"/>
                  </a:rPr>
                  <a:t>	</a:t>
                </a:r>
                <a14:m>
                  <m:oMath xmlns:m="http://schemas.openxmlformats.org/officeDocument/2006/math">
                    <m:sSub>
                      <m:sSubPr>
                        <m:ctrlPr>
                          <a:rPr lang="en-GB" sz="1800" i="1" smtClean="0">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𝑟</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𝑟</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𝑓</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𝛽</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m:t>
                        </m:r>
                        <m:r>
                          <a:rPr lang="en-GB" sz="1800" i="1">
                            <a:effectLst/>
                            <a:latin typeface="Cambria Math" panose="02040503050406030204" pitchFamily="18" charset="0"/>
                            <a:ea typeface="Calibri" panose="020F0502020204030204" pitchFamily="34" charset="0"/>
                            <a:cs typeface="Calibri" panose="020F0502020204030204" pitchFamily="34" charset="0"/>
                          </a:rPr>
                          <m:t>𝐸</m:t>
                        </m:r>
                        <m:r>
                          <a:rPr lang="en-GB" sz="1800" i="1">
                            <a:effectLst/>
                            <a:latin typeface="Cambria Math" panose="02040503050406030204" pitchFamily="18" charset="0"/>
                            <a:ea typeface="Calibri" panose="020F0502020204030204" pitchFamily="34" charset="0"/>
                            <a:cs typeface="Calibri" panose="020F0502020204030204" pitchFamily="34" charset="0"/>
                          </a:rPr>
                          <m:t>[</m:t>
                        </m:r>
                        <m:r>
                          <a:rPr lang="en-GB" sz="1800" i="1">
                            <a:effectLst/>
                            <a:latin typeface="Cambria Math" panose="02040503050406030204" pitchFamily="18" charset="0"/>
                            <a:ea typeface="Calibri" panose="020F0502020204030204" pitchFamily="34" charset="0"/>
                            <a:cs typeface="Calibri" panose="020F0502020204030204" pitchFamily="34" charset="0"/>
                          </a:rPr>
                          <m:t>𝑟</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𝑀𝑘𝑡</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𝑟</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𝑓</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oMath>
                </a14:m>
                <a:r>
                  <a:rPr lang="en-GB" sz="1800" dirty="0">
                    <a:latin typeface="Arial" panose="020B0604020202020204" pitchFamily="34" charset="0"/>
                    <a:ea typeface="Arial" charset="0"/>
                    <a:cs typeface="Arial" panose="020B0604020202020204" pitchFamily="34" charset="0"/>
                  </a:rPr>
                  <a:t> </a:t>
                </a:r>
                <a:r>
                  <a:rPr lang="en-GB" sz="1600" b="1" dirty="0">
                    <a:solidFill>
                      <a:schemeClr val="accent1"/>
                    </a:solidFill>
                    <a:latin typeface="Arial" panose="020B0604020202020204" pitchFamily="34" charset="0"/>
                    <a:ea typeface="Arial" charset="0"/>
                    <a:cs typeface="Arial" panose="020B0604020202020204" pitchFamily="34" charset="0"/>
                    <a:sym typeface="Wingdings" panose="05000000000000000000" pitchFamily="2" charset="2"/>
                  </a:rPr>
                  <a:t> basis for the security market line (SML)</a:t>
                </a:r>
              </a:p>
              <a:p>
                <a:pPr>
                  <a:lnSpc>
                    <a:spcPct val="150000"/>
                  </a:lnSpc>
                </a:pPr>
                <a:r>
                  <a:rPr lang="en-GB" sz="1800" dirty="0">
                    <a:latin typeface="Arial" panose="020B0604020202020204" pitchFamily="34" charset="0"/>
                    <a:ea typeface="Arial" charset="0"/>
                    <a:cs typeface="Arial" panose="020B0604020202020204" pitchFamily="34" charset="0"/>
                    <a:sym typeface="Wingdings" panose="05000000000000000000" pitchFamily="2" charset="2"/>
                  </a:rPr>
                  <a:t>Investors may expect a higher return (Nestle) or lower return (Apple) than the required return on the SML</a:t>
                </a:r>
              </a:p>
              <a:p>
                <a:pPr lvl="1">
                  <a:lnSpc>
                    <a:spcPct val="150000"/>
                  </a:lnSpc>
                </a:pPr>
                <a:r>
                  <a:rPr lang="en-GB" sz="1600" dirty="0">
                    <a:latin typeface="Arial" panose="020B0604020202020204" pitchFamily="34" charset="0"/>
                    <a:ea typeface="Arial" charset="0"/>
                    <a:cs typeface="Arial" panose="020B0604020202020204" pitchFamily="34" charset="0"/>
                    <a:sym typeface="Wingdings" panose="05000000000000000000" pitchFamily="2" charset="2"/>
                  </a:rPr>
                  <a:t>The difference between a stock’s expected return </a:t>
                </a:r>
                <a14:m>
                  <m:oMath xmlns:m="http://schemas.openxmlformats.org/officeDocument/2006/math">
                    <m:sSub>
                      <m:sSubPr>
                        <m:ctrlPr>
                          <a:rPr lang="en-GB" sz="1600" i="1">
                            <a:latin typeface="Cambria Math" panose="02040503050406030204" pitchFamily="18" charset="0"/>
                            <a:cs typeface="Calibri" panose="020F0502020204030204" pitchFamily="34" charset="0"/>
                          </a:rPr>
                        </m:ctrlPr>
                      </m:sSubPr>
                      <m:e>
                        <m:r>
                          <a:rPr lang="en-GB" sz="1600" i="1">
                            <a:latin typeface="Cambria Math" panose="02040503050406030204" pitchFamily="18" charset="0"/>
                            <a:ea typeface="Calibri" panose="020F0502020204030204" pitchFamily="34" charset="0"/>
                            <a:cs typeface="Calibri" panose="020F0502020204030204" pitchFamily="34" charset="0"/>
                          </a:rPr>
                          <m:t>𝐸</m:t>
                        </m:r>
                        <m:r>
                          <a:rPr lang="fr-FR" sz="1600" i="1">
                            <a:latin typeface="Cambria Math" panose="02040503050406030204" pitchFamily="18"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𝑟</m:t>
                        </m:r>
                      </m:e>
                      <m:sub>
                        <m:r>
                          <a:rPr lang="en-GB" sz="1600" i="1">
                            <a:latin typeface="Cambria Math" panose="02040503050406030204" pitchFamily="18" charset="0"/>
                            <a:ea typeface="Calibri" panose="020F0502020204030204" pitchFamily="34" charset="0"/>
                            <a:cs typeface="Calibri" panose="020F0502020204030204" pitchFamily="34" charset="0"/>
                          </a:rPr>
                          <m:t>𝑖</m:t>
                        </m:r>
                      </m:sub>
                    </m:sSub>
                    <m:r>
                      <a:rPr lang="fr-FR" sz="1600" i="1">
                        <a:latin typeface="Cambria Math" panose="02040503050406030204" pitchFamily="18" charset="0"/>
                        <a:ea typeface="Calibri" panose="020F0502020204030204" pitchFamily="34" charset="0"/>
                        <a:cs typeface="Calibri" panose="020F0502020204030204" pitchFamily="34" charset="0"/>
                      </a:rPr>
                      <m:t>] </m:t>
                    </m:r>
                  </m:oMath>
                </a14:m>
                <a:r>
                  <a:rPr lang="en-GB" sz="1600" dirty="0">
                    <a:latin typeface="Arial" panose="020B0604020202020204" pitchFamily="34" charset="0"/>
                    <a:ea typeface="Arial" charset="0"/>
                    <a:cs typeface="Arial" panose="020B0604020202020204" pitchFamily="34" charset="0"/>
                    <a:sym typeface="Wingdings" panose="05000000000000000000" pitchFamily="2" charset="2"/>
                  </a:rPr>
                  <a:t>and</a:t>
                </a:r>
                <a:br>
                  <a:rPr lang="en-GB" sz="1600" dirty="0">
                    <a:latin typeface="Arial" panose="020B0604020202020204" pitchFamily="34" charset="0"/>
                    <a:ea typeface="Arial" charset="0"/>
                    <a:cs typeface="Arial" panose="020B0604020202020204" pitchFamily="34" charset="0"/>
                    <a:sym typeface="Wingdings" panose="05000000000000000000" pitchFamily="2" charset="2"/>
                  </a:rPr>
                </a:br>
                <a:r>
                  <a:rPr lang="en-GB" sz="1600" dirty="0">
                    <a:latin typeface="Arial" panose="020B0604020202020204" pitchFamily="34" charset="0"/>
                    <a:ea typeface="Arial" charset="0"/>
                    <a:cs typeface="Arial" panose="020B0604020202020204" pitchFamily="34" charset="0"/>
                    <a:sym typeface="Wingdings" panose="05000000000000000000" pitchFamily="2" charset="2"/>
                  </a:rPr>
                  <a:t>required return</a:t>
                </a:r>
                <a:r>
                  <a:rPr lang="en-GB" sz="1600" dirty="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cs typeface="Calibri" panose="020F0502020204030204" pitchFamily="34" charset="0"/>
                          </a:rPr>
                        </m:ctrlPr>
                      </m:sSubPr>
                      <m:e>
                        <m:r>
                          <a:rPr lang="en-GB" sz="1600" i="1">
                            <a:latin typeface="Cambria Math" panose="02040503050406030204" pitchFamily="18" charset="0"/>
                            <a:ea typeface="Calibri" panose="020F0502020204030204" pitchFamily="34" charset="0"/>
                            <a:cs typeface="Calibri" panose="020F0502020204030204" pitchFamily="34" charset="0"/>
                          </a:rPr>
                          <m:t>𝑟</m:t>
                        </m:r>
                      </m:e>
                      <m:sub>
                        <m:r>
                          <a:rPr lang="en-GB" sz="1600" i="1">
                            <a:latin typeface="Cambria Math" panose="02040503050406030204" pitchFamily="18" charset="0"/>
                            <a:ea typeface="Calibri" panose="020F0502020204030204" pitchFamily="34" charset="0"/>
                            <a:cs typeface="Calibri" panose="020F0502020204030204" pitchFamily="34" charset="0"/>
                          </a:rPr>
                          <m:t>𝑖</m:t>
                        </m:r>
                      </m:sub>
                    </m:sSub>
                  </m:oMath>
                </a14:m>
                <a:r>
                  <a:rPr lang="en-GB" sz="1600" dirty="0">
                    <a:latin typeface="Arial" panose="020B0604020202020204" pitchFamily="34" charset="0"/>
                    <a:ea typeface="Arial" charset="0"/>
                    <a:cs typeface="Arial" panose="020B0604020202020204" pitchFamily="34" charset="0"/>
                    <a:sym typeface="Wingdings" panose="05000000000000000000" pitchFamily="2" charset="2"/>
                  </a:rPr>
                  <a:t> is a stock’s alpha</a:t>
                </a:r>
                <a:r>
                  <a:rPr lang="en-GB" sz="1600" dirty="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cs typeface="Calibri" panose="020F0502020204030204" pitchFamily="34" charset="0"/>
                          </a:rPr>
                        </m:ctrlPr>
                      </m:sSubPr>
                      <m:e>
                        <m:r>
                          <a:rPr lang="en-GB" sz="1600" i="1">
                            <a:latin typeface="Cambria Math" panose="02040503050406030204" pitchFamily="18" charset="0"/>
                            <a:ea typeface="Calibri" panose="020F0502020204030204" pitchFamily="34" charset="0"/>
                            <a:cs typeface="Calibri" panose="020F0502020204030204" pitchFamily="34" charset="0"/>
                          </a:rPr>
                          <m:t>𝛼</m:t>
                        </m:r>
                      </m:e>
                      <m:sub>
                        <m:r>
                          <a:rPr lang="en-GB" sz="1600" i="1">
                            <a:latin typeface="Cambria Math" panose="02040503050406030204" pitchFamily="18" charset="0"/>
                            <a:ea typeface="Calibri" panose="020F0502020204030204" pitchFamily="34" charset="0"/>
                            <a:cs typeface="Calibri" panose="020F0502020204030204" pitchFamily="34" charset="0"/>
                          </a:rPr>
                          <m:t>𝑖</m:t>
                        </m:r>
                      </m:sub>
                    </m:sSub>
                  </m:oMath>
                </a14:m>
                <a:endParaRPr lang="en-US" sz="1600" dirty="0">
                  <a:ea typeface="Calibri" panose="020F0502020204030204" pitchFamily="34" charset="0"/>
                  <a:cs typeface="Calibri" panose="020F0502020204030204" pitchFamily="34" charset="0"/>
                </a:endParaRPr>
              </a:p>
              <a:p>
                <a:pPr marL="45720" indent="0">
                  <a:lnSpc>
                    <a:spcPct val="150000"/>
                  </a:lnSpc>
                  <a:buNone/>
                </a:pPr>
                <a:r>
                  <a:rPr lang="en-GB" sz="1800" dirty="0">
                    <a:effectLst/>
                    <a:latin typeface="Arial" panose="020B0604020202020204" pitchFamily="34" charset="0"/>
                    <a:ea typeface="Calibri" panose="020F0502020204030204" pitchFamily="34" charset="0"/>
                    <a:cs typeface="Arial" panose="020B0604020202020204" pitchFamily="34" charset="0"/>
                  </a:rPr>
                  <a:t>	Expected return: </a:t>
                </a:r>
                <a14:m>
                  <m:oMath xmlns:m="http://schemas.openxmlformats.org/officeDocument/2006/math">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𝐸</m:t>
                        </m:r>
                        <m:r>
                          <a:rPr lang="en-GB" sz="1800" i="1">
                            <a:effectLst/>
                            <a:latin typeface="Cambria Math" panose="02040503050406030204" pitchFamily="18" charset="0"/>
                            <a:ea typeface="Calibri" panose="020F0502020204030204" pitchFamily="34" charset="0"/>
                            <a:cs typeface="Calibri" panose="020F0502020204030204" pitchFamily="34" charset="0"/>
                          </a:rPr>
                          <m:t>[</m:t>
                        </m:r>
                        <m:r>
                          <a:rPr lang="en-GB" sz="1800" i="1">
                            <a:effectLst/>
                            <a:latin typeface="Cambria Math" panose="02040503050406030204" pitchFamily="18" charset="0"/>
                            <a:ea typeface="Calibri" panose="020F0502020204030204" pitchFamily="34" charset="0"/>
                            <a:cs typeface="Calibri" panose="020F0502020204030204" pitchFamily="34" charset="0"/>
                          </a:rPr>
                          <m:t>𝑟</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𝛼</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𝑟</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𝑓</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𝛽</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m:t>
                        </m:r>
                        <m:r>
                          <a:rPr lang="en-GB" sz="1800" i="1">
                            <a:effectLst/>
                            <a:latin typeface="Cambria Math" panose="02040503050406030204" pitchFamily="18" charset="0"/>
                            <a:ea typeface="Calibri" panose="020F0502020204030204" pitchFamily="34" charset="0"/>
                            <a:cs typeface="Calibri" panose="020F0502020204030204" pitchFamily="34" charset="0"/>
                          </a:rPr>
                          <m:t>𝐸</m:t>
                        </m:r>
                        <m:r>
                          <a:rPr lang="en-GB" sz="1800" i="1">
                            <a:effectLst/>
                            <a:latin typeface="Cambria Math" panose="02040503050406030204" pitchFamily="18" charset="0"/>
                            <a:ea typeface="Calibri" panose="020F0502020204030204" pitchFamily="34" charset="0"/>
                            <a:cs typeface="Calibri" panose="020F0502020204030204" pitchFamily="34" charset="0"/>
                          </a:rPr>
                          <m:t>[</m:t>
                        </m:r>
                        <m:r>
                          <a:rPr lang="en-GB" sz="1800" i="1">
                            <a:effectLst/>
                            <a:latin typeface="Cambria Math" panose="02040503050406030204" pitchFamily="18" charset="0"/>
                            <a:ea typeface="Calibri" panose="020F0502020204030204" pitchFamily="34" charset="0"/>
                            <a:cs typeface="Calibri" panose="020F0502020204030204" pitchFamily="34" charset="0"/>
                          </a:rPr>
                          <m:t>𝑟</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𝑀𝑘𝑡</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𝑟</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𝑓</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oMath>
                </a14:m>
                <a:endParaRPr lang="en-GB" sz="1800" dirty="0">
                  <a:latin typeface="Arial" panose="020B0604020202020204" pitchFamily="34" charset="0"/>
                  <a:ea typeface="Arial" charset="0"/>
                  <a:cs typeface="Arial" panose="020B0604020202020204" pitchFamily="34" charset="0"/>
                </a:endParaRPr>
              </a:p>
              <a:p>
                <a:pPr marL="331470" indent="-285750">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In competitive markets, all stocks are on the </a:t>
                </a:r>
                <a:br>
                  <a:rPr lang="en-GB" sz="1800" dirty="0">
                    <a:effectLst/>
                    <a:latin typeface="Arial" panose="020B0604020202020204" pitchFamily="34" charset="0"/>
                    <a:ea typeface="Calibri" panose="020F0502020204030204" pitchFamily="34" charset="0"/>
                    <a:cs typeface="Arial" panose="020B0604020202020204" pitchFamily="34" charset="0"/>
                  </a:rPr>
                </a:br>
                <a:r>
                  <a:rPr lang="en-GB" sz="1800" dirty="0">
                    <a:effectLst/>
                    <a:latin typeface="Arial" panose="020B0604020202020204" pitchFamily="34" charset="0"/>
                    <a:ea typeface="Calibri" panose="020F0502020204030204" pitchFamily="34" charset="0"/>
                    <a:cs typeface="Arial" panose="020B0604020202020204" pitchFamily="34" charset="0"/>
                  </a:rPr>
                  <a:t>security market line with an alpha of zero</a:t>
                </a:r>
              </a:p>
              <a:p>
                <a:pPr marL="331470" indent="-285750">
                  <a:lnSpc>
                    <a:spcPct val="150000"/>
                  </a:lnSpc>
                </a:pPr>
                <a:endParaRPr lang="en-GB" sz="1800" dirty="0">
                  <a:latin typeface="Arial" panose="020B0604020202020204" pitchFamily="34" charset="0"/>
                  <a:ea typeface="Arial" charset="0"/>
                  <a:cs typeface="Arial" panose="020B0604020202020204" pitchFamily="34" charset="0"/>
                </a:endParaRPr>
              </a:p>
              <a:p>
                <a:pPr lvl="1">
                  <a:lnSpc>
                    <a:spcPct val="150000"/>
                  </a:lnSpc>
                </a:pPr>
                <a:endParaRPr lang="en-US" sz="1500" dirty="0">
                  <a:latin typeface="Arial" panose="020B0604020202020204" pitchFamily="34" charset="0"/>
                  <a:ea typeface="Arial" charset="0"/>
                  <a:cs typeface="Arial" panose="020B0604020202020204" pitchFamily="34" charset="0"/>
                </a:endParaRP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355600" y="1516698"/>
                <a:ext cx="10636944" cy="4648606"/>
              </a:xfrm>
              <a:blipFill>
                <a:blip r:embed="rId2"/>
                <a:stretch>
                  <a:fillRect/>
                </a:stretch>
              </a:blipFill>
            </p:spPr>
            <p:txBody>
              <a:bodyPr/>
              <a:lstStyle/>
              <a:p>
                <a:r>
                  <a:rPr lang="nl-NL">
                    <a:noFill/>
                  </a:rPr>
                  <a:t> </a:t>
                </a:r>
              </a:p>
            </p:txBody>
          </p:sp>
        </mc:Fallback>
      </mc:AlternateContent>
      <p:pic>
        <p:nvPicPr>
          <p:cNvPr id="6" name="Afbeelding 5">
            <a:extLst>
              <a:ext uri="{FF2B5EF4-FFF2-40B4-BE49-F238E27FC236}">
                <a16:creationId xmlns:a16="http://schemas.microsoft.com/office/drawing/2014/main" id="{80B42293-178B-AC0F-CF7C-FAECD4C0BC0E}"/>
              </a:ext>
            </a:extLst>
          </p:cNvPr>
          <p:cNvPicPr>
            <a:picLocks noChangeAspect="1"/>
          </p:cNvPicPr>
          <p:nvPr/>
        </p:nvPicPr>
        <p:blipFill>
          <a:blip r:embed="rId3"/>
          <a:stretch>
            <a:fillRect/>
          </a:stretch>
        </p:blipFill>
        <p:spPr>
          <a:xfrm>
            <a:off x="7271736" y="4077072"/>
            <a:ext cx="4757031" cy="2748068"/>
          </a:xfrm>
          <a:prstGeom prst="rect">
            <a:avLst/>
          </a:prstGeom>
        </p:spPr>
      </p:pic>
    </p:spTree>
    <p:extLst>
      <p:ext uri="{BB962C8B-B14F-4D97-AF65-F5344CB8AC3E}">
        <p14:creationId xmlns:p14="http://schemas.microsoft.com/office/powerpoint/2010/main" val="223186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latin typeface="Arial" charset="0"/>
                <a:ea typeface="Arial" charset="0"/>
                <a:cs typeface="Arial" charset="0"/>
              </a:rPr>
              <a:t>Behavioural</a:t>
            </a:r>
            <a:r>
              <a:rPr lang="en-US" sz="3200" dirty="0">
                <a:latin typeface="Arial" charset="0"/>
                <a:ea typeface="Arial" charset="0"/>
                <a:cs typeface="Arial" charset="0"/>
              </a:rPr>
              <a:t> finance</a:t>
            </a:r>
            <a:endParaRPr lang="nl-NL" sz="3200"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11</a:t>
            </a:fld>
            <a:endParaRPr lang="nl-NL"/>
          </a:p>
        </p:txBody>
      </p:sp>
      <p:sp>
        <p:nvSpPr>
          <p:cNvPr id="4" name="Content Placeholder 3"/>
          <p:cNvSpPr>
            <a:spLocks noGrp="1"/>
          </p:cNvSpPr>
          <p:nvPr>
            <p:ph sz="quarter" idx="1"/>
          </p:nvPr>
        </p:nvSpPr>
        <p:spPr>
          <a:xfrm>
            <a:off x="479376" y="1628800"/>
            <a:ext cx="10729192" cy="4648606"/>
          </a:xfrm>
        </p:spPr>
        <p:txBody>
          <a:bodyPr>
            <a:normAutofit/>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Are </a:t>
            </a:r>
            <a:r>
              <a:rPr lang="en-GB" sz="2000" dirty="0">
                <a:latin typeface="Arial" panose="020B0604020202020204" pitchFamily="34" charset="0"/>
                <a:ea typeface="Calibri" panose="020F0502020204030204" pitchFamily="34" charset="0"/>
                <a:cs typeface="Arial" panose="020B0604020202020204" pitchFamily="34" charset="0"/>
              </a:rPr>
              <a:t>all investors acting in line with the expectations of the CAPM model?</a:t>
            </a:r>
          </a:p>
          <a:p>
            <a:pPr>
              <a:lnSpc>
                <a:spcPct val="150000"/>
              </a:lnSpc>
            </a:pPr>
            <a:endParaRPr lang="en-GB" sz="500" dirty="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2000" dirty="0">
                <a:latin typeface="Arial" panose="020B0604020202020204" pitchFamily="34" charset="0"/>
                <a:ea typeface="Arial" charset="0"/>
                <a:cs typeface="Arial" panose="020B0604020202020204" pitchFamily="34" charset="0"/>
              </a:rPr>
              <a:t>There are two major deviations:</a:t>
            </a:r>
          </a:p>
          <a:p>
            <a:pPr lvl="1">
              <a:lnSpc>
                <a:spcPct val="150000"/>
              </a:lnSpc>
            </a:pPr>
            <a:r>
              <a:rPr lang="en-GB" sz="1800" i="1" dirty="0">
                <a:latin typeface="Arial" panose="020B0604020202020204" pitchFamily="34" charset="0"/>
                <a:ea typeface="Arial" charset="0"/>
                <a:cs typeface="Arial" panose="020B0604020202020204" pitchFamily="34" charset="0"/>
              </a:rPr>
              <a:t>Familiarity bias </a:t>
            </a:r>
            <a:r>
              <a:rPr lang="en-GB" sz="1800" dirty="0">
                <a:latin typeface="Arial" panose="020B0604020202020204" pitchFamily="34" charset="0"/>
                <a:ea typeface="Arial" charset="0"/>
                <a:cs typeface="Arial" panose="020B0604020202020204" pitchFamily="34" charset="0"/>
              </a:rPr>
              <a:t>of individual investors, who tend to invest in a few stocks of companies they are familiar with</a:t>
            </a:r>
          </a:p>
          <a:p>
            <a:pPr lvl="2">
              <a:lnSpc>
                <a:spcPct val="150000"/>
              </a:lnSpc>
            </a:pPr>
            <a:r>
              <a:rPr lang="en-GB" sz="1500" dirty="0">
                <a:latin typeface="Arial" panose="020B0604020202020204" pitchFamily="34" charset="0"/>
                <a:ea typeface="Arial" charset="0"/>
                <a:cs typeface="Arial" panose="020B0604020202020204" pitchFamily="34" charset="0"/>
              </a:rPr>
              <a:t>Often results in portfolios with less than 10 stocks, meaning investors fail to diversify appropriately</a:t>
            </a:r>
          </a:p>
          <a:p>
            <a:pPr lvl="1">
              <a:lnSpc>
                <a:spcPct val="150000"/>
              </a:lnSpc>
            </a:pPr>
            <a:r>
              <a:rPr lang="en-GB" sz="1800" i="1" dirty="0">
                <a:latin typeface="Arial" panose="020B0604020202020204" pitchFamily="34" charset="0"/>
                <a:ea typeface="Arial" charset="0"/>
                <a:cs typeface="Arial" panose="020B0604020202020204" pitchFamily="34" charset="0"/>
              </a:rPr>
              <a:t>Excessive trading, </a:t>
            </a:r>
            <a:r>
              <a:rPr lang="en-GB" sz="1800" dirty="0">
                <a:latin typeface="Arial" panose="020B0604020202020204" pitchFamily="34" charset="0"/>
                <a:ea typeface="Arial" charset="0"/>
                <a:cs typeface="Arial" panose="020B0604020202020204" pitchFamily="34" charset="0"/>
              </a:rPr>
              <a:t>which means investors frequently trade their stocks, giving rise to high transaction costs, which reduces net investment returns</a:t>
            </a:r>
          </a:p>
          <a:p>
            <a:pPr lvl="2">
              <a:lnSpc>
                <a:spcPct val="150000"/>
              </a:lnSpc>
            </a:pPr>
            <a:r>
              <a:rPr lang="en-GB" sz="1500" dirty="0">
                <a:latin typeface="Arial" panose="020B0604020202020204" pitchFamily="34" charset="0"/>
                <a:ea typeface="Arial" charset="0"/>
                <a:cs typeface="Arial" panose="020B0604020202020204" pitchFamily="34" charset="0"/>
              </a:rPr>
              <a:t>The annual stock turnover on the largest stock exchanges is well over 100%, which means that all shares change hands at least once every year</a:t>
            </a:r>
            <a:endParaRPr lang="en-GB" sz="2100" dirty="0">
              <a:latin typeface="Arial" panose="020B0604020202020204" pitchFamily="34" charset="0"/>
              <a:ea typeface="Arial" charset="0"/>
              <a:cs typeface="Arial" panose="020B0604020202020204" pitchFamily="34" charset="0"/>
            </a:endParaRPr>
          </a:p>
          <a:p>
            <a:pPr lvl="1">
              <a:lnSpc>
                <a:spcPct val="150000"/>
              </a:lnSpc>
            </a:pPr>
            <a:endParaRPr lang="en-US" sz="16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07480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Bubbles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12</a:t>
            </a:fld>
            <a:endParaRPr lang="nl-NL"/>
          </a:p>
        </p:txBody>
      </p:sp>
      <p:sp>
        <p:nvSpPr>
          <p:cNvPr id="4" name="Content Placeholder 3"/>
          <p:cNvSpPr>
            <a:spLocks noGrp="1"/>
          </p:cNvSpPr>
          <p:nvPr>
            <p:ph sz="quarter" idx="1"/>
          </p:nvPr>
        </p:nvSpPr>
        <p:spPr>
          <a:xfrm>
            <a:off x="479376" y="1516698"/>
            <a:ext cx="10463712" cy="4648606"/>
          </a:xfrm>
        </p:spPr>
        <p:txBody>
          <a:bodyPr>
            <a:normAutofit fontScale="85000" lnSpcReduction="10000"/>
          </a:bodyPr>
          <a:lstStyle/>
          <a:p>
            <a:pPr>
              <a:lnSpc>
                <a:spcPct val="150000"/>
              </a:lnSpc>
            </a:pPr>
            <a:r>
              <a:rPr lang="en-GB" sz="2000" dirty="0">
                <a:latin typeface="Arial" panose="020B0604020202020204" pitchFamily="34" charset="0"/>
                <a:cs typeface="Arial" panose="020B0604020202020204" pitchFamily="34" charset="0"/>
              </a:rPr>
              <a:t>The pricing of stocks in CAPM is based on homogeneous expectations</a:t>
            </a:r>
          </a:p>
          <a:p>
            <a:pPr>
              <a:lnSpc>
                <a:spcPct val="150000"/>
              </a:lnSpc>
            </a:pPr>
            <a:r>
              <a:rPr lang="en-GB" sz="2000" dirty="0">
                <a:latin typeface="Arial" panose="020B0604020202020204" pitchFamily="34" charset="0"/>
                <a:cs typeface="Arial" panose="020B0604020202020204" pitchFamily="34" charset="0"/>
              </a:rPr>
              <a:t>What happens when investors collectively believe that the outlook is more favourable?</a:t>
            </a:r>
          </a:p>
          <a:p>
            <a:pPr>
              <a:lnSpc>
                <a:spcPct val="150000"/>
              </a:lnSpc>
            </a:pPr>
            <a:r>
              <a:rPr lang="en-GB" sz="2000" dirty="0">
                <a:latin typeface="Arial" panose="020B0604020202020204" pitchFamily="34" charset="0"/>
                <a:cs typeface="Arial" panose="020B0604020202020204" pitchFamily="34" charset="0"/>
              </a:rPr>
              <a:t>Shiller (2000) has coined the term </a:t>
            </a:r>
            <a:r>
              <a:rPr lang="en-GB" sz="2000" i="1" dirty="0">
                <a:latin typeface="Arial" panose="020B0604020202020204" pitchFamily="34" charset="0"/>
                <a:cs typeface="Arial" panose="020B0604020202020204" pitchFamily="34" charset="0"/>
              </a:rPr>
              <a:t>irrational exuberance </a:t>
            </a:r>
            <a:r>
              <a:rPr lang="en-GB" sz="2000" dirty="0">
                <a:latin typeface="Arial" panose="020B0604020202020204" pitchFamily="34" charset="0"/>
                <a:cs typeface="Arial" panose="020B0604020202020204" pitchFamily="34" charset="0"/>
              </a:rPr>
              <a:t>which refers to investor enthusiasm that drives asset prices higher than those assets' fundamentals justify</a:t>
            </a:r>
          </a:p>
          <a:p>
            <a:pPr>
              <a:lnSpc>
                <a:spcPct val="150000"/>
              </a:lnSpc>
            </a:pPr>
            <a:r>
              <a:rPr lang="en-GB" sz="2000" dirty="0">
                <a:latin typeface="Arial" panose="020B0604020202020204" pitchFamily="34" charset="0"/>
                <a:cs typeface="Arial" panose="020B0604020202020204" pitchFamily="34" charset="0"/>
              </a:rPr>
              <a:t>The cyclically adjusted price-to-earnings ratio (CAPE) measures over- or undervaluation of the market</a:t>
            </a:r>
          </a:p>
          <a:p>
            <a:pPr lvl="1">
              <a:lnSpc>
                <a:spcPct val="150000"/>
              </a:lnSpc>
            </a:pPr>
            <a:r>
              <a:rPr lang="en-GB" sz="1700" dirty="0">
                <a:latin typeface="Arial" panose="020B0604020202020204" pitchFamily="34" charset="0"/>
                <a:cs typeface="Arial" panose="020B0604020202020204" pitchFamily="34" charset="0"/>
              </a:rPr>
              <a:t>An average CAPE ratio of 15 for the 20</a:t>
            </a:r>
            <a:r>
              <a:rPr lang="en-GB" sz="1700" baseline="30000" dirty="0">
                <a:latin typeface="Arial" panose="020B0604020202020204" pitchFamily="34" charset="0"/>
                <a:cs typeface="Arial" panose="020B0604020202020204" pitchFamily="34" charset="0"/>
              </a:rPr>
              <a:t>th</a:t>
            </a:r>
            <a:r>
              <a:rPr lang="en-GB" sz="1700" dirty="0">
                <a:latin typeface="Arial" panose="020B0604020202020204" pitchFamily="34" charset="0"/>
                <a:cs typeface="Arial" panose="020B0604020202020204" pitchFamily="34" charset="0"/>
              </a:rPr>
              <a:t> century, with 25 indicating significant overvaluation</a:t>
            </a:r>
          </a:p>
          <a:p>
            <a:pPr>
              <a:lnSpc>
                <a:spcPct val="150000"/>
              </a:lnSpc>
            </a:pPr>
            <a:endParaRPr lang="en-GB" sz="600" dirty="0">
              <a:latin typeface="Arial" panose="020B0604020202020204" pitchFamily="34" charset="0"/>
              <a:cs typeface="Arial" panose="020B0604020202020204" pitchFamily="34" charset="0"/>
            </a:endParaRPr>
          </a:p>
          <a:p>
            <a:pPr>
              <a:lnSpc>
                <a:spcPct val="150000"/>
              </a:lnSpc>
            </a:pPr>
            <a:r>
              <a:rPr lang="en-GB" sz="2000" dirty="0">
                <a:latin typeface="Arial" panose="020B0604020202020204" pitchFamily="34" charset="0"/>
                <a:cs typeface="Arial" panose="020B0604020202020204" pitchFamily="34" charset="0"/>
              </a:rPr>
              <a:t>Example: the dotcom bubble</a:t>
            </a:r>
          </a:p>
          <a:p>
            <a:pPr lvl="1">
              <a:lnSpc>
                <a:spcPct val="150000"/>
              </a:lnSpc>
            </a:pPr>
            <a:r>
              <a:rPr lang="en-GB" sz="1700" dirty="0">
                <a:latin typeface="Arial" panose="020B0604020202020204" pitchFamily="34" charset="0"/>
                <a:cs typeface="Arial" panose="020B0604020202020204" pitchFamily="34" charset="0"/>
              </a:rPr>
              <a:t>Investors had high expectations about the internet and</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valued internet companies at very high prices</a:t>
            </a:r>
          </a:p>
          <a:p>
            <a:pPr lvl="1">
              <a:lnSpc>
                <a:spcPct val="150000"/>
              </a:lnSpc>
            </a:pPr>
            <a:r>
              <a:rPr lang="en-GB" sz="1700" dirty="0">
                <a:latin typeface="Arial" panose="020B0604020202020204" pitchFamily="34" charset="0"/>
                <a:cs typeface="Arial" panose="020B0604020202020204" pitchFamily="34" charset="0"/>
              </a:rPr>
              <a:t>The NASDAQ increased from 750 in early 1995 to</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4700 in February 2000, when the dotcom bubble burst</a:t>
            </a:r>
          </a:p>
        </p:txBody>
      </p:sp>
      <p:pic>
        <p:nvPicPr>
          <p:cNvPr id="6" name="Picture 5">
            <a:extLst>
              <a:ext uri="{FF2B5EF4-FFF2-40B4-BE49-F238E27FC236}">
                <a16:creationId xmlns:a16="http://schemas.microsoft.com/office/drawing/2014/main" id="{D3DC8053-1663-4CA5-4D72-30B097DE1F11}"/>
              </a:ext>
            </a:extLst>
          </p:cNvPr>
          <p:cNvPicPr>
            <a:picLocks noChangeAspect="1"/>
          </p:cNvPicPr>
          <p:nvPr/>
        </p:nvPicPr>
        <p:blipFill>
          <a:blip r:embed="rId2"/>
          <a:stretch>
            <a:fillRect/>
          </a:stretch>
        </p:blipFill>
        <p:spPr>
          <a:xfrm>
            <a:off x="7176120" y="4072825"/>
            <a:ext cx="4608512" cy="2410173"/>
          </a:xfrm>
          <a:prstGeom prst="rect">
            <a:avLst/>
          </a:prstGeom>
        </p:spPr>
      </p:pic>
      <p:sp>
        <p:nvSpPr>
          <p:cNvPr id="7" name="TextBox 6">
            <a:extLst>
              <a:ext uri="{FF2B5EF4-FFF2-40B4-BE49-F238E27FC236}">
                <a16:creationId xmlns:a16="http://schemas.microsoft.com/office/drawing/2014/main" id="{B936DE6F-7DC4-7F8D-AD8D-73319C2D5CE6}"/>
              </a:ext>
            </a:extLst>
          </p:cNvPr>
          <p:cNvSpPr txBox="1"/>
          <p:nvPr/>
        </p:nvSpPr>
        <p:spPr>
          <a:xfrm>
            <a:off x="7320136" y="6409780"/>
            <a:ext cx="4664720" cy="430887"/>
          </a:xfrm>
          <a:prstGeom prst="rect">
            <a:avLst/>
          </a:prstGeom>
          <a:noFill/>
        </p:spPr>
        <p:txBody>
          <a:bodyPr wrap="square">
            <a:spAutoFit/>
          </a:bodyPr>
          <a:lstStyle/>
          <a:p>
            <a:r>
              <a:rPr lang="en-GB" sz="1100" dirty="0">
                <a:effectLst/>
                <a:latin typeface="Arial" panose="020B0604020202020204" pitchFamily="34" charset="0"/>
                <a:ea typeface="Calibri" panose="020F0502020204030204" pitchFamily="34" charset="0"/>
                <a:cs typeface="Arial" panose="020B0604020202020204" pitchFamily="34" charset="0"/>
              </a:rPr>
              <a:t>The dotcom bubble, NASDAQ Composite Index, 1995-2002</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Source: Nasdaq</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14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The cost of social and environmental capital</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13</a:t>
            </a:fld>
            <a:endParaRPr lang="nl-NL"/>
          </a:p>
        </p:txBody>
      </p:sp>
      <p:sp>
        <p:nvSpPr>
          <p:cNvPr id="4" name="Content Placeholder 3"/>
          <p:cNvSpPr>
            <a:spLocks noGrp="1"/>
          </p:cNvSpPr>
          <p:nvPr>
            <p:ph sz="quarter" idx="1"/>
          </p:nvPr>
        </p:nvSpPr>
        <p:spPr>
          <a:xfrm>
            <a:off x="816864" y="1516698"/>
            <a:ext cx="10871200" cy="4936638"/>
          </a:xfrm>
        </p:spPr>
        <p:txBody>
          <a:bodyPr>
            <a:normAutofit fontScale="85000" lnSpcReduction="20000"/>
          </a:bodyPr>
          <a:lstStyle/>
          <a:p>
            <a:pPr>
              <a:lnSpc>
                <a:spcPct val="150000"/>
              </a:lnSpc>
              <a:buFont typeface="Wingdings" panose="05000000000000000000" pitchFamily="2" charset="2"/>
              <a:buChar char="q"/>
            </a:pPr>
            <a:r>
              <a:rPr lang="en-GB" sz="2000" dirty="0">
                <a:effectLst/>
                <a:latin typeface="Arial" panose="020B0604020202020204" pitchFamily="34" charset="0"/>
                <a:ea typeface="Calibri" panose="020F0502020204030204" pitchFamily="34" charset="0"/>
                <a:cs typeface="Arial" panose="020B0604020202020204" pitchFamily="34" charset="0"/>
              </a:rPr>
              <a:t>Andrew </a:t>
            </a:r>
            <a:r>
              <a:rPr lang="en-GB" sz="2000" dirty="0" err="1">
                <a:effectLst/>
                <a:latin typeface="Arial" panose="020B0604020202020204" pitchFamily="34" charset="0"/>
                <a:ea typeface="Calibri" panose="020F0502020204030204" pitchFamily="34" charset="0"/>
                <a:cs typeface="Arial" panose="020B0604020202020204" pitchFamily="34" charset="0"/>
              </a:rPr>
              <a:t>Lo’s</a:t>
            </a:r>
            <a:r>
              <a:rPr lang="en-GB" sz="2000" dirty="0">
                <a:effectLst/>
                <a:latin typeface="Arial" panose="020B0604020202020204" pitchFamily="34" charset="0"/>
                <a:ea typeface="Calibri" panose="020F0502020204030204" pitchFamily="34" charset="0"/>
                <a:cs typeface="Arial" panose="020B0604020202020204" pitchFamily="34" charset="0"/>
              </a:rPr>
              <a:t> (2004; 2017) </a:t>
            </a:r>
            <a:r>
              <a:rPr lang="en-GB" sz="2000" i="1" dirty="0">
                <a:effectLst/>
                <a:latin typeface="Arial" panose="020B0604020202020204" pitchFamily="34" charset="0"/>
                <a:ea typeface="Calibri" panose="020F0502020204030204" pitchFamily="34" charset="0"/>
                <a:cs typeface="Arial" panose="020B0604020202020204" pitchFamily="34" charset="0"/>
              </a:rPr>
              <a:t>adaptive markets hypothesis </a:t>
            </a:r>
            <a:r>
              <a:rPr lang="en-GB" sz="2000" dirty="0">
                <a:effectLst/>
                <a:latin typeface="Arial" panose="020B0604020202020204" pitchFamily="34" charset="0"/>
                <a:ea typeface="Calibri" panose="020F0502020204030204" pitchFamily="34" charset="0"/>
                <a:cs typeface="Arial" panose="020B0604020202020204" pitchFamily="34" charset="0"/>
              </a:rPr>
              <a:t>states that the degree of market efficiency depends on an evolutionary model of individuals adapting to a changing environment (with the “speed of thinking”)</a:t>
            </a:r>
          </a:p>
          <a:p>
            <a:pPr>
              <a:lnSpc>
                <a:spcPct val="150000"/>
              </a:lnSpc>
              <a:buFont typeface="Wingdings" panose="05000000000000000000" pitchFamily="2" charset="2"/>
              <a:buChar char="q"/>
            </a:pPr>
            <a:endParaRPr lang="en-US"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Unlike the efficient markets hypothesis, the adaptive markets hypothesis allows for:</a:t>
            </a: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Path dependencies;</a:t>
            </a: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Systematic changes in behaviour; and</a:t>
            </a: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Varying risk preferences</a:t>
            </a:r>
          </a:p>
          <a:p>
            <a:pPr lvl="1">
              <a:lnSpc>
                <a:spcPct val="150000"/>
              </a:lnSpc>
              <a:buFont typeface="Wingdings" panose="05000000000000000000" pitchFamily="2" charset="2"/>
              <a:buChar char="q"/>
            </a:pPr>
            <a:endParaRPr lang="en-US"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100" dirty="0">
                <a:latin typeface="Arial" panose="020B0604020202020204" pitchFamily="34" charset="0"/>
                <a:cs typeface="Arial" panose="020B0604020202020204" pitchFamily="34" charset="0"/>
              </a:rPr>
              <a:t>The adaptive markets hypothesis can explain why new factors, such as social and environmental risks and opportunities, are not yet fully priced in, because not enough investors are:</a:t>
            </a:r>
          </a:p>
          <a:p>
            <a:pPr lvl="1">
              <a:lnSpc>
                <a:spcPct val="150000"/>
              </a:lnSpc>
              <a:buFont typeface="Wingdings" panose="05000000000000000000" pitchFamily="2" charset="2"/>
              <a:buChar char="q"/>
            </a:pPr>
            <a:r>
              <a:rPr lang="en-GB" sz="1900" dirty="0">
                <a:latin typeface="Arial" panose="020B0604020202020204" pitchFamily="34" charset="0"/>
                <a:cs typeface="Arial" panose="020B0604020202020204" pitchFamily="34" charset="0"/>
              </a:rPr>
              <a:t>Examining these new factors </a:t>
            </a: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Expecting sustainable material risks and opportunities to lead to financial effects</a:t>
            </a:r>
          </a:p>
          <a:p>
            <a:pPr lvl="1">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100" dirty="0">
                <a:latin typeface="Arial" panose="020B0604020202020204" pitchFamily="34" charset="0"/>
                <a:cs typeface="Arial" panose="020B0604020202020204" pitchFamily="34" charset="0"/>
              </a:rPr>
              <a:t>The question is how to get sustainability related information embedded into stock prices</a:t>
            </a:r>
          </a:p>
        </p:txBody>
      </p:sp>
    </p:spTree>
    <p:extLst>
      <p:ext uri="{BB962C8B-B14F-4D97-AF65-F5344CB8AC3E}">
        <p14:creationId xmlns:p14="http://schemas.microsoft.com/office/powerpoint/2010/main" val="283173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Transition preparedness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14</a:t>
            </a:fld>
            <a:endParaRPr lang="nl-NL"/>
          </a:p>
        </p:txBody>
      </p:sp>
      <p:sp>
        <p:nvSpPr>
          <p:cNvPr id="4" name="Content Placeholder 3"/>
          <p:cNvSpPr>
            <a:spLocks noGrp="1"/>
          </p:cNvSpPr>
          <p:nvPr>
            <p:ph sz="quarter" idx="1"/>
          </p:nvPr>
        </p:nvSpPr>
        <p:spPr>
          <a:xfrm>
            <a:off x="711200" y="1542526"/>
            <a:ext cx="10463712" cy="4648606"/>
          </a:xfrm>
        </p:spPr>
        <p:txBody>
          <a:bodyPr>
            <a:normAutofit/>
          </a:bodyPr>
          <a:lstStyle/>
          <a:p>
            <a:pPr>
              <a:lnSpc>
                <a:spcPct val="150000"/>
              </a:lnSpc>
              <a:buFont typeface="Wingdings" panose="05000000000000000000" pitchFamily="2" charset="2"/>
              <a:buChar char="q"/>
            </a:pPr>
            <a:r>
              <a:rPr lang="en-GB" sz="2000" dirty="0">
                <a:effectLst/>
                <a:latin typeface="Arial" panose="020B0604020202020204" pitchFamily="34" charset="0"/>
                <a:ea typeface="Calibri" panose="020F0502020204030204" pitchFamily="34" charset="0"/>
                <a:cs typeface="Arial" panose="020B0604020202020204" pitchFamily="34" charset="0"/>
              </a:rPr>
              <a:t>As the UN Sustainable Development Goals are about transition, an investor needs to know how well or ill prepared an investee company is:</a:t>
            </a:r>
          </a:p>
          <a:p>
            <a:pPr lvl="1">
              <a:lnSpc>
                <a:spcPct val="150000"/>
              </a:lnSpc>
              <a:buFont typeface="Wingdings" panose="05000000000000000000" pitchFamily="2" charset="2"/>
              <a:buChar char="q"/>
            </a:pPr>
            <a:r>
              <a:rPr lang="en-GB" sz="1800" dirty="0">
                <a:effectLst/>
                <a:latin typeface="Arial" panose="020B0604020202020204" pitchFamily="34" charset="0"/>
                <a:ea typeface="Calibri" panose="020F0502020204030204" pitchFamily="34" charset="0"/>
                <a:cs typeface="Arial" panose="020B0604020202020204" pitchFamily="34" charset="0"/>
              </a:rPr>
              <a:t>Can the company’s business model be adapted to a sustainable economy?</a:t>
            </a:r>
          </a:p>
          <a:p>
            <a:pPr lvl="1">
              <a:lnSpc>
                <a:spcPct val="150000"/>
              </a:lnSpc>
              <a:buFont typeface="Wingdings" panose="05000000000000000000" pitchFamily="2" charset="2"/>
              <a:buChar char="q"/>
            </a:pPr>
            <a:endParaRPr lang="en-GB" sz="5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r>
              <a:rPr lang="en-GB" sz="2100" dirty="0">
                <a:latin typeface="Arial" panose="020B0604020202020204" pitchFamily="34" charset="0"/>
                <a:cs typeface="Arial" panose="020B0604020202020204" pitchFamily="34" charset="0"/>
              </a:rPr>
              <a:t>Investors have to look at companies through a different lens, and go beyond traditional financial statement analysis</a:t>
            </a: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Considering social and environmental factors in their own units</a:t>
            </a: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Investigating governance and behaviour</a:t>
            </a: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Assessing their impact on companies’ strategies and business models</a:t>
            </a:r>
          </a:p>
        </p:txBody>
      </p:sp>
    </p:spTree>
    <p:extLst>
      <p:ext uri="{BB962C8B-B14F-4D97-AF65-F5344CB8AC3E}">
        <p14:creationId xmlns:p14="http://schemas.microsoft.com/office/powerpoint/2010/main" val="23204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charset="0"/>
                <a:ea typeface="Arial" charset="0"/>
                <a:cs typeface="Arial" charset="0"/>
              </a:rPr>
              <a:t>Availability and quality of ESG data</a:t>
            </a:r>
            <a:endParaRPr lang="nl-NL" sz="3200"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15</a:t>
            </a:fld>
            <a:endParaRPr lang="nl-NL"/>
          </a:p>
        </p:txBody>
      </p:sp>
      <p:sp>
        <p:nvSpPr>
          <p:cNvPr id="4" name="Content Placeholder 3"/>
          <p:cNvSpPr>
            <a:spLocks noGrp="1"/>
          </p:cNvSpPr>
          <p:nvPr>
            <p:ph sz="quarter" idx="1"/>
          </p:nvPr>
        </p:nvSpPr>
        <p:spPr>
          <a:xfrm>
            <a:off x="243148" y="1531080"/>
            <a:ext cx="6527173" cy="5155192"/>
          </a:xfrm>
        </p:spPr>
        <p:txBody>
          <a:bodyPr>
            <a:normAutofit fontScale="85000" lnSpcReduction="20000"/>
          </a:bodyPr>
          <a:lstStyle/>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Over time, sustainability reporting is expected to increase with new reporting initiatives</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EU Corporate Sustainability Reporting Directive (CSRD)</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International Sustainability Standards Board (ISSB)</a:t>
            </a:r>
          </a:p>
          <a:p>
            <a:pPr lvl="1">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With this increased information, markets will adapt and thus become more efficient</a:t>
            </a:r>
          </a:p>
          <a:p>
            <a:pPr>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The lack of available data is currently very large, but should diminish over time in line with the adaptive markets hypothesis</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Pockets of poorly used data as inefficiencies and opportunities to be exploited</a:t>
            </a:r>
          </a:p>
          <a:p>
            <a:pPr lvl="1">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Increased attention towards socially and environmentally relevant information will reduce alpha – return on active investment exploiting market inefficiencies - to zero</a:t>
            </a:r>
          </a:p>
        </p:txBody>
      </p:sp>
      <p:grpSp>
        <p:nvGrpSpPr>
          <p:cNvPr id="5" name="Group 4">
            <a:extLst>
              <a:ext uri="{FF2B5EF4-FFF2-40B4-BE49-F238E27FC236}">
                <a16:creationId xmlns:a16="http://schemas.microsoft.com/office/drawing/2014/main" id="{FBA4A28F-E71B-F2DF-19D1-01B62B14F0FB}"/>
              </a:ext>
            </a:extLst>
          </p:cNvPr>
          <p:cNvGrpSpPr/>
          <p:nvPr/>
        </p:nvGrpSpPr>
        <p:grpSpPr>
          <a:xfrm>
            <a:off x="7320136" y="2492896"/>
            <a:ext cx="4488595" cy="3646152"/>
            <a:chOff x="419848" y="2408891"/>
            <a:chExt cx="4488595" cy="3646152"/>
          </a:xfrm>
        </p:grpSpPr>
        <p:sp>
          <p:nvSpPr>
            <p:cNvPr id="6" name="Rechthoek 3">
              <a:extLst>
                <a:ext uri="{FF2B5EF4-FFF2-40B4-BE49-F238E27FC236}">
                  <a16:creationId xmlns:a16="http://schemas.microsoft.com/office/drawing/2014/main" id="{8EAB066D-6C70-7EC1-A2AB-F87371DC400A}"/>
                </a:ext>
              </a:extLst>
            </p:cNvPr>
            <p:cNvSpPr/>
            <p:nvPr/>
          </p:nvSpPr>
          <p:spPr>
            <a:xfrm>
              <a:off x="1302601" y="2408892"/>
              <a:ext cx="3605842" cy="299981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 name="Rechthoek 4">
              <a:extLst>
                <a:ext uri="{FF2B5EF4-FFF2-40B4-BE49-F238E27FC236}">
                  <a16:creationId xmlns:a16="http://schemas.microsoft.com/office/drawing/2014/main" id="{EA261999-82F1-CCF7-6254-05B7862D7713}"/>
                </a:ext>
              </a:extLst>
            </p:cNvPr>
            <p:cNvSpPr/>
            <p:nvPr/>
          </p:nvSpPr>
          <p:spPr>
            <a:xfrm>
              <a:off x="1302598" y="3873972"/>
              <a:ext cx="1852062" cy="1534738"/>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Rechthoek 5">
              <a:extLst>
                <a:ext uri="{FF2B5EF4-FFF2-40B4-BE49-F238E27FC236}">
                  <a16:creationId xmlns:a16="http://schemas.microsoft.com/office/drawing/2014/main" id="{DC68CA55-4ECA-B761-1D78-A2C4E3DC760F}"/>
                </a:ext>
              </a:extLst>
            </p:cNvPr>
            <p:cNvSpPr/>
            <p:nvPr/>
          </p:nvSpPr>
          <p:spPr>
            <a:xfrm>
              <a:off x="1303728" y="4222478"/>
              <a:ext cx="1447806" cy="1186232"/>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Rechthoek 6">
              <a:extLst>
                <a:ext uri="{FF2B5EF4-FFF2-40B4-BE49-F238E27FC236}">
                  <a16:creationId xmlns:a16="http://schemas.microsoft.com/office/drawing/2014/main" id="{C60D6CA2-29B1-68E2-470B-5E8ED4659726}"/>
                </a:ext>
              </a:extLst>
            </p:cNvPr>
            <p:cNvSpPr/>
            <p:nvPr/>
          </p:nvSpPr>
          <p:spPr>
            <a:xfrm>
              <a:off x="1302598" y="4602868"/>
              <a:ext cx="1014717" cy="805842"/>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r>
                <a:rPr lang="en-GB" sz="700">
                  <a:latin typeface="Arial" panose="020B0604020202020204" pitchFamily="34" charset="0"/>
                  <a:cs typeface="Arial" panose="020B0604020202020204" pitchFamily="34" charset="0"/>
                </a:rPr>
                <a:t>Embedded in ESG ratings</a:t>
              </a:r>
            </a:p>
          </p:txBody>
        </p:sp>
        <p:sp>
          <p:nvSpPr>
            <p:cNvPr id="10" name="Tekstvak 8">
              <a:extLst>
                <a:ext uri="{FF2B5EF4-FFF2-40B4-BE49-F238E27FC236}">
                  <a16:creationId xmlns:a16="http://schemas.microsoft.com/office/drawing/2014/main" id="{857B1CC7-5FF1-832F-ABFD-3832DC46A85D}"/>
                </a:ext>
              </a:extLst>
            </p:cNvPr>
            <p:cNvSpPr txBox="1"/>
            <p:nvPr/>
          </p:nvSpPr>
          <p:spPr>
            <a:xfrm>
              <a:off x="1687628" y="4258784"/>
              <a:ext cx="870694" cy="307777"/>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In sustainability reports now</a:t>
              </a:r>
            </a:p>
          </p:txBody>
        </p:sp>
        <p:sp>
          <p:nvSpPr>
            <p:cNvPr id="11" name="Tekstvak 9">
              <a:extLst>
                <a:ext uri="{FF2B5EF4-FFF2-40B4-BE49-F238E27FC236}">
                  <a16:creationId xmlns:a16="http://schemas.microsoft.com/office/drawing/2014/main" id="{1591FC8A-F3AD-B4A7-92FD-C8C0B8DB399C}"/>
                </a:ext>
              </a:extLst>
            </p:cNvPr>
            <p:cNvSpPr txBox="1"/>
            <p:nvPr/>
          </p:nvSpPr>
          <p:spPr>
            <a:xfrm>
              <a:off x="2053209" y="3870783"/>
              <a:ext cx="826443" cy="307777"/>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In sustainability reports soon</a:t>
              </a:r>
            </a:p>
          </p:txBody>
        </p:sp>
        <p:sp>
          <p:nvSpPr>
            <p:cNvPr id="12" name="Tekstvak 10">
              <a:extLst>
                <a:ext uri="{FF2B5EF4-FFF2-40B4-BE49-F238E27FC236}">
                  <a16:creationId xmlns:a16="http://schemas.microsoft.com/office/drawing/2014/main" id="{7D93E239-264F-2063-85C2-65879482D810}"/>
                </a:ext>
              </a:extLst>
            </p:cNvPr>
            <p:cNvSpPr txBox="1"/>
            <p:nvPr/>
          </p:nvSpPr>
          <p:spPr>
            <a:xfrm>
              <a:off x="1296850" y="5408712"/>
              <a:ext cx="1035174" cy="646331"/>
            </a:xfrm>
            <a:prstGeom prst="rect">
              <a:avLst/>
            </a:prstGeom>
            <a:noFill/>
          </p:spPr>
          <p:txBody>
            <a:bodyPr wrap="square" rtlCol="0">
              <a:spAutoFit/>
            </a:bodyPr>
            <a:lstStyle/>
            <a:p>
              <a:pPr algn="ctr"/>
              <a:r>
                <a:rPr lang="en-GB" sz="900" b="1">
                  <a:latin typeface="Arial" panose="020B0604020202020204" pitchFamily="34" charset="0"/>
                  <a:cs typeface="Arial" panose="020B0604020202020204" pitchFamily="34" charset="0"/>
                </a:rPr>
                <a:t>Widely available qualitative information</a:t>
              </a:r>
            </a:p>
          </p:txBody>
        </p:sp>
        <p:sp>
          <p:nvSpPr>
            <p:cNvPr id="13" name="Tekstvak 11">
              <a:extLst>
                <a:ext uri="{FF2B5EF4-FFF2-40B4-BE49-F238E27FC236}">
                  <a16:creationId xmlns:a16="http://schemas.microsoft.com/office/drawing/2014/main" id="{58FCB9C9-72AC-8131-824F-0AF591339B1A}"/>
                </a:ext>
              </a:extLst>
            </p:cNvPr>
            <p:cNvSpPr txBox="1"/>
            <p:nvPr/>
          </p:nvSpPr>
          <p:spPr>
            <a:xfrm>
              <a:off x="419848" y="5017647"/>
              <a:ext cx="871241" cy="507831"/>
            </a:xfrm>
            <a:prstGeom prst="rect">
              <a:avLst/>
            </a:prstGeom>
            <a:noFill/>
          </p:spPr>
          <p:txBody>
            <a:bodyPr wrap="square" rtlCol="0">
              <a:spAutoFit/>
            </a:bodyPr>
            <a:lstStyle/>
            <a:p>
              <a:pPr algn="ctr"/>
              <a:r>
                <a:rPr lang="en-GB" sz="900" b="1">
                  <a:latin typeface="Arial" panose="020B0604020202020204" pitchFamily="34" charset="0"/>
                  <a:cs typeface="Arial" panose="020B0604020202020204" pitchFamily="34" charset="0"/>
                </a:rPr>
                <a:t>Widely available quant data</a:t>
              </a:r>
            </a:p>
          </p:txBody>
        </p:sp>
        <p:sp>
          <p:nvSpPr>
            <p:cNvPr id="14" name="Tekstvak 12">
              <a:extLst>
                <a:ext uri="{FF2B5EF4-FFF2-40B4-BE49-F238E27FC236}">
                  <a16:creationId xmlns:a16="http://schemas.microsoft.com/office/drawing/2014/main" id="{E2F163A8-D049-ABF5-A530-DA1439C1B59C}"/>
                </a:ext>
              </a:extLst>
            </p:cNvPr>
            <p:cNvSpPr txBox="1"/>
            <p:nvPr/>
          </p:nvSpPr>
          <p:spPr>
            <a:xfrm>
              <a:off x="3953782" y="5408711"/>
              <a:ext cx="954661" cy="646331"/>
            </a:xfrm>
            <a:prstGeom prst="rect">
              <a:avLst/>
            </a:prstGeom>
            <a:noFill/>
          </p:spPr>
          <p:txBody>
            <a:bodyPr wrap="square" rtlCol="0">
              <a:spAutoFit/>
            </a:bodyPr>
            <a:lstStyle/>
            <a:p>
              <a:pPr algn="ctr"/>
              <a:r>
                <a:rPr lang="en-GB" sz="900" b="1">
                  <a:latin typeface="Arial" panose="020B0604020202020204" pitchFamily="34" charset="0"/>
                  <a:cs typeface="Arial" panose="020B0604020202020204" pitchFamily="34" charset="0"/>
                </a:rPr>
                <a:t>Hardly available qualitative information</a:t>
              </a:r>
            </a:p>
          </p:txBody>
        </p:sp>
        <p:sp>
          <p:nvSpPr>
            <p:cNvPr id="15" name="Tekstvak 13">
              <a:extLst>
                <a:ext uri="{FF2B5EF4-FFF2-40B4-BE49-F238E27FC236}">
                  <a16:creationId xmlns:a16="http://schemas.microsoft.com/office/drawing/2014/main" id="{A26BA77F-B8DF-22F9-81E1-A84EC29DD14B}"/>
                </a:ext>
              </a:extLst>
            </p:cNvPr>
            <p:cNvSpPr txBox="1"/>
            <p:nvPr/>
          </p:nvSpPr>
          <p:spPr>
            <a:xfrm>
              <a:off x="444289" y="2408891"/>
              <a:ext cx="871241" cy="507831"/>
            </a:xfrm>
            <a:prstGeom prst="rect">
              <a:avLst/>
            </a:prstGeom>
            <a:noFill/>
          </p:spPr>
          <p:txBody>
            <a:bodyPr wrap="square" rtlCol="0">
              <a:spAutoFit/>
            </a:bodyPr>
            <a:lstStyle/>
            <a:p>
              <a:pPr algn="ctr"/>
              <a:r>
                <a:rPr lang="en-GB" sz="900" b="1">
                  <a:latin typeface="Arial" panose="020B0604020202020204" pitchFamily="34" charset="0"/>
                  <a:cs typeface="Arial" panose="020B0604020202020204" pitchFamily="34" charset="0"/>
                </a:rPr>
                <a:t>Hardly available quant data</a:t>
              </a:r>
            </a:p>
          </p:txBody>
        </p:sp>
        <p:sp>
          <p:nvSpPr>
            <p:cNvPr id="16" name="Tekstvak 14">
              <a:extLst>
                <a:ext uri="{FF2B5EF4-FFF2-40B4-BE49-F238E27FC236}">
                  <a16:creationId xmlns:a16="http://schemas.microsoft.com/office/drawing/2014/main" id="{B088C77D-53A3-2F6D-62AA-6E2598082EB3}"/>
                </a:ext>
              </a:extLst>
            </p:cNvPr>
            <p:cNvSpPr txBox="1"/>
            <p:nvPr/>
          </p:nvSpPr>
          <p:spPr>
            <a:xfrm>
              <a:off x="3344564" y="2472305"/>
              <a:ext cx="1408870" cy="523220"/>
            </a:xfrm>
            <a:prstGeom prst="rect">
              <a:avLst/>
            </a:prstGeom>
            <a:noFill/>
          </p:spPr>
          <p:txBody>
            <a:bodyPr wrap="square" rtlCol="0">
              <a:spAutoFit/>
            </a:bodyPr>
            <a:lstStyle/>
            <a:p>
              <a:pPr algn="ctr"/>
              <a:r>
                <a:rPr lang="en-GB" sz="700">
                  <a:latin typeface="Arial" panose="020B0604020202020204" pitchFamily="34" charset="0"/>
                  <a:cs typeface="Arial" panose="020B0604020202020204" pitchFamily="34" charset="0"/>
                </a:rPr>
                <a:t>Pockets of data that can be harvested with a solid process</a:t>
              </a:r>
            </a:p>
            <a:p>
              <a:pPr algn="ctr"/>
              <a:r>
                <a:rPr lang="en-GB" sz="700" i="1">
                  <a:latin typeface="Arial" panose="020B0604020202020204" pitchFamily="34" charset="0"/>
                  <a:cs typeface="Arial" panose="020B0604020202020204" pitchFamily="34" charset="0"/>
                </a:rPr>
                <a:t>- Being ahead of ratings can generate alpha</a:t>
              </a:r>
            </a:p>
          </p:txBody>
        </p:sp>
        <p:cxnSp>
          <p:nvCxnSpPr>
            <p:cNvPr id="17" name="Rechte verbindingslijn met pijl 16">
              <a:extLst>
                <a:ext uri="{FF2B5EF4-FFF2-40B4-BE49-F238E27FC236}">
                  <a16:creationId xmlns:a16="http://schemas.microsoft.com/office/drawing/2014/main" id="{902F4009-F26A-86A1-BCE9-9D75FAC2A4E4}"/>
                </a:ext>
              </a:extLst>
            </p:cNvPr>
            <p:cNvCxnSpPr>
              <a:cxnSpLocks/>
            </p:cNvCxnSpPr>
            <p:nvPr/>
          </p:nvCxnSpPr>
          <p:spPr>
            <a:xfrm flipV="1">
              <a:off x="3150664" y="3692332"/>
              <a:ext cx="148179" cy="1784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kstvak 17">
              <a:extLst>
                <a:ext uri="{FF2B5EF4-FFF2-40B4-BE49-F238E27FC236}">
                  <a16:creationId xmlns:a16="http://schemas.microsoft.com/office/drawing/2014/main" id="{FE6EF06E-F637-4636-F538-54B84FFCF1FB}"/>
                </a:ext>
              </a:extLst>
            </p:cNvPr>
            <p:cNvSpPr txBox="1"/>
            <p:nvPr/>
          </p:nvSpPr>
          <p:spPr>
            <a:xfrm>
              <a:off x="2869611" y="3319811"/>
              <a:ext cx="973200" cy="369332"/>
            </a:xfrm>
            <a:prstGeom prst="rect">
              <a:avLst/>
            </a:prstGeom>
            <a:noFill/>
          </p:spPr>
          <p:txBody>
            <a:bodyPr wrap="square" rtlCol="0">
              <a:spAutoFit/>
            </a:bodyPr>
            <a:lstStyle/>
            <a:p>
              <a:pPr algn="ctr"/>
              <a:r>
                <a:rPr lang="en-GB" sz="900" b="1">
                  <a:latin typeface="Arial" panose="020B0604020202020204" pitchFamily="34" charset="0"/>
                  <a:cs typeface="Arial" panose="020B0604020202020204" pitchFamily="34" charset="0"/>
                </a:rPr>
                <a:t>Shifting data frontier</a:t>
              </a:r>
            </a:p>
          </p:txBody>
        </p:sp>
        <p:sp>
          <p:nvSpPr>
            <p:cNvPr id="19" name="Rechthoek 25">
              <a:extLst>
                <a:ext uri="{FF2B5EF4-FFF2-40B4-BE49-F238E27FC236}">
                  <a16:creationId xmlns:a16="http://schemas.microsoft.com/office/drawing/2014/main" id="{5404248E-51A7-4A27-6673-13787A0E3D23}"/>
                </a:ext>
              </a:extLst>
            </p:cNvPr>
            <p:cNvSpPr/>
            <p:nvPr/>
          </p:nvSpPr>
          <p:spPr>
            <a:xfrm>
              <a:off x="1449569" y="3095713"/>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20" name="Rechthoek 26">
              <a:extLst>
                <a:ext uri="{FF2B5EF4-FFF2-40B4-BE49-F238E27FC236}">
                  <a16:creationId xmlns:a16="http://schemas.microsoft.com/office/drawing/2014/main" id="{178B55F5-34E3-6AC8-B183-DB6FF9BEFC47}"/>
                </a:ext>
              </a:extLst>
            </p:cNvPr>
            <p:cNvSpPr/>
            <p:nvPr/>
          </p:nvSpPr>
          <p:spPr>
            <a:xfrm>
              <a:off x="1641909" y="3367184"/>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21" name="Rechthoek 27">
              <a:extLst>
                <a:ext uri="{FF2B5EF4-FFF2-40B4-BE49-F238E27FC236}">
                  <a16:creationId xmlns:a16="http://schemas.microsoft.com/office/drawing/2014/main" id="{E6E279A5-DEE7-A487-EDE1-0F67FF2F5FC7}"/>
                </a:ext>
              </a:extLst>
            </p:cNvPr>
            <p:cNvSpPr/>
            <p:nvPr/>
          </p:nvSpPr>
          <p:spPr>
            <a:xfrm>
              <a:off x="2558322" y="3174422"/>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22" name="Rechthoek 28">
              <a:extLst>
                <a:ext uri="{FF2B5EF4-FFF2-40B4-BE49-F238E27FC236}">
                  <a16:creationId xmlns:a16="http://schemas.microsoft.com/office/drawing/2014/main" id="{29FD91C3-B8B3-1130-9944-8A145FB55F8F}"/>
                </a:ext>
              </a:extLst>
            </p:cNvPr>
            <p:cNvSpPr/>
            <p:nvPr/>
          </p:nvSpPr>
          <p:spPr>
            <a:xfrm>
              <a:off x="2025130" y="3319811"/>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23" name="Rechthoek 31">
              <a:extLst>
                <a:ext uri="{FF2B5EF4-FFF2-40B4-BE49-F238E27FC236}">
                  <a16:creationId xmlns:a16="http://schemas.microsoft.com/office/drawing/2014/main" id="{17F96C20-3CC1-9146-8174-D3834EEEAB74}"/>
                </a:ext>
              </a:extLst>
            </p:cNvPr>
            <p:cNvSpPr/>
            <p:nvPr/>
          </p:nvSpPr>
          <p:spPr>
            <a:xfrm>
              <a:off x="2902004" y="3329380"/>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24" name="Rechthoek 32">
              <a:extLst>
                <a:ext uri="{FF2B5EF4-FFF2-40B4-BE49-F238E27FC236}">
                  <a16:creationId xmlns:a16="http://schemas.microsoft.com/office/drawing/2014/main" id="{3DB03737-7004-5CE4-4DED-4844164B6B1A}"/>
                </a:ext>
              </a:extLst>
            </p:cNvPr>
            <p:cNvSpPr/>
            <p:nvPr/>
          </p:nvSpPr>
          <p:spPr>
            <a:xfrm>
              <a:off x="3530801" y="3740808"/>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25" name="Rechthoek 36">
              <a:extLst>
                <a:ext uri="{FF2B5EF4-FFF2-40B4-BE49-F238E27FC236}">
                  <a16:creationId xmlns:a16="http://schemas.microsoft.com/office/drawing/2014/main" id="{02D5B936-91BB-415D-C6FB-0B2F2B9FB166}"/>
                </a:ext>
              </a:extLst>
            </p:cNvPr>
            <p:cNvSpPr/>
            <p:nvPr/>
          </p:nvSpPr>
          <p:spPr>
            <a:xfrm>
              <a:off x="3545464" y="4390861"/>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26" name="Rechthoek 37">
              <a:extLst>
                <a:ext uri="{FF2B5EF4-FFF2-40B4-BE49-F238E27FC236}">
                  <a16:creationId xmlns:a16="http://schemas.microsoft.com/office/drawing/2014/main" id="{503C086B-2D90-C254-D28C-7D65544085F7}"/>
                </a:ext>
              </a:extLst>
            </p:cNvPr>
            <p:cNvSpPr/>
            <p:nvPr/>
          </p:nvSpPr>
          <p:spPr>
            <a:xfrm>
              <a:off x="3948024" y="4664033"/>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27" name="Rechthoek 40">
              <a:extLst>
                <a:ext uri="{FF2B5EF4-FFF2-40B4-BE49-F238E27FC236}">
                  <a16:creationId xmlns:a16="http://schemas.microsoft.com/office/drawing/2014/main" id="{34031D38-5FB8-6212-3539-3A2F555301C9}"/>
                </a:ext>
              </a:extLst>
            </p:cNvPr>
            <p:cNvSpPr/>
            <p:nvPr/>
          </p:nvSpPr>
          <p:spPr>
            <a:xfrm>
              <a:off x="3410447" y="4794334"/>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28" name="Rechthoek 41">
              <a:extLst>
                <a:ext uri="{FF2B5EF4-FFF2-40B4-BE49-F238E27FC236}">
                  <a16:creationId xmlns:a16="http://schemas.microsoft.com/office/drawing/2014/main" id="{56FB70D5-E7F4-3C33-07E0-63AAD57B3AB1}"/>
                </a:ext>
              </a:extLst>
            </p:cNvPr>
            <p:cNvSpPr/>
            <p:nvPr/>
          </p:nvSpPr>
          <p:spPr>
            <a:xfrm>
              <a:off x="3746732" y="4911330"/>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29" name="Rechthoek 42">
              <a:extLst>
                <a:ext uri="{FF2B5EF4-FFF2-40B4-BE49-F238E27FC236}">
                  <a16:creationId xmlns:a16="http://schemas.microsoft.com/office/drawing/2014/main" id="{8A600B03-90DE-399B-2F6B-9AB88A3F2F8C}"/>
                </a:ext>
              </a:extLst>
            </p:cNvPr>
            <p:cNvSpPr/>
            <p:nvPr/>
          </p:nvSpPr>
          <p:spPr>
            <a:xfrm>
              <a:off x="3519572" y="4753180"/>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30" name="Rechthoek 43">
              <a:extLst>
                <a:ext uri="{FF2B5EF4-FFF2-40B4-BE49-F238E27FC236}">
                  <a16:creationId xmlns:a16="http://schemas.microsoft.com/office/drawing/2014/main" id="{4EABC269-B4E5-FA3B-6F64-C0CB01779937}"/>
                </a:ext>
              </a:extLst>
            </p:cNvPr>
            <p:cNvSpPr/>
            <p:nvPr/>
          </p:nvSpPr>
          <p:spPr>
            <a:xfrm>
              <a:off x="4284445" y="4103326"/>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31" name="Rechthoek 44">
              <a:extLst>
                <a:ext uri="{FF2B5EF4-FFF2-40B4-BE49-F238E27FC236}">
                  <a16:creationId xmlns:a16="http://schemas.microsoft.com/office/drawing/2014/main" id="{82F23B57-CE35-C007-E3BE-77DB37F70284}"/>
                </a:ext>
              </a:extLst>
            </p:cNvPr>
            <p:cNvSpPr/>
            <p:nvPr/>
          </p:nvSpPr>
          <p:spPr>
            <a:xfrm>
              <a:off x="4436845" y="4255726"/>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32" name="Rechthoek 45">
              <a:extLst>
                <a:ext uri="{FF2B5EF4-FFF2-40B4-BE49-F238E27FC236}">
                  <a16:creationId xmlns:a16="http://schemas.microsoft.com/office/drawing/2014/main" id="{798D97F4-1CEF-3182-DA47-C7E559DFE78D}"/>
                </a:ext>
              </a:extLst>
            </p:cNvPr>
            <p:cNvSpPr/>
            <p:nvPr/>
          </p:nvSpPr>
          <p:spPr>
            <a:xfrm>
              <a:off x="4606496" y="3640375"/>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cxnSp>
          <p:nvCxnSpPr>
            <p:cNvPr id="33" name="Rechte verbindingslijn 50">
              <a:extLst>
                <a:ext uri="{FF2B5EF4-FFF2-40B4-BE49-F238E27FC236}">
                  <a16:creationId xmlns:a16="http://schemas.microsoft.com/office/drawing/2014/main" id="{511E1ADD-00D0-9FAE-D073-AC457F5A9CC2}"/>
                </a:ext>
              </a:extLst>
            </p:cNvPr>
            <p:cNvCxnSpPr>
              <a:cxnSpLocks/>
              <a:stCxn id="30" idx="0"/>
              <a:endCxn id="16" idx="2"/>
            </p:cNvCxnSpPr>
            <p:nvPr/>
          </p:nvCxnSpPr>
          <p:spPr>
            <a:xfrm flipH="1" flipV="1">
              <a:off x="4048999" y="2995525"/>
              <a:ext cx="258306" cy="1107801"/>
            </a:xfrm>
            <a:prstGeom prst="line">
              <a:avLst/>
            </a:prstGeom>
            <a:ln w="3175"/>
          </p:spPr>
          <p:style>
            <a:lnRef idx="1">
              <a:schemeClr val="dk1"/>
            </a:lnRef>
            <a:fillRef idx="0">
              <a:schemeClr val="dk1"/>
            </a:fillRef>
            <a:effectRef idx="0">
              <a:schemeClr val="dk1"/>
            </a:effectRef>
            <a:fontRef idx="minor">
              <a:schemeClr val="tx1"/>
            </a:fontRef>
          </p:style>
        </p:cxnSp>
        <p:cxnSp>
          <p:nvCxnSpPr>
            <p:cNvPr id="34" name="Rechte verbindingslijn 53">
              <a:extLst>
                <a:ext uri="{FF2B5EF4-FFF2-40B4-BE49-F238E27FC236}">
                  <a16:creationId xmlns:a16="http://schemas.microsoft.com/office/drawing/2014/main" id="{29AA8992-96DB-AA17-3A4F-3985EE48B846}"/>
                </a:ext>
              </a:extLst>
            </p:cNvPr>
            <p:cNvCxnSpPr>
              <a:cxnSpLocks/>
              <a:stCxn id="29" idx="1"/>
              <a:endCxn id="16" idx="2"/>
            </p:cNvCxnSpPr>
            <p:nvPr/>
          </p:nvCxnSpPr>
          <p:spPr>
            <a:xfrm flipV="1">
              <a:off x="3519572" y="2995525"/>
              <a:ext cx="529427" cy="1780515"/>
            </a:xfrm>
            <a:prstGeom prst="line">
              <a:avLst/>
            </a:prstGeom>
            <a:ln w="3175"/>
          </p:spPr>
          <p:style>
            <a:lnRef idx="1">
              <a:schemeClr val="dk1"/>
            </a:lnRef>
            <a:fillRef idx="0">
              <a:schemeClr val="dk1"/>
            </a:fillRef>
            <a:effectRef idx="0">
              <a:schemeClr val="dk1"/>
            </a:effectRef>
            <a:fontRef idx="minor">
              <a:schemeClr val="tx1"/>
            </a:fontRef>
          </p:style>
        </p:cxnSp>
        <p:cxnSp>
          <p:nvCxnSpPr>
            <p:cNvPr id="35" name="Rechte verbindingslijn 57">
              <a:extLst>
                <a:ext uri="{FF2B5EF4-FFF2-40B4-BE49-F238E27FC236}">
                  <a16:creationId xmlns:a16="http://schemas.microsoft.com/office/drawing/2014/main" id="{7E8DF733-BCE7-7C11-8A99-7CE806F492AB}"/>
                </a:ext>
              </a:extLst>
            </p:cNvPr>
            <p:cNvCxnSpPr>
              <a:cxnSpLocks/>
              <a:stCxn id="24" idx="0"/>
              <a:endCxn id="16" idx="2"/>
            </p:cNvCxnSpPr>
            <p:nvPr/>
          </p:nvCxnSpPr>
          <p:spPr>
            <a:xfrm flipV="1">
              <a:off x="3553661" y="2995525"/>
              <a:ext cx="495338" cy="745283"/>
            </a:xfrm>
            <a:prstGeom prst="line">
              <a:avLst/>
            </a:prstGeom>
            <a:ln w="3175"/>
          </p:spPr>
          <p:style>
            <a:lnRef idx="1">
              <a:schemeClr val="dk1"/>
            </a:lnRef>
            <a:fillRef idx="0">
              <a:schemeClr val="dk1"/>
            </a:fillRef>
            <a:effectRef idx="0">
              <a:schemeClr val="dk1"/>
            </a:effectRef>
            <a:fontRef idx="minor">
              <a:schemeClr val="tx1"/>
            </a:fontRef>
          </p:style>
        </p:cxnSp>
        <p:cxnSp>
          <p:nvCxnSpPr>
            <p:cNvPr id="36" name="Rechte verbindingslijn 61">
              <a:extLst>
                <a:ext uri="{FF2B5EF4-FFF2-40B4-BE49-F238E27FC236}">
                  <a16:creationId xmlns:a16="http://schemas.microsoft.com/office/drawing/2014/main" id="{924AEA56-B86B-593E-1290-48877FFF4E49}"/>
                </a:ext>
              </a:extLst>
            </p:cNvPr>
            <p:cNvCxnSpPr>
              <a:cxnSpLocks/>
              <a:stCxn id="32" idx="1"/>
              <a:endCxn id="16" idx="2"/>
            </p:cNvCxnSpPr>
            <p:nvPr/>
          </p:nvCxnSpPr>
          <p:spPr>
            <a:xfrm flipH="1" flipV="1">
              <a:off x="4048999" y="2995525"/>
              <a:ext cx="557497" cy="667710"/>
            </a:xfrm>
            <a:prstGeom prst="line">
              <a:avLst/>
            </a:prstGeom>
            <a:ln w="3175"/>
          </p:spPr>
          <p:style>
            <a:lnRef idx="1">
              <a:schemeClr val="dk1"/>
            </a:lnRef>
            <a:fillRef idx="0">
              <a:schemeClr val="dk1"/>
            </a:fillRef>
            <a:effectRef idx="0">
              <a:schemeClr val="dk1"/>
            </a:effectRef>
            <a:fontRef idx="minor">
              <a:schemeClr val="tx1"/>
            </a:fontRef>
          </p:style>
        </p:cxnSp>
        <p:cxnSp>
          <p:nvCxnSpPr>
            <p:cNvPr id="37" name="Rechte verbindingslijn 64">
              <a:extLst>
                <a:ext uri="{FF2B5EF4-FFF2-40B4-BE49-F238E27FC236}">
                  <a16:creationId xmlns:a16="http://schemas.microsoft.com/office/drawing/2014/main" id="{85B1FBAB-348D-3DE1-A869-86812A1EC2F4}"/>
                </a:ext>
              </a:extLst>
            </p:cNvPr>
            <p:cNvCxnSpPr>
              <a:cxnSpLocks/>
              <a:stCxn id="23" idx="3"/>
              <a:endCxn id="16" idx="2"/>
            </p:cNvCxnSpPr>
            <p:nvPr/>
          </p:nvCxnSpPr>
          <p:spPr>
            <a:xfrm flipV="1">
              <a:off x="2947723" y="2995525"/>
              <a:ext cx="1101276" cy="356715"/>
            </a:xfrm>
            <a:prstGeom prst="line">
              <a:avLst/>
            </a:prstGeom>
            <a:ln w="3175"/>
          </p:spPr>
          <p:style>
            <a:lnRef idx="1">
              <a:schemeClr val="dk1"/>
            </a:lnRef>
            <a:fillRef idx="0">
              <a:schemeClr val="dk1"/>
            </a:fillRef>
            <a:effectRef idx="0">
              <a:schemeClr val="dk1"/>
            </a:effectRef>
            <a:fontRef idx="minor">
              <a:schemeClr val="tx1"/>
            </a:fontRef>
          </p:style>
        </p:cxnSp>
        <p:sp>
          <p:nvSpPr>
            <p:cNvPr id="38" name="Rechthoek 70">
              <a:extLst>
                <a:ext uri="{FF2B5EF4-FFF2-40B4-BE49-F238E27FC236}">
                  <a16:creationId xmlns:a16="http://schemas.microsoft.com/office/drawing/2014/main" id="{03B007D0-B6B0-DA0C-4349-C693A62B2C1A}"/>
                </a:ext>
              </a:extLst>
            </p:cNvPr>
            <p:cNvSpPr/>
            <p:nvPr/>
          </p:nvSpPr>
          <p:spPr>
            <a:xfrm>
              <a:off x="2173286" y="2930764"/>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39" name="Rechthoek 72">
              <a:extLst>
                <a:ext uri="{FF2B5EF4-FFF2-40B4-BE49-F238E27FC236}">
                  <a16:creationId xmlns:a16="http://schemas.microsoft.com/office/drawing/2014/main" id="{1B164F9C-188F-CC4A-8BEE-9980F81F2429}"/>
                </a:ext>
              </a:extLst>
            </p:cNvPr>
            <p:cNvSpPr/>
            <p:nvPr/>
          </p:nvSpPr>
          <p:spPr>
            <a:xfrm>
              <a:off x="3945428" y="3761126"/>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40" name="Rechthoek 56">
              <a:extLst>
                <a:ext uri="{FF2B5EF4-FFF2-40B4-BE49-F238E27FC236}">
                  <a16:creationId xmlns:a16="http://schemas.microsoft.com/office/drawing/2014/main" id="{D218E1A2-FF97-475A-5CE3-41FC9DD7079F}"/>
                </a:ext>
              </a:extLst>
            </p:cNvPr>
            <p:cNvSpPr/>
            <p:nvPr/>
          </p:nvSpPr>
          <p:spPr>
            <a:xfrm>
              <a:off x="1794309" y="3519584"/>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sp>
          <p:nvSpPr>
            <p:cNvPr id="41" name="Rechthoek 58">
              <a:extLst>
                <a:ext uri="{FF2B5EF4-FFF2-40B4-BE49-F238E27FC236}">
                  <a16:creationId xmlns:a16="http://schemas.microsoft.com/office/drawing/2014/main" id="{02AFC960-308D-DA92-D51D-7C9BF393F68A}"/>
                </a:ext>
              </a:extLst>
            </p:cNvPr>
            <p:cNvSpPr/>
            <p:nvPr/>
          </p:nvSpPr>
          <p:spPr>
            <a:xfrm>
              <a:off x="2294455" y="3528566"/>
              <a:ext cx="45719" cy="457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700">
                <a:latin typeface="Arial" panose="020B0604020202020204" pitchFamily="34" charset="0"/>
                <a:cs typeface="Arial" panose="020B0604020202020204" pitchFamily="34" charset="0"/>
              </a:endParaRPr>
            </a:p>
          </p:txBody>
        </p:sp>
      </p:grpSp>
      <p:sp>
        <p:nvSpPr>
          <p:cNvPr id="42" name="TextBox 6">
            <a:extLst>
              <a:ext uri="{FF2B5EF4-FFF2-40B4-BE49-F238E27FC236}">
                <a16:creationId xmlns:a16="http://schemas.microsoft.com/office/drawing/2014/main" id="{5A5D43B1-79CF-2D11-1220-97FF37AC9B7D}"/>
              </a:ext>
            </a:extLst>
          </p:cNvPr>
          <p:cNvSpPr txBox="1"/>
          <p:nvPr/>
        </p:nvSpPr>
        <p:spPr>
          <a:xfrm>
            <a:off x="8238330" y="1805833"/>
            <a:ext cx="3511860" cy="338554"/>
          </a:xfrm>
          <a:prstGeom prst="rect">
            <a:avLst/>
          </a:prstGeom>
          <a:noFill/>
        </p:spPr>
        <p:txBody>
          <a:bodyPr wrap="square">
            <a:spAutoFit/>
          </a:bodyPr>
          <a:lstStyle/>
          <a:p>
            <a:r>
              <a:rPr lang="en-GB" sz="1600" b="1" dirty="0">
                <a:effectLst/>
                <a:latin typeface="Arial" panose="020B0604020202020204" pitchFamily="34" charset="0"/>
                <a:ea typeface="Calibri" panose="020F0502020204030204" pitchFamily="34" charset="0"/>
                <a:cs typeface="Arial" panose="020B0604020202020204" pitchFamily="34" charset="0"/>
              </a:rPr>
              <a:t>Increasing availability of ESG data</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17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Limitations of ESG ratings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16</a:t>
            </a:fld>
            <a:endParaRPr lang="nl-NL"/>
          </a:p>
        </p:txBody>
      </p:sp>
      <p:sp>
        <p:nvSpPr>
          <p:cNvPr id="4" name="Content Placeholder 3"/>
          <p:cNvSpPr>
            <a:spLocks noGrp="1"/>
          </p:cNvSpPr>
          <p:nvPr>
            <p:ph sz="quarter" idx="1"/>
          </p:nvPr>
        </p:nvSpPr>
        <p:spPr>
          <a:xfrm>
            <a:off x="551384" y="1516698"/>
            <a:ext cx="10729192" cy="4936638"/>
          </a:xfrm>
        </p:spPr>
        <p:txBody>
          <a:bodyPr>
            <a:normAutofit fontScale="85000" lnSpcReduction="10000"/>
          </a:bodyPr>
          <a:lstStyle/>
          <a:p>
            <a:pPr>
              <a:lnSpc>
                <a:spcPct val="150000"/>
              </a:lnSpc>
              <a:buFont typeface="Wingdings" panose="05000000000000000000" pitchFamily="2" charset="2"/>
              <a:buChar char="q"/>
            </a:pPr>
            <a:r>
              <a:rPr lang="en-GB" sz="2100" dirty="0">
                <a:latin typeface="Arial" panose="020B0604020202020204" pitchFamily="34" charset="0"/>
                <a:cs typeface="Arial" panose="020B0604020202020204" pitchFamily="34" charset="0"/>
              </a:rPr>
              <a:t>ESG rating agencies score thousands of companies on several sustainability metrics within the E, S, and G (governance) domains</a:t>
            </a: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Agencies include: MSCI, </a:t>
            </a:r>
            <a:r>
              <a:rPr lang="en-GB" sz="1800" dirty="0" err="1">
                <a:latin typeface="Arial" panose="020B0604020202020204" pitchFamily="34" charset="0"/>
                <a:cs typeface="Arial" panose="020B0604020202020204" pitchFamily="34" charset="0"/>
              </a:rPr>
              <a:t>Sustainalytics</a:t>
            </a:r>
            <a:r>
              <a:rPr lang="en-GB" sz="1800" dirty="0">
                <a:latin typeface="Arial" panose="020B0604020202020204" pitchFamily="34" charset="0"/>
                <a:cs typeface="Arial" panose="020B0604020202020204" pitchFamily="34" charset="0"/>
              </a:rPr>
              <a:t>, Refinitiv, ISS, etc.</a:t>
            </a:r>
          </a:p>
          <a:p>
            <a:pPr lvl="1">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100" dirty="0">
                <a:latin typeface="Arial" panose="020B0604020202020204" pitchFamily="34" charset="0"/>
                <a:cs typeface="Arial" panose="020B0604020202020204" pitchFamily="34" charset="0"/>
              </a:rPr>
              <a:t>ESG ratings help indicate a company’s level of environmental, social, and governance risk</a:t>
            </a: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Only indicate a company’s inward impact, not the outward ESG impact of the company</a:t>
            </a:r>
          </a:p>
          <a:p>
            <a:pPr lvl="1">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100" dirty="0">
                <a:latin typeface="Arial" panose="020B0604020202020204" pitchFamily="34" charset="0"/>
                <a:cs typeface="Arial" panose="020B0604020202020204" pitchFamily="34" charset="0"/>
              </a:rPr>
              <a:t>Advantage: provides investors with a quick approximation of a firm’s ESG risk</a:t>
            </a:r>
          </a:p>
          <a:p>
            <a:pPr>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100" dirty="0">
                <a:latin typeface="Arial" panose="020B0604020202020204" pitchFamily="34" charset="0"/>
                <a:cs typeface="Arial" panose="020B0604020202020204" pitchFamily="34" charset="0"/>
              </a:rPr>
              <a:t>Disadvantages: </a:t>
            </a: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Difficult to compare, since each rating agency uses a methodology which differs in terms of scope and measurement (</a:t>
            </a:r>
            <a:r>
              <a:rPr lang="en-GB" sz="1800" dirty="0">
                <a:effectLst/>
                <a:latin typeface="Arial" panose="020B0604020202020204" pitchFamily="34" charset="0"/>
                <a:ea typeface="Calibri" panose="020F0502020204030204" pitchFamily="34" charset="0"/>
                <a:cs typeface="Arial" panose="020B0604020202020204" pitchFamily="34" charset="0"/>
              </a:rPr>
              <a:t>Berg, </a:t>
            </a:r>
            <a:r>
              <a:rPr lang="en-GB" sz="1800" dirty="0" err="1">
                <a:effectLst/>
                <a:latin typeface="Arial" panose="020B0604020202020204" pitchFamily="34" charset="0"/>
                <a:ea typeface="Calibri" panose="020F0502020204030204" pitchFamily="34" charset="0"/>
                <a:cs typeface="Arial" panose="020B0604020202020204" pitchFamily="34" charset="0"/>
              </a:rPr>
              <a:t>Kölbel</a:t>
            </a:r>
            <a:r>
              <a:rPr lang="en-GB" sz="1800" dirty="0">
                <a:effectLst/>
                <a:latin typeface="Arial" panose="020B0604020202020204" pitchFamily="34" charset="0"/>
                <a:ea typeface="Calibri" panose="020F0502020204030204" pitchFamily="34" charset="0"/>
                <a:cs typeface="Arial" panose="020B0604020202020204" pitchFamily="34" charset="0"/>
              </a:rPr>
              <a:t>, and </a:t>
            </a:r>
            <a:r>
              <a:rPr lang="en-GB" sz="1800" dirty="0" err="1">
                <a:effectLst/>
                <a:latin typeface="Arial" panose="020B0604020202020204" pitchFamily="34" charset="0"/>
                <a:ea typeface="Calibri" panose="020F0502020204030204" pitchFamily="34" charset="0"/>
                <a:cs typeface="Arial" panose="020B0604020202020204" pitchFamily="34" charset="0"/>
              </a:rPr>
              <a:t>Rigobon</a:t>
            </a:r>
            <a:r>
              <a:rPr lang="en-GB" sz="1800" dirty="0">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2022)</a:t>
            </a:r>
            <a:endParaRPr lang="en-GB" sz="1800" baseline="30000" dirty="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q"/>
            </a:pPr>
            <a:r>
              <a:rPr lang="en-GB" sz="1800" dirty="0">
                <a:latin typeface="Arial" panose="020B0604020202020204" pitchFamily="34" charset="0"/>
                <a:cs typeface="Arial" panose="020B0604020202020204" pitchFamily="34" charset="0"/>
              </a:rPr>
              <a:t>Ratings cannot be compared unless the company is operating in the same industry and has the same material ESG issues (as determined by the rating agency)</a:t>
            </a:r>
          </a:p>
        </p:txBody>
      </p:sp>
    </p:spTree>
    <p:extLst>
      <p:ext uri="{BB962C8B-B14F-4D97-AF65-F5344CB8AC3E}">
        <p14:creationId xmlns:p14="http://schemas.microsoft.com/office/powerpoint/2010/main" val="256714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The impact perspective</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17</a:t>
            </a:fld>
            <a:endParaRPr lang="nl-NL"/>
          </a:p>
        </p:txBody>
      </p:sp>
      <p:sp>
        <p:nvSpPr>
          <p:cNvPr id="4" name="Content Placeholder 3"/>
          <p:cNvSpPr>
            <a:spLocks noGrp="1"/>
          </p:cNvSpPr>
          <p:nvPr>
            <p:ph sz="quarter" idx="1"/>
          </p:nvPr>
        </p:nvSpPr>
        <p:spPr>
          <a:xfrm>
            <a:off x="551384" y="1516698"/>
            <a:ext cx="10729192" cy="4648606"/>
          </a:xfrm>
        </p:spPr>
        <p:txBody>
          <a:bodyPr>
            <a:normAutofit/>
          </a:bodyPr>
          <a:lstStyle/>
          <a:p>
            <a:pPr>
              <a:lnSpc>
                <a:spcPct val="150000"/>
              </a:lnSpc>
              <a:buFont typeface="Wingdings" panose="05000000000000000000" pitchFamily="2" charset="2"/>
              <a:buChar char="q"/>
            </a:pPr>
            <a:r>
              <a:rPr lang="en-US" sz="1800" dirty="0">
                <a:effectLst/>
                <a:latin typeface="Arial" panose="020B0604020202020204" pitchFamily="34" charset="0"/>
                <a:ea typeface="Calibri" panose="020F0502020204030204" pitchFamily="34" charset="0"/>
                <a:cs typeface="Arial" panose="020B0604020202020204" pitchFamily="34" charset="0"/>
              </a:rPr>
              <a:t>The outward (</a:t>
            </a:r>
            <a:r>
              <a:rPr lang="en-US" sz="1800" dirty="0">
                <a:latin typeface="Arial" panose="020B0604020202020204" pitchFamily="34" charset="0"/>
                <a:ea typeface="Calibri" panose="020F0502020204030204" pitchFamily="34" charset="0"/>
                <a:cs typeface="Arial" panose="020B0604020202020204" pitchFamily="34" charset="0"/>
              </a:rPr>
              <a:t>or impact) perspective looks at the impact of companies on society and nature</a:t>
            </a:r>
          </a:p>
          <a:p>
            <a:pPr>
              <a:lnSpc>
                <a:spcPct val="150000"/>
              </a:lnSpc>
              <a:buFont typeface="Wingdings" panose="05000000000000000000" pitchFamily="2" charset="2"/>
              <a:buChar char="q"/>
            </a:pPr>
            <a:endParaRPr lang="en-US" sz="200" dirty="0">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r>
              <a:rPr lang="en-GB" sz="1800" dirty="0">
                <a:latin typeface="Arial" panose="020B0604020202020204" pitchFamily="34" charset="0"/>
                <a:ea typeface="Calibri" panose="020F0502020204030204" pitchFamily="34" charset="0"/>
                <a:cs typeface="Arial" panose="020B0604020202020204" pitchFamily="34" charset="0"/>
              </a:rPr>
              <a:t>The impact dimension embodies the social and environmental value of companies, separate from financial value</a:t>
            </a:r>
            <a:endParaRPr lang="en-US" sz="1800" dirty="0">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endParaRPr lang="en-GB" sz="21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9F206F8A-AE94-4212-CFA4-11A8B39ADDE8}"/>
              </a:ext>
            </a:extLst>
          </p:cNvPr>
          <p:cNvGrpSpPr/>
          <p:nvPr/>
        </p:nvGrpSpPr>
        <p:grpSpPr>
          <a:xfrm>
            <a:off x="1343472" y="3411961"/>
            <a:ext cx="9217024" cy="3139732"/>
            <a:chOff x="1914325" y="-598733"/>
            <a:chExt cx="11635778" cy="5788767"/>
          </a:xfrm>
        </p:grpSpPr>
        <p:graphicFrame>
          <p:nvGraphicFramePr>
            <p:cNvPr id="5" name="Diagram 4">
              <a:extLst>
                <a:ext uri="{FF2B5EF4-FFF2-40B4-BE49-F238E27FC236}">
                  <a16:creationId xmlns:a16="http://schemas.microsoft.com/office/drawing/2014/main" id="{F666F1F6-BAB4-7B63-AA20-509CFB51505F}"/>
                </a:ext>
              </a:extLst>
            </p:cNvPr>
            <p:cNvGraphicFramePr/>
            <p:nvPr>
              <p:extLst>
                <p:ext uri="{D42A27DB-BD31-4B8C-83A1-F6EECF244321}">
                  <p14:modId xmlns:p14="http://schemas.microsoft.com/office/powerpoint/2010/main" val="1175718423"/>
                </p:ext>
              </p:extLst>
            </p:nvPr>
          </p:nvGraphicFramePr>
          <p:xfrm>
            <a:off x="1914325" y="-598733"/>
            <a:ext cx="8469145" cy="5116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3">
              <a:extLst>
                <a:ext uri="{FF2B5EF4-FFF2-40B4-BE49-F238E27FC236}">
                  <a16:creationId xmlns:a16="http://schemas.microsoft.com/office/drawing/2014/main" id="{5C5C19CD-424E-F098-5FE2-EFDBD289A93C}"/>
                </a:ext>
              </a:extLst>
            </p:cNvPr>
            <p:cNvSpPr txBox="1"/>
            <p:nvPr/>
          </p:nvSpPr>
          <p:spPr>
            <a:xfrm>
              <a:off x="4962304" y="-198229"/>
              <a:ext cx="2629148" cy="567453"/>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Dependencies: inward</a:t>
              </a:r>
            </a:p>
          </p:txBody>
        </p:sp>
        <p:sp>
          <p:nvSpPr>
            <p:cNvPr id="7" name="Tekstvak 4">
              <a:extLst>
                <a:ext uri="{FF2B5EF4-FFF2-40B4-BE49-F238E27FC236}">
                  <a16:creationId xmlns:a16="http://schemas.microsoft.com/office/drawing/2014/main" id="{7298BD06-A457-108A-FB11-0BF1C40A107A}"/>
                </a:ext>
              </a:extLst>
            </p:cNvPr>
            <p:cNvSpPr txBox="1"/>
            <p:nvPr/>
          </p:nvSpPr>
          <p:spPr>
            <a:xfrm>
              <a:off x="5224369" y="3089668"/>
              <a:ext cx="2102995" cy="567453"/>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Impacts: outward</a:t>
              </a:r>
            </a:p>
          </p:txBody>
        </p:sp>
        <p:sp>
          <p:nvSpPr>
            <p:cNvPr id="8" name="Tekstvak 5">
              <a:extLst>
                <a:ext uri="{FF2B5EF4-FFF2-40B4-BE49-F238E27FC236}">
                  <a16:creationId xmlns:a16="http://schemas.microsoft.com/office/drawing/2014/main" id="{920EB825-D228-A28D-FC85-5DA819FF10C2}"/>
                </a:ext>
              </a:extLst>
            </p:cNvPr>
            <p:cNvSpPr txBox="1"/>
            <p:nvPr/>
          </p:nvSpPr>
          <p:spPr>
            <a:xfrm>
              <a:off x="5277792" y="1207622"/>
              <a:ext cx="1994125" cy="964668"/>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Internalisation rate</a:t>
              </a:r>
            </a:p>
          </p:txBody>
        </p:sp>
        <p:sp>
          <p:nvSpPr>
            <p:cNvPr id="9" name="Tekstvak 8">
              <a:extLst>
                <a:ext uri="{FF2B5EF4-FFF2-40B4-BE49-F238E27FC236}">
                  <a16:creationId xmlns:a16="http://schemas.microsoft.com/office/drawing/2014/main" id="{BFDBEA35-48A6-5F33-47CE-8C431A03A179}"/>
                </a:ext>
              </a:extLst>
            </p:cNvPr>
            <p:cNvSpPr txBox="1"/>
            <p:nvPr/>
          </p:nvSpPr>
          <p:spPr>
            <a:xfrm>
              <a:off x="1914325" y="4225366"/>
              <a:ext cx="3782638" cy="964668"/>
            </a:xfrm>
            <a:prstGeom prst="rect">
              <a:avLst/>
            </a:prstGeom>
            <a:noFill/>
          </p:spPr>
          <p:txBody>
            <a:bodyPr wrap="none" rtlCol="0">
              <a:spAutoFit/>
            </a:bodyPr>
            <a:lstStyle/>
            <a:p>
              <a:r>
                <a:rPr lang="en-GB" sz="1400" b="1">
                  <a:latin typeface="Arial" panose="020B0604020202020204" pitchFamily="34" charset="0"/>
                  <a:cs typeface="Arial" panose="020B0604020202020204" pitchFamily="34" charset="0"/>
                </a:rPr>
                <a:t>Financial information and prices:</a:t>
              </a:r>
            </a:p>
            <a:p>
              <a:pPr marL="342900" indent="-342900">
                <a:buFont typeface="Arial" panose="020B0604020202020204" pitchFamily="34" charset="0"/>
                <a:buChar char="•"/>
              </a:pPr>
              <a:r>
                <a:rPr lang="en-GB" sz="1400" b="1">
                  <a:latin typeface="Arial" panose="020B0604020202020204" pitchFamily="34" charset="0"/>
                  <a:cs typeface="Arial" panose="020B0604020202020204" pitchFamily="34" charset="0"/>
                </a:rPr>
                <a:t>Capital markets</a:t>
              </a:r>
            </a:p>
          </p:txBody>
        </p:sp>
        <p:sp>
          <p:nvSpPr>
            <p:cNvPr id="10" name="Tekstvak 9">
              <a:extLst>
                <a:ext uri="{FF2B5EF4-FFF2-40B4-BE49-F238E27FC236}">
                  <a16:creationId xmlns:a16="http://schemas.microsoft.com/office/drawing/2014/main" id="{A388CAE7-8609-8608-B8F1-8888DF59D318}"/>
                </a:ext>
              </a:extLst>
            </p:cNvPr>
            <p:cNvSpPr txBox="1"/>
            <p:nvPr/>
          </p:nvSpPr>
          <p:spPr>
            <a:xfrm>
              <a:off x="10383470" y="-598733"/>
              <a:ext cx="3166633" cy="5334048"/>
            </a:xfrm>
            <a:prstGeom prst="rect">
              <a:avLst/>
            </a:prstGeom>
            <a:noFill/>
          </p:spPr>
          <p:txBody>
            <a:bodyPr wrap="square" rtlCol="0">
              <a:spAutoFit/>
            </a:bodyPr>
            <a:lstStyle/>
            <a:p>
              <a:pPr>
                <a:lnSpc>
                  <a:spcPct val="150000"/>
                </a:lnSpc>
              </a:pPr>
              <a:r>
                <a:rPr lang="en-GB" sz="1400" b="1">
                  <a:latin typeface="Arial" panose="020B0604020202020204" pitchFamily="34" charset="0"/>
                  <a:cs typeface="Arial" panose="020B0604020202020204" pitchFamily="34" charset="0"/>
                </a:rPr>
                <a:t>Impact information:</a:t>
              </a:r>
            </a:p>
            <a:p>
              <a:pPr marL="342900" indent="-342900">
                <a:buFont typeface="Arial" panose="020B0604020202020204" pitchFamily="34" charset="0"/>
                <a:buChar char="•"/>
              </a:pPr>
              <a:r>
                <a:rPr lang="en-GB" sz="1400" b="1">
                  <a:latin typeface="Arial" panose="020B0604020202020204" pitchFamily="34" charset="0"/>
                  <a:cs typeface="Arial" panose="020B0604020202020204" pitchFamily="34" charset="0"/>
                </a:rPr>
                <a:t>Academic research</a:t>
              </a:r>
            </a:p>
            <a:p>
              <a:pPr marL="342900" indent="-342900">
                <a:buFont typeface="Arial" panose="020B0604020202020204" pitchFamily="34" charset="0"/>
                <a:buChar char="•"/>
              </a:pPr>
              <a:r>
                <a:rPr lang="en-GB" sz="1400" b="1">
                  <a:latin typeface="Arial" panose="020B0604020202020204" pitchFamily="34" charset="0"/>
                  <a:cs typeface="Arial" panose="020B0604020202020204" pitchFamily="34" charset="0"/>
                </a:rPr>
                <a:t>NGOs</a:t>
              </a:r>
            </a:p>
            <a:p>
              <a:pPr marL="342900" indent="-342900">
                <a:buFont typeface="Arial" panose="020B0604020202020204" pitchFamily="34" charset="0"/>
                <a:buChar char="•"/>
              </a:pPr>
              <a:r>
                <a:rPr lang="en-GB" sz="1400" b="1">
                  <a:latin typeface="Arial" panose="020B0604020202020204" pitchFamily="34" charset="0"/>
                  <a:cs typeface="Arial" panose="020B0604020202020204" pitchFamily="34" charset="0"/>
                </a:rPr>
                <a:t>Regulations</a:t>
              </a:r>
            </a:p>
            <a:p>
              <a:pPr marL="342900" indent="-342900">
                <a:buFont typeface="Arial" panose="020B0604020202020204" pitchFamily="34" charset="0"/>
                <a:buChar char="•"/>
              </a:pPr>
              <a:r>
                <a:rPr lang="en-GB" sz="1400" b="1">
                  <a:latin typeface="Arial" panose="020B0604020202020204" pitchFamily="34" charset="0"/>
                  <a:cs typeface="Arial" panose="020B0604020202020204" pitchFamily="34" charset="0"/>
                </a:rPr>
                <a:t>Rating agencies</a:t>
              </a:r>
            </a:p>
            <a:p>
              <a:pPr marL="342900" indent="-342900">
                <a:buFont typeface="Arial" panose="020B0604020202020204" pitchFamily="34" charset="0"/>
                <a:buChar char="•"/>
              </a:pPr>
              <a:r>
                <a:rPr lang="en-GB" sz="1400" b="1">
                  <a:latin typeface="Arial" panose="020B0604020202020204" pitchFamily="34" charset="0"/>
                  <a:cs typeface="Arial" panose="020B0604020202020204" pitchFamily="34" charset="0"/>
                </a:rPr>
                <a:t>Consultancies</a:t>
              </a:r>
            </a:p>
            <a:p>
              <a:pPr>
                <a:lnSpc>
                  <a:spcPct val="150000"/>
                </a:lnSpc>
              </a:pPr>
              <a:r>
                <a:rPr lang="en-GB" sz="1400" b="1">
                  <a:latin typeface="Arial" panose="020B0604020202020204" pitchFamily="34" charset="0"/>
                  <a:cs typeface="Arial" panose="020B0604020202020204" pitchFamily="34" charset="0"/>
                </a:rPr>
                <a:t>Impact prices:</a:t>
              </a:r>
            </a:p>
            <a:p>
              <a:pPr marL="342900" indent="-342900">
                <a:buFont typeface="Arial" panose="020B0604020202020204" pitchFamily="34" charset="0"/>
                <a:buChar char="•"/>
              </a:pPr>
              <a:r>
                <a:rPr lang="en-GB" sz="1400" b="1">
                  <a:latin typeface="Arial" panose="020B0604020202020204" pitchFamily="34" charset="0"/>
                  <a:cs typeface="Arial" panose="020B0604020202020204" pitchFamily="34" charset="0"/>
                </a:rPr>
                <a:t>Direct: Consultancies</a:t>
              </a:r>
            </a:p>
            <a:p>
              <a:pPr marL="342900" indent="-342900">
                <a:buFont typeface="Arial" panose="020B0604020202020204" pitchFamily="34" charset="0"/>
                <a:buChar char="•"/>
              </a:pPr>
              <a:r>
                <a:rPr lang="en-GB" sz="1400" b="1">
                  <a:latin typeface="Arial" panose="020B0604020202020204" pitchFamily="34" charset="0"/>
                  <a:cs typeface="Arial" panose="020B0604020202020204" pitchFamily="34" charset="0"/>
                </a:rPr>
                <a:t>Indirect:</a:t>
              </a:r>
            </a:p>
            <a:p>
              <a:pPr marL="800100" lvl="1" indent="-342900">
                <a:buFont typeface="Systeemlettertype regulier"/>
                <a:buChar char="-"/>
              </a:pPr>
              <a:r>
                <a:rPr lang="en-GB" sz="1400" b="1">
                  <a:latin typeface="Arial" panose="020B0604020202020204" pitchFamily="34" charset="0"/>
                  <a:cs typeface="Arial" panose="020B0604020202020204" pitchFamily="34" charset="0"/>
                </a:rPr>
                <a:t>Product markets</a:t>
              </a:r>
            </a:p>
            <a:p>
              <a:pPr marL="800100" lvl="1" indent="-342900">
                <a:buFont typeface="Systeemlettertype regulier"/>
                <a:buChar char="-"/>
              </a:pPr>
              <a:r>
                <a:rPr lang="en-GB" sz="1400" b="1">
                  <a:latin typeface="Arial" panose="020B0604020202020204" pitchFamily="34" charset="0"/>
                  <a:cs typeface="Arial" panose="020B0604020202020204" pitchFamily="34" charset="0"/>
                </a:rPr>
                <a:t>Capital markets</a:t>
              </a:r>
            </a:p>
            <a:p>
              <a:pPr marL="800100" lvl="1" indent="-342900">
                <a:buFont typeface="Systeemlettertype regulier"/>
                <a:buChar char="-"/>
              </a:pPr>
              <a:r>
                <a:rPr lang="en-GB" sz="1400" b="1">
                  <a:latin typeface="Arial" panose="020B0604020202020204" pitchFamily="34" charset="0"/>
                  <a:cs typeface="Arial" panose="020B0604020202020204" pitchFamily="34" charset="0"/>
                </a:rPr>
                <a:t>Elections</a:t>
              </a:r>
            </a:p>
          </p:txBody>
        </p:sp>
      </p:grpSp>
    </p:spTree>
    <p:extLst>
      <p:ext uri="{BB962C8B-B14F-4D97-AF65-F5344CB8AC3E}">
        <p14:creationId xmlns:p14="http://schemas.microsoft.com/office/powerpoint/2010/main" val="1699591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Impact information producers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18</a:t>
            </a:fld>
            <a:endParaRPr lang="nl-NL"/>
          </a:p>
        </p:txBody>
      </p:sp>
      <p:sp>
        <p:nvSpPr>
          <p:cNvPr id="4" name="Content Placeholder 3"/>
          <p:cNvSpPr>
            <a:spLocks noGrp="1"/>
          </p:cNvSpPr>
          <p:nvPr>
            <p:ph sz="quarter" idx="1"/>
          </p:nvPr>
        </p:nvSpPr>
        <p:spPr>
          <a:xfrm>
            <a:off x="623392" y="1516698"/>
            <a:ext cx="10657184" cy="5008646"/>
          </a:xfrm>
        </p:spPr>
        <p:txBody>
          <a:bodyPr>
            <a:normAutofit fontScale="92500" lnSpcReduction="20000"/>
          </a:bodyPr>
          <a:lstStyle/>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Academic research has produced the planetary boundaries, which show how we can keep the Earth system in a stable and resilient state</a:t>
            </a:r>
          </a:p>
          <a:p>
            <a:pPr>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The Earth Commission underpin the development of science-based targets for systems like air, land, water, and biodiversity</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Over 3,000 businesses and financial institutions are working with the Science Based Targets initiative (SBTi) to reduce their emissions in line with climate science</a:t>
            </a:r>
          </a:p>
          <a:p>
            <a:pPr lvl="1">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Non-governmental organisations (NGOs) are organisations that produce impact information, which is mostly about negative impacts</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Amnesty International publishes overviews of human rights abuses by companies and governments</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World Wildlife Fund (WWF) is the source for information on company impact on biodiversity loss</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Carbon Disclosure Project (CDP) reports on company’s carbon emissions</a:t>
            </a:r>
          </a:p>
        </p:txBody>
      </p:sp>
    </p:spTree>
    <p:extLst>
      <p:ext uri="{BB962C8B-B14F-4D97-AF65-F5344CB8AC3E}">
        <p14:creationId xmlns:p14="http://schemas.microsoft.com/office/powerpoint/2010/main" val="216297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Global Witness on deforestation</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19</a:t>
            </a:fld>
            <a:endParaRPr lang="nl-NL"/>
          </a:p>
        </p:txBody>
      </p:sp>
      <p:sp>
        <p:nvSpPr>
          <p:cNvPr id="4" name="Content Placeholder 3"/>
          <p:cNvSpPr>
            <a:spLocks noGrp="1"/>
          </p:cNvSpPr>
          <p:nvPr>
            <p:ph sz="quarter" idx="1"/>
          </p:nvPr>
        </p:nvSpPr>
        <p:spPr>
          <a:xfrm>
            <a:off x="359319" y="1628800"/>
            <a:ext cx="10463712" cy="4824536"/>
          </a:xfrm>
        </p:spPr>
        <p:txBody>
          <a:bodyPr>
            <a:normAutofit fontScale="85000" lnSpcReduction="10000"/>
          </a:bodyPr>
          <a:lstStyle/>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Agriculture is the main cause of deforestation: cattle (beef), palm oil and soy are the most important agricultural commodities contributing to land-use linked to deforestation</a:t>
            </a: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An NGO - Global Witness (2021) has identified the top three companies active in these agricultural commodities:</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Cargill, the largest agricultural commodity trader of soy and beef, based in the United States</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JBS, the leading exporter of beef from South America, based in Brazil</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Wilmar, the largest refiner and trader of palm oil, based in Singapore</a:t>
            </a:r>
          </a:p>
          <a:p>
            <a:pPr lvl="1">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While the annual reports of these companies contain statements that their commodities are deforestation free, the reality is that these companies are major contributors to deforestation</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Important to critically assess the information provided by companies</a:t>
            </a:r>
          </a:p>
          <a:p>
            <a:pPr>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Global Witness (2021) also highlights the role of banks financing these companies</a:t>
            </a:r>
          </a:p>
        </p:txBody>
      </p:sp>
    </p:spTree>
    <p:extLst>
      <p:ext uri="{BB962C8B-B14F-4D97-AF65-F5344CB8AC3E}">
        <p14:creationId xmlns:p14="http://schemas.microsoft.com/office/powerpoint/2010/main" val="92248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8A61CE-6D9E-7B18-0367-09C55388B1A0}"/>
              </a:ext>
            </a:extLst>
          </p:cNvPr>
          <p:cNvSpPr>
            <a:spLocks noGrp="1"/>
          </p:cNvSpPr>
          <p:nvPr>
            <p:ph type="body" idx="1"/>
          </p:nvPr>
        </p:nvSpPr>
        <p:spPr/>
        <p:txBody>
          <a:bodyPr/>
          <a:lstStyle/>
          <a:p>
            <a:endParaRPr lang="nl-NL"/>
          </a:p>
        </p:txBody>
      </p:sp>
      <p:sp>
        <p:nvSpPr>
          <p:cNvPr id="3" name="Title 2">
            <a:extLst>
              <a:ext uri="{FF2B5EF4-FFF2-40B4-BE49-F238E27FC236}">
                <a16:creationId xmlns:a16="http://schemas.microsoft.com/office/drawing/2014/main" id="{F28FCA5E-2706-BA1C-17AF-A2474FC031A2}"/>
              </a:ext>
            </a:extLst>
          </p:cNvPr>
          <p:cNvSpPr>
            <a:spLocks noGrp="1"/>
          </p:cNvSpPr>
          <p:nvPr>
            <p:ph type="title"/>
          </p:nvPr>
        </p:nvSpPr>
        <p:spPr>
          <a:xfrm>
            <a:off x="1919536" y="1608138"/>
            <a:ext cx="10160000" cy="990600"/>
          </a:xfrm>
        </p:spPr>
        <p:txBody>
          <a:bodyPr>
            <a:noAutofit/>
          </a:bodyPr>
          <a:lstStyle/>
          <a:p>
            <a:r>
              <a:rPr lang="en-US" sz="2400"/>
              <a:t>Chapter 14: Capital market adaptability, investor </a:t>
            </a:r>
            <a:r>
              <a:rPr lang="en-US" sz="2400" err="1"/>
              <a:t>behaviour</a:t>
            </a:r>
            <a:r>
              <a:rPr lang="en-US" sz="2400"/>
              <a:t> and impact</a:t>
            </a:r>
            <a:endParaRPr lang="nl-NL" sz="2400" b="1"/>
          </a:p>
        </p:txBody>
      </p:sp>
      <p:sp>
        <p:nvSpPr>
          <p:cNvPr id="4" name="Title 1">
            <a:extLst>
              <a:ext uri="{FF2B5EF4-FFF2-40B4-BE49-F238E27FC236}">
                <a16:creationId xmlns:a16="http://schemas.microsoft.com/office/drawing/2014/main" id="{4B4FABC6-EE75-7B9E-A76C-CF5DBC46E5C6}"/>
              </a:ext>
            </a:extLst>
          </p:cNvPr>
          <p:cNvSpPr txBox="1">
            <a:spLocks/>
          </p:cNvSpPr>
          <p:nvPr/>
        </p:nvSpPr>
        <p:spPr>
          <a:xfrm>
            <a:off x="8760296" y="1169114"/>
            <a:ext cx="3225340" cy="648072"/>
          </a:xfrm>
          <a:prstGeom prst="rect">
            <a:avLst/>
          </a:prstGeom>
          <a:solidFill>
            <a:srgbClr val="2683C6"/>
          </a:solidFill>
        </p:spPr>
        <p:txBody>
          <a:bodyPr vert="horz" anchor="t">
            <a:normAutofit fontScale="97500"/>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r>
              <a:rPr lang="en-GB" sz="2000"/>
              <a:t>Part 4: Risk, return and impact</a:t>
            </a:r>
            <a:endParaRPr lang="nl-NL" sz="2000">
              <a:solidFill>
                <a:schemeClr val="bg2"/>
              </a:solidFill>
            </a:endParaRPr>
          </a:p>
        </p:txBody>
      </p:sp>
      <p:sp>
        <p:nvSpPr>
          <p:cNvPr id="5" name="Rectangle 4">
            <a:extLst>
              <a:ext uri="{FF2B5EF4-FFF2-40B4-BE49-F238E27FC236}">
                <a16:creationId xmlns:a16="http://schemas.microsoft.com/office/drawing/2014/main" id="{025E0DAF-01BF-3CBC-55E4-CC25D15FB64F}"/>
              </a:ext>
            </a:extLst>
          </p:cNvPr>
          <p:cNvSpPr/>
          <p:nvPr/>
        </p:nvSpPr>
        <p:spPr>
          <a:xfrm>
            <a:off x="1828800" y="1600200"/>
            <a:ext cx="10363200" cy="2338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154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Other impact information producers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20</a:t>
            </a:fld>
            <a:endParaRPr lang="nl-NL"/>
          </a:p>
        </p:txBody>
      </p:sp>
      <p:sp>
        <p:nvSpPr>
          <p:cNvPr id="4" name="Content Placeholder 3"/>
          <p:cNvSpPr>
            <a:spLocks noGrp="1"/>
          </p:cNvSpPr>
          <p:nvPr>
            <p:ph sz="quarter" idx="1"/>
          </p:nvPr>
        </p:nvSpPr>
        <p:spPr>
          <a:xfrm>
            <a:off x="355600" y="1516698"/>
            <a:ext cx="11593288" cy="5008646"/>
          </a:xfrm>
        </p:spPr>
        <p:txBody>
          <a:bodyPr>
            <a:normAutofit fontScale="92500"/>
          </a:bodyPr>
          <a:lstStyle/>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Although the impact information produced by NGOs is highly valuable, they do not provide systematic coverage of the universe of listed companies</a:t>
            </a:r>
          </a:p>
          <a:p>
            <a:pPr>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Reporting regulations are starting to require companies to report on impact information</a:t>
            </a:r>
          </a:p>
          <a:p>
            <a:pPr>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The traditional credit rating agencies have started to include sustainability into their credit risk analysis</a:t>
            </a:r>
          </a:p>
          <a:p>
            <a:pPr>
              <a:lnSpc>
                <a:spcPct val="150000"/>
              </a:lnSpc>
              <a:buFont typeface="Wingdings" panose="05000000000000000000" pitchFamily="2" charset="2"/>
              <a:buChar char="q"/>
            </a:pPr>
            <a:r>
              <a:rPr lang="en-GB" sz="400" dirty="0">
                <a:latin typeface="Arial" panose="020B0604020202020204" pitchFamily="34" charset="0"/>
                <a:cs typeface="Arial" panose="020B0604020202020204" pitchFamily="34" charset="0"/>
              </a:rPr>
              <a:t> </a:t>
            </a: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ESG rating agencies are slowly shifting from measuring ESG risks (inward) to SDG impacts (outward)</a:t>
            </a:r>
          </a:p>
          <a:p>
            <a:pPr>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Ratings agencies complement NGOs by processing their data in a more investor friendly format for a wider investment universe</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Not yet in a systematic way that allows investors to assess the effect on EV and SV</a:t>
            </a:r>
          </a:p>
        </p:txBody>
      </p:sp>
    </p:spTree>
    <p:extLst>
      <p:ext uri="{BB962C8B-B14F-4D97-AF65-F5344CB8AC3E}">
        <p14:creationId xmlns:p14="http://schemas.microsoft.com/office/powerpoint/2010/main" val="2493775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Impact analysis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21</a:t>
            </a:fld>
            <a:endParaRPr lang="nl-NL"/>
          </a:p>
        </p:txBody>
      </p:sp>
      <p:sp>
        <p:nvSpPr>
          <p:cNvPr id="4" name="Content Placeholder 3"/>
          <p:cNvSpPr>
            <a:spLocks noGrp="1"/>
          </p:cNvSpPr>
          <p:nvPr>
            <p:ph sz="quarter" idx="1"/>
          </p:nvPr>
        </p:nvSpPr>
        <p:spPr>
          <a:xfrm>
            <a:off x="711200" y="1516698"/>
            <a:ext cx="10569376" cy="4648606"/>
          </a:xfrm>
        </p:spPr>
        <p:txBody>
          <a:bodyPr>
            <a:normAutofit fontScale="92500" lnSpcReduction="20000"/>
          </a:bodyPr>
          <a:lstStyle/>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The Big Four accounting firms (Deloitte, KPMG, PwC and EY) have set up impact measurement divisions, which provide an integrated analysis of a company’s value covering financial, social and environmental value</a:t>
            </a: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Specialist impact consultants, like Impact Institute, measure impact and apply shadow prices for impact to monetise social and environmental value</a:t>
            </a:r>
          </a:p>
          <a:p>
            <a:pPr>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A good impact analysis meets the following criteria:</a:t>
            </a:r>
          </a:p>
          <a:p>
            <a:pPr lvl="1">
              <a:lnSpc>
                <a:spcPct val="150000"/>
              </a:lnSpc>
              <a:buFont typeface="Wingdings" panose="05000000000000000000" pitchFamily="2" charset="2"/>
              <a:buChar char="q"/>
            </a:pPr>
            <a:r>
              <a:rPr lang="en-GB" sz="1700" b="1" dirty="0">
                <a:latin typeface="Arial" panose="020B0604020202020204" pitchFamily="34" charset="0"/>
                <a:cs typeface="Arial" panose="020B0604020202020204" pitchFamily="34" charset="0"/>
              </a:rPr>
              <a:t>Holistic: </a:t>
            </a:r>
            <a:r>
              <a:rPr lang="en-GB" sz="1700" dirty="0">
                <a:latin typeface="Arial" panose="020B0604020202020204" pitchFamily="34" charset="0"/>
                <a:cs typeface="Arial" panose="020B0604020202020204" pitchFamily="34" charset="0"/>
              </a:rPr>
              <a:t>it covers all material impacts, positive and negative; no cherry-picking</a:t>
            </a:r>
          </a:p>
          <a:p>
            <a:pPr lvl="1">
              <a:lnSpc>
                <a:spcPct val="150000"/>
              </a:lnSpc>
              <a:buFont typeface="Wingdings" panose="05000000000000000000" pitchFamily="2" charset="2"/>
              <a:buChar char="q"/>
            </a:pPr>
            <a:r>
              <a:rPr lang="en-GB" sz="1700" b="1" dirty="0">
                <a:latin typeface="Arial" panose="020B0604020202020204" pitchFamily="34" charset="0"/>
                <a:cs typeface="Arial" panose="020B0604020202020204" pitchFamily="34" charset="0"/>
              </a:rPr>
              <a:t>Material: </a:t>
            </a:r>
            <a:r>
              <a:rPr lang="en-GB" sz="1700" dirty="0">
                <a:latin typeface="Arial" panose="020B0604020202020204" pitchFamily="34" charset="0"/>
                <a:cs typeface="Arial" panose="020B0604020202020204" pitchFamily="34" charset="0"/>
              </a:rPr>
              <a:t>it focuses on material impacts avoiding distraction by immaterial issues</a:t>
            </a:r>
          </a:p>
          <a:p>
            <a:pPr lvl="1">
              <a:lnSpc>
                <a:spcPct val="150000"/>
              </a:lnSpc>
              <a:buFont typeface="Wingdings" panose="05000000000000000000" pitchFamily="2" charset="2"/>
              <a:buChar char="q"/>
            </a:pPr>
            <a:r>
              <a:rPr lang="en-GB" sz="1700" b="1" dirty="0">
                <a:latin typeface="Arial" panose="020B0604020202020204" pitchFamily="34" charset="0"/>
                <a:cs typeface="Arial" panose="020B0604020202020204" pitchFamily="34" charset="0"/>
              </a:rPr>
              <a:t>Comprehensible: </a:t>
            </a:r>
            <a:r>
              <a:rPr lang="en-GB" sz="1700" dirty="0">
                <a:latin typeface="Arial" panose="020B0604020202020204" pitchFamily="34" charset="0"/>
                <a:cs typeface="Arial" panose="020B0604020202020204" pitchFamily="34" charset="0"/>
              </a:rPr>
              <a:t>it is written in a concise and accessible way</a:t>
            </a:r>
          </a:p>
          <a:p>
            <a:pPr lvl="1">
              <a:lnSpc>
                <a:spcPct val="150000"/>
              </a:lnSpc>
              <a:buFont typeface="Wingdings" panose="05000000000000000000" pitchFamily="2" charset="2"/>
              <a:buChar char="q"/>
            </a:pPr>
            <a:r>
              <a:rPr lang="en-GB" sz="1700" b="1" dirty="0">
                <a:latin typeface="Arial" panose="020B0604020202020204" pitchFamily="34" charset="0"/>
                <a:cs typeface="Arial" panose="020B0604020202020204" pitchFamily="34" charset="0"/>
              </a:rPr>
              <a:t>Assurance: </a:t>
            </a:r>
            <a:r>
              <a:rPr lang="en-GB" sz="1700" dirty="0">
                <a:latin typeface="Arial" panose="020B0604020202020204" pitchFamily="34" charset="0"/>
                <a:cs typeface="Arial" panose="020B0604020202020204" pitchFamily="34" charset="0"/>
              </a:rPr>
              <a:t>it is reviewed by a certified audit firm </a:t>
            </a:r>
            <a:r>
              <a:rPr lang="en-GB" sz="1700" b="1" dirty="0">
                <a:solidFill>
                  <a:schemeClr val="accent1"/>
                </a:solidFill>
                <a:latin typeface="Arial" panose="020B0604020202020204" pitchFamily="34" charset="0"/>
                <a:cs typeface="Arial" panose="020B0604020202020204" pitchFamily="34" charset="0"/>
                <a:sym typeface="Wingdings" panose="05000000000000000000" pitchFamily="2" charset="2"/>
              </a:rPr>
              <a:t> crucial to avoid ‘the good news show’</a:t>
            </a:r>
            <a:endParaRPr lang="en-GB" sz="17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03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Impact markets and pricing</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22</a:t>
            </a:fld>
            <a:endParaRPr lang="nl-NL"/>
          </a:p>
        </p:txBody>
      </p:sp>
      <p:sp>
        <p:nvSpPr>
          <p:cNvPr id="4" name="Content Placeholder 3"/>
          <p:cNvSpPr>
            <a:spLocks noGrp="1"/>
          </p:cNvSpPr>
          <p:nvPr>
            <p:ph sz="quarter" idx="1"/>
          </p:nvPr>
        </p:nvSpPr>
        <p:spPr>
          <a:xfrm>
            <a:off x="551384" y="1628800"/>
            <a:ext cx="10463712" cy="4824536"/>
          </a:xfrm>
        </p:spPr>
        <p:txBody>
          <a:bodyPr>
            <a:normAutofit fontScale="92500"/>
          </a:bodyPr>
          <a:lstStyle/>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Impact prices should reflect ‘true scarcity’ of resources or ‘true price’ of human right breaches </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Also called shadow prices, as they don’t reflect current market prices but ‘shadow’ true prices</a:t>
            </a:r>
          </a:p>
          <a:p>
            <a:pPr lvl="1">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Consultants, like the Impact Institute, produce regularly updated lists of impact prices for a whole range of social and environmental factors</a:t>
            </a: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Impact prices translate science-based targets into actionable inputs for a company’s decision-making and reporting</a:t>
            </a: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High impact prices, reflecting true scarcity, provide an incentive for companies to explore cheaper alternatives</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For example, renewable energy is cheaper than fossil fuels, when shadow carbon prices are applied</a:t>
            </a:r>
          </a:p>
          <a:p>
            <a:pPr>
              <a:lnSpc>
                <a:spcPct val="150000"/>
              </a:lnSpc>
              <a:buFont typeface="Wingdings" panose="05000000000000000000" pitchFamily="2" charset="2"/>
              <a:buChar char="q"/>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47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charset="0"/>
                <a:ea typeface="Arial" charset="0"/>
                <a:cs typeface="Arial" charset="0"/>
              </a:rPr>
              <a:t>Three ‘impact’ markets</a:t>
            </a:r>
            <a:endParaRPr lang="nl-NL" sz="3200"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23</a:t>
            </a:fld>
            <a:endParaRPr lang="nl-NL"/>
          </a:p>
        </p:txBody>
      </p:sp>
      <p:sp>
        <p:nvSpPr>
          <p:cNvPr id="4" name="Content Placeholder 3"/>
          <p:cNvSpPr>
            <a:spLocks noGrp="1"/>
          </p:cNvSpPr>
          <p:nvPr>
            <p:ph sz="quarter" idx="1"/>
          </p:nvPr>
        </p:nvSpPr>
        <p:spPr>
          <a:xfrm>
            <a:off x="711200" y="1628800"/>
            <a:ext cx="10463712" cy="4752528"/>
          </a:xfrm>
        </p:spPr>
        <p:txBody>
          <a:bodyPr>
            <a:normAutofit fontScale="92500" lnSpcReduction="20000"/>
          </a:bodyPr>
          <a:lstStyle/>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Product markets (consumers)</a:t>
            </a:r>
          </a:p>
          <a:p>
            <a:pPr lvl="1">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Reveal consumer preferences for sustainable products and services</a:t>
            </a:r>
          </a:p>
          <a:p>
            <a:pPr lvl="1">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A shift in demand can set into motion the transition from unsustainable to sustainable products in an industry</a:t>
            </a:r>
          </a:p>
          <a:p>
            <a:pPr lvl="1">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Consumers’ willingness to pay for impact has so far been limited to a small part of the population</a:t>
            </a:r>
            <a:endParaRPr lang="en-GB" sz="1600" baseline="30000" dirty="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1900" dirty="0">
                <a:latin typeface="Arial" panose="020B0604020202020204" pitchFamily="34" charset="0"/>
                <a:cs typeface="Arial" panose="020B0604020202020204" pitchFamily="34" charset="0"/>
              </a:rPr>
              <a:t>Capital markets (investors)</a:t>
            </a:r>
          </a:p>
          <a:p>
            <a:pPr lvl="1">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Examine investor preferences for impact investing, aiming for social and environmental value creation alongside financial value creation </a:t>
            </a:r>
          </a:p>
          <a:p>
            <a:pPr lvl="1">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Impact investing data  and engagement efforts provide an indication of preferences for certain types of ‘impact-positive’ companies and where impact can be improved</a:t>
            </a:r>
          </a:p>
          <a:p>
            <a:pPr lvl="1">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1900" dirty="0">
                <a:latin typeface="Arial" panose="020B0604020202020204" pitchFamily="34" charset="0"/>
                <a:cs typeface="Arial" panose="020B0604020202020204" pitchFamily="34" charset="0"/>
              </a:rPr>
              <a:t>Elections (voters)</a:t>
            </a:r>
          </a:p>
          <a:p>
            <a:pPr lvl="1">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Voters reveal their preferences for policies, including sustainability policies</a:t>
            </a:r>
          </a:p>
          <a:p>
            <a:pPr>
              <a:lnSpc>
                <a:spcPct val="150000"/>
              </a:lnSpc>
              <a:buFont typeface="Wingdings" panose="05000000000000000000" pitchFamily="2" charset="2"/>
              <a:buChar char="q"/>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374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Impact performance</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24</a:t>
            </a:fld>
            <a:endParaRPr lang="nl-NL"/>
          </a:p>
        </p:txBody>
      </p:sp>
      <p:sp>
        <p:nvSpPr>
          <p:cNvPr id="4" name="Content Placeholder 3"/>
          <p:cNvSpPr>
            <a:spLocks noGrp="1"/>
          </p:cNvSpPr>
          <p:nvPr>
            <p:ph sz="quarter" idx="1"/>
          </p:nvPr>
        </p:nvSpPr>
        <p:spPr>
          <a:xfrm>
            <a:off x="816864" y="1516698"/>
            <a:ext cx="10463712" cy="4936638"/>
          </a:xfrm>
        </p:spPr>
        <p:txBody>
          <a:bodyPr>
            <a:normAutofit lnSpcReduction="10000"/>
          </a:bodyPr>
          <a:lstStyle/>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We simply do not know whether individual companies are doing enough, or not; nor do we know by how much they are falling short</a:t>
            </a: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One could pursue context-based sustainability, which connects the micro (companies in a certain sector), </a:t>
            </a:r>
            <a:r>
              <a:rPr lang="en-GB" sz="2000" dirty="0" err="1">
                <a:latin typeface="Arial" panose="020B0604020202020204" pitchFamily="34" charset="0"/>
                <a:cs typeface="Arial" panose="020B0604020202020204" pitchFamily="34" charset="0"/>
              </a:rPr>
              <a:t>meso</a:t>
            </a:r>
            <a:r>
              <a:rPr lang="en-GB" sz="2000" dirty="0">
                <a:latin typeface="Arial" panose="020B0604020202020204" pitchFamily="34" charset="0"/>
                <a:cs typeface="Arial" panose="020B0604020202020204" pitchFamily="34" charset="0"/>
              </a:rPr>
              <a:t> (country), and macro (system) levels to determine individual company contributions</a:t>
            </a: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A system approach of thresholds and allocations has three steps:</a:t>
            </a:r>
          </a:p>
          <a:p>
            <a:pPr marL="708660" lvl="1" indent="-342900">
              <a:lnSpc>
                <a:spcPct val="150000"/>
              </a:lnSpc>
              <a:buFont typeface="+mj-lt"/>
              <a:buAutoNum type="arabicPeriod"/>
            </a:pPr>
            <a:r>
              <a:rPr lang="en-GB" sz="1600" b="1" dirty="0">
                <a:latin typeface="Arial" panose="020B0604020202020204" pitchFamily="34" charset="0"/>
                <a:cs typeface="Arial" panose="020B0604020202020204" pitchFamily="34" charset="0"/>
              </a:rPr>
              <a:t>System level: </a:t>
            </a:r>
            <a:r>
              <a:rPr lang="en-GB" sz="1600" dirty="0">
                <a:latin typeface="Arial" panose="020B0604020202020204" pitchFamily="34" charset="0"/>
                <a:cs typeface="Arial" panose="020B0604020202020204" pitchFamily="34" charset="0"/>
              </a:rPr>
              <a:t>determine the thresholds that should not be crossed; these thresholds are the planetary and social boundaries</a:t>
            </a:r>
          </a:p>
          <a:p>
            <a:pPr marL="708660" lvl="1" indent="-342900">
              <a:lnSpc>
                <a:spcPct val="150000"/>
              </a:lnSpc>
              <a:buFont typeface="+mj-lt"/>
              <a:buAutoNum type="arabicPeriod"/>
            </a:pPr>
            <a:r>
              <a:rPr lang="en-GB" sz="1600" b="1" dirty="0">
                <a:latin typeface="Arial" panose="020B0604020202020204" pitchFamily="34" charset="0"/>
                <a:cs typeface="Arial" panose="020B0604020202020204" pitchFamily="34" charset="0"/>
              </a:rPr>
              <a:t>Country level: </a:t>
            </a:r>
            <a:r>
              <a:rPr lang="en-GB" sz="1600" dirty="0">
                <a:latin typeface="Arial" panose="020B0604020202020204" pitchFamily="34" charset="0"/>
                <a:cs typeface="Arial" panose="020B0604020202020204" pitchFamily="34" charset="0"/>
              </a:rPr>
              <a:t>allocate these thresholds to countries on an equal per capita basis</a:t>
            </a:r>
          </a:p>
          <a:p>
            <a:pPr marL="708660" lvl="1" indent="-342900">
              <a:lnSpc>
                <a:spcPct val="150000"/>
              </a:lnSpc>
              <a:buFont typeface="+mj-lt"/>
              <a:buAutoNum type="arabicPeriod"/>
            </a:pPr>
            <a:r>
              <a:rPr lang="en-GB" sz="1600" b="1" dirty="0">
                <a:latin typeface="Arial" panose="020B0604020202020204" pitchFamily="34" charset="0"/>
                <a:cs typeface="Arial" panose="020B0604020202020204" pitchFamily="34" charset="0"/>
              </a:rPr>
              <a:t>Sector level: </a:t>
            </a:r>
            <a:r>
              <a:rPr lang="en-GB" sz="1600" dirty="0">
                <a:latin typeface="Arial" panose="020B0604020202020204" pitchFamily="34" charset="0"/>
                <a:cs typeface="Arial" panose="020B0604020202020204" pitchFamily="34" charset="0"/>
              </a:rPr>
              <a:t>allocate resources to sectors and individual companies on a forward-looking basis</a:t>
            </a:r>
            <a:endParaRPr lang="en-GB" sz="1400" dirty="0">
              <a:latin typeface="Arial" panose="020B0604020202020204" pitchFamily="34" charset="0"/>
              <a:cs typeface="Arial" panose="020B0604020202020204" pitchFamily="34" charset="0"/>
            </a:endParaRPr>
          </a:p>
          <a:p>
            <a:pPr marL="388620" indent="-342900">
              <a:lnSpc>
                <a:spcPct val="150000"/>
              </a:lnSpc>
              <a:buFont typeface="+mj-lt"/>
              <a:buAutoNum type="arabicPeriod"/>
            </a:pPr>
            <a:endParaRPr lang="en-GB" sz="18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922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Impact performance</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25</a:t>
            </a:fld>
            <a:endParaRPr lang="nl-NL"/>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227348" y="1542526"/>
                <a:ext cx="11737304" cy="4936638"/>
              </a:xfrm>
            </p:spPr>
            <p:txBody>
              <a:bodyPr>
                <a:normAutofit/>
              </a:bodyPr>
              <a:lstStyle/>
              <a:p>
                <a:pPr>
                  <a:lnSpc>
                    <a:spcPct val="20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McElroy (2008) developed footprint method to measure sustainability performance </a:t>
                </a:r>
                <a14:m>
                  <m:oMath xmlns:m="http://schemas.openxmlformats.org/officeDocument/2006/math">
                    <m:r>
                      <a:rPr lang="en-GB" sz="2000" i="1" smtClean="0">
                        <a:effectLst/>
                        <a:latin typeface="Cambria Math" panose="02040503050406030204" pitchFamily="18" charset="0"/>
                        <a:ea typeface="Calibri" panose="020F0502020204030204" pitchFamily="34" charset="0"/>
                        <a:cs typeface="Calibri" panose="020F0502020204030204" pitchFamily="34" charset="0"/>
                      </a:rPr>
                      <m:t>𝑆𝑃</m:t>
                    </m:r>
                  </m:oMath>
                </a14:m>
                <a:r>
                  <a:rPr lang="en-GB" sz="2000" dirty="0">
                    <a:latin typeface="Arial" panose="020B0604020202020204" pitchFamily="34" charset="0"/>
                    <a:cs typeface="Arial" panose="020B0604020202020204" pitchFamily="34" charset="0"/>
                  </a:rPr>
                  <a:t> of a company</a:t>
                </a:r>
              </a:p>
              <a:p>
                <a:pPr marL="0" indent="0">
                  <a:lnSpc>
                    <a:spcPct val="200000"/>
                  </a:lnSpc>
                  <a:buNone/>
                </a:pPr>
                <a14:m>
                  <m:oMathPara xmlns:m="http://schemas.openxmlformats.org/officeDocument/2006/math">
                    <m:oMathParaPr>
                      <m:jc m:val="centerGroup"/>
                    </m:oMathParaPr>
                    <m:oMath xmlns:m="http://schemas.openxmlformats.org/officeDocument/2006/math">
                      <m:sSub>
                        <m:sSubPr>
                          <m:ctrlPr>
                            <a:rPr lang="en-GB" sz="1100" i="1" smtClean="0">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𝑆𝑃</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m:t>
                      </m:r>
                      <m:f>
                        <m:fPr>
                          <m:ctrlPr>
                            <a:rPr lang="en-GB" sz="1100" i="1">
                              <a:effectLst/>
                              <a:latin typeface="Cambria Math" panose="02040503050406030204" pitchFamily="18" charset="0"/>
                              <a:cs typeface="Calibri" panose="020F0502020204030204" pitchFamily="34" charset="0"/>
                            </a:rPr>
                          </m:ctrlPr>
                        </m:fPr>
                        <m:num>
                          <m:sSub>
                            <m:sSubPr>
                              <m:ctrlPr>
                                <a:rPr lang="en-GB" sz="11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𝐴𝑐𝑡𝑢𝑎𝑙</m:t>
                              </m:r>
                              <m:r>
                                <a:rPr lang="en-GB" sz="1800" i="1">
                                  <a:effectLst/>
                                  <a:latin typeface="Cambria Math" panose="02040503050406030204" pitchFamily="18" charset="0"/>
                                  <a:ea typeface="Calibri" panose="020F0502020204030204" pitchFamily="34" charset="0"/>
                                  <a:cs typeface="Calibri" panose="020F0502020204030204" pitchFamily="34" charset="0"/>
                                </a:rPr>
                                <m:t> </m:t>
                              </m:r>
                              <m:r>
                                <a:rPr lang="en-GB" sz="1800" i="1">
                                  <a:effectLst/>
                                  <a:latin typeface="Cambria Math" panose="02040503050406030204" pitchFamily="18" charset="0"/>
                                  <a:ea typeface="Calibri" panose="020F0502020204030204" pitchFamily="34" charset="0"/>
                                  <a:cs typeface="Calibri" panose="020F0502020204030204" pitchFamily="34" charset="0"/>
                                </a:rPr>
                                <m:t>𝑖𝑚𝑝𝑎𝑐𝑡</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num>
                        <m:den>
                          <m:sSub>
                            <m:sSubPr>
                              <m:ctrlPr>
                                <a:rPr lang="en-GB" sz="11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𝑁𝑜𝑟𝑚𝑎𝑡𝑖𝑣𝑒</m:t>
                              </m:r>
                              <m:r>
                                <a:rPr lang="en-GB" sz="1800" i="1">
                                  <a:effectLst/>
                                  <a:latin typeface="Cambria Math" panose="02040503050406030204" pitchFamily="18" charset="0"/>
                                  <a:ea typeface="Calibri" panose="020F0502020204030204" pitchFamily="34" charset="0"/>
                                  <a:cs typeface="Calibri" panose="020F0502020204030204" pitchFamily="34" charset="0"/>
                                </a:rPr>
                                <m:t> </m:t>
                              </m:r>
                              <m:r>
                                <a:rPr lang="en-GB" sz="1800" i="1">
                                  <a:effectLst/>
                                  <a:latin typeface="Cambria Math" panose="02040503050406030204" pitchFamily="18" charset="0"/>
                                  <a:ea typeface="Calibri" panose="020F0502020204030204" pitchFamily="34" charset="0"/>
                                  <a:cs typeface="Calibri" panose="020F0502020204030204" pitchFamily="34" charset="0"/>
                                </a:rPr>
                                <m:t>𝑖𝑚𝑝𝑎𝑐𝑡</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den>
                      </m:f>
                      <m:r>
                        <a:rPr lang="en-GB" sz="1800" i="1">
                          <a:effectLst/>
                          <a:latin typeface="Cambria Math" panose="02040503050406030204" pitchFamily="18" charset="0"/>
                          <a:ea typeface="Calibri" panose="020F0502020204030204" pitchFamily="34" charset="0"/>
                          <a:cs typeface="Calibri" panose="020F0502020204030204" pitchFamily="34" charset="0"/>
                        </a:rPr>
                        <m:t>=</m:t>
                      </m:r>
                      <m:f>
                        <m:fPr>
                          <m:ctrlPr>
                            <a:rPr lang="en-GB" sz="1100" i="1">
                              <a:effectLst/>
                              <a:latin typeface="Cambria Math" panose="02040503050406030204" pitchFamily="18" charset="0"/>
                              <a:cs typeface="Calibri" panose="020F0502020204030204" pitchFamily="34" charset="0"/>
                            </a:rPr>
                          </m:ctrlPr>
                        </m:fPr>
                        <m:num>
                          <m:sSub>
                            <m:sSubPr>
                              <m:ctrlPr>
                                <a:rPr lang="en-GB" sz="11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𝐴𝐼</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num>
                        <m:den>
                          <m:sSub>
                            <m:sSubPr>
                              <m:ctrlPr>
                                <a:rPr lang="en-GB" sz="11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𝑁𝐼</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den>
                      </m:f>
                    </m:oMath>
                  </m:oMathPara>
                </a14:m>
                <a:endParaRPr lang="en-GB" sz="1800" dirty="0">
                  <a:latin typeface="Arial" panose="020B0604020202020204" pitchFamily="34" charset="0"/>
                  <a:cs typeface="Arial" panose="020B0604020202020204" pitchFamily="34" charset="0"/>
                </a:endParaRPr>
              </a:p>
              <a:p>
                <a:pPr marL="0" indent="0">
                  <a:lnSpc>
                    <a:spcPct val="150000"/>
                  </a:lnSpc>
                  <a:buNone/>
                </a:pPr>
                <a:r>
                  <a:rPr lang="en-GB" sz="1800" dirty="0">
                    <a:effectLst/>
                    <a:ea typeface="Calibri" panose="020F0502020204030204" pitchFamily="34" charset="0"/>
                    <a:cs typeface="Calibri" panose="020F0502020204030204" pitchFamily="34" charset="0"/>
                  </a:rPr>
                  <a:t>	</a:t>
                </a:r>
                <a14:m>
                  <m:oMath xmlns:m="http://schemas.openxmlformats.org/officeDocument/2006/math">
                    <m:r>
                      <a:rPr lang="en-GB" sz="1800" i="1" smtClean="0">
                        <a:effectLst/>
                        <a:latin typeface="Cambria Math" panose="02040503050406030204" pitchFamily="18" charset="0"/>
                        <a:ea typeface="Calibri" panose="020F0502020204030204" pitchFamily="34" charset="0"/>
                        <a:cs typeface="Calibri" panose="020F0502020204030204" pitchFamily="34" charset="0"/>
                      </a:rPr>
                      <m:t>𝑁𝐼</m:t>
                    </m:r>
                  </m:oMath>
                </a14:m>
                <a:r>
                  <a:rPr lang="en-GB" sz="1800" dirty="0">
                    <a:latin typeface="Arial" panose="020B0604020202020204" pitchFamily="34" charset="0"/>
                    <a:cs typeface="Arial" panose="020B0604020202020204" pitchFamily="34" charset="0"/>
                  </a:rPr>
                  <a:t> = the normative impact allocated to sectors and individual companies on a forward-looking basis</a:t>
                </a:r>
              </a:p>
              <a:p>
                <a:pPr marL="0" marR="0" algn="just">
                  <a:lnSpc>
                    <a:spcPct val="150000"/>
                  </a:lnSpc>
                  <a:spcBef>
                    <a:spcPts val="0"/>
                  </a:spcBef>
                  <a:spcAft>
                    <a:spcPts val="0"/>
                  </a:spcAft>
                </a:pPr>
                <a:endParaRPr lang="en-GB" sz="3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endParaRPr lang="en-GB" sz="3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The </a:t>
                </a:r>
                <a14:m>
                  <m:oMath xmlns:m="http://schemas.openxmlformats.org/officeDocument/2006/math">
                    <m:r>
                      <a:rPr lang="en-GB" sz="2000" i="1">
                        <a:effectLst/>
                        <a:latin typeface="Cambria Math" panose="02040503050406030204" pitchFamily="18" charset="0"/>
                        <a:ea typeface="Calibri" panose="020F0502020204030204" pitchFamily="34" charset="0"/>
                        <a:cs typeface="Calibri" panose="020F0502020204030204" pitchFamily="34" charset="0"/>
                      </a:rPr>
                      <m:t>𝑆𝑃</m:t>
                    </m:r>
                  </m:oMath>
                </a14:m>
                <a:r>
                  <a:rPr lang="en-GB" sz="2000" dirty="0">
                    <a:effectLst/>
                    <a:latin typeface="Arial" panose="020B0604020202020204" pitchFamily="34" charset="0"/>
                    <a:ea typeface="Calibri" panose="020F0502020204030204" pitchFamily="34" charset="0"/>
                    <a:cs typeface="Arial" panose="020B0604020202020204" pitchFamily="34" charset="0"/>
                  </a:rPr>
                  <a:t> scores work in the following way:</a:t>
                </a:r>
              </a:p>
              <a:p>
                <a:pPr marL="769620" lvl="1" algn="just">
                  <a:lnSpc>
                    <a:spcPct val="150000"/>
                  </a:lnSpc>
                  <a:spcBef>
                    <a:spcPts val="0"/>
                  </a:spcBef>
                </a:pPr>
                <a:r>
                  <a:rPr lang="en-GB" sz="1800" dirty="0">
                    <a:latin typeface="Arial" panose="020B0604020202020204" pitchFamily="34" charset="0"/>
                    <a:ea typeface="Calibri" panose="020F0502020204030204" pitchFamily="34" charset="0"/>
                    <a:cs typeface="Arial" panose="020B0604020202020204" pitchFamily="34" charset="0"/>
                  </a:rPr>
                  <a:t>f</a:t>
                </a:r>
                <a:r>
                  <a:rPr lang="en-GB" sz="1800" dirty="0">
                    <a:effectLst/>
                    <a:latin typeface="Arial" panose="020B0604020202020204" pitchFamily="34" charset="0"/>
                    <a:ea typeface="Calibri" panose="020F0502020204030204" pitchFamily="34" charset="0"/>
                    <a:cs typeface="Arial" panose="020B0604020202020204" pitchFamily="34" charset="0"/>
                  </a:rPr>
                  <a:t>or environmental impacts:  </a:t>
                </a: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𝑆𝑃</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≤1</m:t>
                    </m:r>
                  </m:oMath>
                </a14:m>
                <a:r>
                  <a:rPr lang="en-GB" sz="1800" dirty="0">
                    <a:effectLst/>
                    <a:latin typeface="Arial" panose="020B0604020202020204" pitchFamily="34" charset="0"/>
                    <a:ea typeface="Calibri" panose="020F0502020204030204" pitchFamily="34" charset="0"/>
                    <a:cs typeface="Arial" panose="020B0604020202020204" pitchFamily="34" charset="0"/>
                  </a:rPr>
                  <a:t> is sustainable;  </a:t>
                </a: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𝑆𝑃</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&gt;1</m:t>
                    </m:r>
                  </m:oMath>
                </a14:m>
                <a:r>
                  <a:rPr lang="en-GB" sz="1800" dirty="0">
                    <a:effectLst/>
                    <a:latin typeface="Arial" panose="020B0604020202020204" pitchFamily="34" charset="0"/>
                    <a:ea typeface="Calibri" panose="020F0502020204030204" pitchFamily="34" charset="0"/>
                    <a:cs typeface="Arial" panose="020B0604020202020204" pitchFamily="34" charset="0"/>
                  </a:rPr>
                  <a:t> is unsustainable.</a:t>
                </a:r>
              </a:p>
              <a:p>
                <a:pPr marL="769620" lvl="1" algn="just">
                  <a:lnSpc>
                    <a:spcPct val="150000"/>
                  </a:lnSpc>
                  <a:spcBef>
                    <a:spcPts val="0"/>
                  </a:spcBef>
                </a:pPr>
                <a:r>
                  <a:rPr lang="en-GB" sz="1800" dirty="0">
                    <a:effectLst/>
                    <a:latin typeface="Arial" panose="020B0604020202020204" pitchFamily="34" charset="0"/>
                    <a:ea typeface="Calibri" panose="020F0502020204030204" pitchFamily="34" charset="0"/>
                    <a:cs typeface="Arial" panose="020B0604020202020204" pitchFamily="34" charset="0"/>
                  </a:rPr>
                  <a:t>for social impacts:  </a:t>
                </a:r>
                <a14:m>
                  <m:oMath xmlns:m="http://schemas.openxmlformats.org/officeDocument/2006/math">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𝑆𝑃</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≥1</m:t>
                    </m:r>
                  </m:oMath>
                </a14:m>
                <a:r>
                  <a:rPr lang="en-GB" sz="1800" dirty="0">
                    <a:effectLst/>
                    <a:latin typeface="Arial" panose="020B0604020202020204" pitchFamily="34" charset="0"/>
                    <a:ea typeface="Calibri" panose="020F0502020204030204" pitchFamily="34" charset="0"/>
                    <a:cs typeface="Arial" panose="020B0604020202020204" pitchFamily="34" charset="0"/>
                  </a:rPr>
                  <a:t> is sustainable;  </a:t>
                </a:r>
                <a14:m>
                  <m:oMath xmlns:m="http://schemas.openxmlformats.org/officeDocument/2006/math">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Calibri" panose="020F0502020204030204" pitchFamily="34" charset="0"/>
                            <a:cs typeface="Calibri" panose="020F0502020204030204" pitchFamily="34" charset="0"/>
                          </a:rPr>
                          <m:t>𝑆𝑃</m:t>
                        </m:r>
                      </m:e>
                      <m:sub>
                        <m:r>
                          <a:rPr lang="en-GB" sz="1800" i="1">
                            <a:effectLst/>
                            <a:latin typeface="Cambria Math" panose="02040503050406030204" pitchFamily="18" charset="0"/>
                            <a:ea typeface="Calibri" panose="020F0502020204030204" pitchFamily="34" charset="0"/>
                            <a:cs typeface="Calibri" panose="020F0502020204030204" pitchFamily="34" charset="0"/>
                          </a:rPr>
                          <m:t>𝑖</m:t>
                        </m:r>
                      </m:sub>
                    </m:sSub>
                    <m:r>
                      <a:rPr lang="en-GB" sz="1800" i="1">
                        <a:effectLst/>
                        <a:latin typeface="Cambria Math" panose="02040503050406030204" pitchFamily="18" charset="0"/>
                        <a:ea typeface="Calibri" panose="020F0502020204030204" pitchFamily="34" charset="0"/>
                        <a:cs typeface="Calibri" panose="020F0502020204030204" pitchFamily="34" charset="0"/>
                      </a:rPr>
                      <m:t>&lt;1</m:t>
                    </m:r>
                  </m:oMath>
                </a14:m>
                <a:r>
                  <a:rPr lang="en-GB" sz="1800" dirty="0">
                    <a:effectLst/>
                    <a:latin typeface="Arial" panose="020B0604020202020204" pitchFamily="34" charset="0"/>
                    <a:ea typeface="Calibri" panose="020F0502020204030204" pitchFamily="34" charset="0"/>
                    <a:cs typeface="Arial" panose="020B0604020202020204" pitchFamily="34" charset="0"/>
                  </a:rPr>
                  <a:t> is unsustainable</a:t>
                </a:r>
              </a:p>
              <a:p>
                <a:pPr marL="769620" lvl="1" algn="just">
                  <a:lnSpc>
                    <a:spcPct val="150000"/>
                  </a:lnSpc>
                  <a:spcBef>
                    <a:spcPts val="0"/>
                  </a:spcBef>
                </a:pPr>
                <a:endParaRPr lang="en-GB" sz="300" dirty="0">
                  <a:effectLst/>
                  <a:latin typeface="Arial" panose="020B0604020202020204" pitchFamily="34" charset="0"/>
                  <a:ea typeface="Calibri" panose="020F0502020204030204" pitchFamily="34" charset="0"/>
                  <a:cs typeface="Arial" panose="020B0604020202020204" pitchFamily="34" charset="0"/>
                </a:endParaRPr>
              </a:p>
              <a:p>
                <a:pPr marL="769620" lvl="1" algn="just">
                  <a:lnSpc>
                    <a:spcPct val="150000"/>
                  </a:lnSpc>
                  <a:spcBef>
                    <a:spcPts val="0"/>
                  </a:spcBef>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The innovation of this system approach is that a company’s actual impact (AI) is measured against its normative impact (NI) derived from system thresholds</a:t>
                </a: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227348" y="1542526"/>
                <a:ext cx="11737304" cy="4936638"/>
              </a:xfrm>
              <a:blipFill>
                <a:blip r:embed="rId2"/>
                <a:stretch>
                  <a:fillRect r="-108"/>
                </a:stretch>
              </a:blipFill>
            </p:spPr>
            <p:txBody>
              <a:bodyPr/>
              <a:lstStyle/>
              <a:p>
                <a:r>
                  <a:rPr lang="nl-NL">
                    <a:noFill/>
                  </a:rPr>
                  <a:t> </a:t>
                </a:r>
              </a:p>
            </p:txBody>
          </p:sp>
        </mc:Fallback>
      </mc:AlternateContent>
    </p:spTree>
    <p:extLst>
      <p:ext uri="{BB962C8B-B14F-4D97-AF65-F5344CB8AC3E}">
        <p14:creationId xmlns:p14="http://schemas.microsoft.com/office/powerpoint/2010/main" val="114331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Inditex case</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26</a:t>
            </a:fld>
            <a:endParaRPr lang="nl-NL"/>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551384" y="1522648"/>
                <a:ext cx="10871200" cy="4648606"/>
              </a:xfrm>
            </p:spPr>
            <p:txBody>
              <a:bodyPr>
                <a:normAutofit/>
              </a:bodyPr>
              <a:lstStyle/>
              <a:p>
                <a:pPr>
                  <a:lnSpc>
                    <a:spcPct val="150000"/>
                  </a:lnSpc>
                  <a:buFont typeface="Wingdings" panose="05000000000000000000" pitchFamily="2" charset="2"/>
                  <a:buChar char="q"/>
                </a:pPr>
                <a:r>
                  <a:rPr lang="en-GB" sz="2400" dirty="0">
                    <a:latin typeface="Arial" panose="020B0604020202020204" pitchFamily="34" charset="0"/>
                    <a:cs typeface="Arial" panose="020B0604020202020204" pitchFamily="34" charset="0"/>
                  </a:rPr>
                  <a:t>Inditex is meeting social foundations at its head-quarters and sales outlets, where Inditex pays appropriate salaries to its employees at or above the living wage: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𝑆𝑃</m:t>
                        </m:r>
                      </m:e>
                      <m:sub>
                        <m:r>
                          <a:rPr lang="en-GB" sz="2400" i="1">
                            <a:latin typeface="Cambria Math" panose="02040503050406030204" pitchFamily="18" charset="0"/>
                          </a:rPr>
                          <m:t>𝐼𝑛𝑑𝑖𝑡𝑒𝑥</m:t>
                        </m:r>
                      </m:sub>
                    </m:sSub>
                    <m:r>
                      <a:rPr lang="en-GB" sz="2400" i="1">
                        <a:latin typeface="Cambria Math" panose="02040503050406030204" pitchFamily="18" charset="0"/>
                      </a:rPr>
                      <m:t>≥1</m:t>
                    </m:r>
                  </m:oMath>
                </a14:m>
                <a:endParaRPr lang="en-GB"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400" dirty="0">
                    <a:effectLst/>
                    <a:latin typeface="Arial" panose="020B0604020202020204" pitchFamily="34" charset="0"/>
                    <a:ea typeface="Calibri" panose="020F0502020204030204" pitchFamily="34" charset="0"/>
                    <a:cs typeface="Arial" panose="020B0604020202020204" pitchFamily="34" charset="0"/>
                  </a:rPr>
                  <a:t>Inditex fails to meet social foundations in its supply chain, where it pays salaries below the living wage to factory workers:  </a:t>
                </a:r>
                <a14:m>
                  <m:oMath xmlns:m="http://schemas.openxmlformats.org/officeDocument/2006/math">
                    <m:sSub>
                      <m:sSubPr>
                        <m:ctrlPr>
                          <a:rPr lang="en-GB" sz="2400" i="1">
                            <a:effectLst/>
                            <a:latin typeface="Cambria Math" panose="02040503050406030204" pitchFamily="18" charset="0"/>
                            <a:cs typeface="Calibri" panose="020F0502020204030204" pitchFamily="34" charset="0"/>
                          </a:rPr>
                        </m:ctrlPr>
                      </m:sSubPr>
                      <m:e>
                        <m:r>
                          <a:rPr lang="en-GB" sz="2400" i="1">
                            <a:effectLst/>
                            <a:latin typeface="Cambria Math" panose="02040503050406030204" pitchFamily="18" charset="0"/>
                            <a:ea typeface="Calibri" panose="020F0502020204030204" pitchFamily="34" charset="0"/>
                            <a:cs typeface="Calibri" panose="020F0502020204030204" pitchFamily="34" charset="0"/>
                          </a:rPr>
                          <m:t>𝑆𝑃</m:t>
                        </m:r>
                      </m:e>
                      <m:sub>
                        <m:r>
                          <a:rPr lang="en-GB" sz="2400" i="1">
                            <a:effectLst/>
                            <a:latin typeface="Cambria Math" panose="02040503050406030204" pitchFamily="18" charset="0"/>
                            <a:ea typeface="Calibri" panose="020F0502020204030204" pitchFamily="34" charset="0"/>
                            <a:cs typeface="Calibri" panose="020F0502020204030204" pitchFamily="34" charset="0"/>
                          </a:rPr>
                          <m:t>𝐼𝑛𝑑𝑖𝑡𝑒𝑥</m:t>
                        </m:r>
                      </m:sub>
                    </m:sSub>
                    <m:r>
                      <a:rPr lang="en-GB" sz="2400" i="1">
                        <a:effectLst/>
                        <a:latin typeface="Cambria Math" panose="02040503050406030204" pitchFamily="18" charset="0"/>
                        <a:ea typeface="Calibri" panose="020F0502020204030204" pitchFamily="34" charset="0"/>
                        <a:cs typeface="Calibri" panose="020F0502020204030204" pitchFamily="34" charset="0"/>
                      </a:rPr>
                      <m:t>&lt;1</m:t>
                    </m:r>
                  </m:oMath>
                </a14:m>
                <a:endParaRPr lang="en-GB"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400" dirty="0">
                    <a:effectLst/>
                    <a:latin typeface="Arial" panose="020B0604020202020204" pitchFamily="34" charset="0"/>
                    <a:ea typeface="Calibri" panose="020F0502020204030204" pitchFamily="34" charset="0"/>
                    <a:cs typeface="Arial" panose="020B0604020202020204" pitchFamily="34" charset="0"/>
                  </a:rPr>
                  <a:t>Inditex exceeds several planetary boundaries:  </a:t>
                </a:r>
                <a14:m>
                  <m:oMath xmlns:m="http://schemas.openxmlformats.org/officeDocument/2006/math">
                    <m:sSub>
                      <m:sSubPr>
                        <m:ctrlPr>
                          <a:rPr lang="en-GB" sz="2400" i="1">
                            <a:effectLst/>
                            <a:latin typeface="Cambria Math" panose="02040503050406030204" pitchFamily="18" charset="0"/>
                            <a:cs typeface="Calibri" panose="020F0502020204030204" pitchFamily="34" charset="0"/>
                          </a:rPr>
                        </m:ctrlPr>
                      </m:sSubPr>
                      <m:e>
                        <m:r>
                          <a:rPr lang="en-GB" sz="2400" i="1">
                            <a:effectLst/>
                            <a:latin typeface="Cambria Math" panose="02040503050406030204" pitchFamily="18" charset="0"/>
                            <a:ea typeface="Calibri" panose="020F0502020204030204" pitchFamily="34" charset="0"/>
                            <a:cs typeface="Calibri" panose="020F0502020204030204" pitchFamily="34" charset="0"/>
                          </a:rPr>
                          <m:t>𝑆𝑃</m:t>
                        </m:r>
                      </m:e>
                      <m:sub>
                        <m:r>
                          <a:rPr lang="en-GB" sz="2400" i="1">
                            <a:effectLst/>
                            <a:latin typeface="Cambria Math" panose="02040503050406030204" pitchFamily="18" charset="0"/>
                            <a:ea typeface="Calibri" panose="020F0502020204030204" pitchFamily="34" charset="0"/>
                            <a:cs typeface="Calibri" panose="020F0502020204030204" pitchFamily="34" charset="0"/>
                          </a:rPr>
                          <m:t>𝐼𝑛𝑑𝑖𝑡𝑒𝑥</m:t>
                        </m:r>
                      </m:sub>
                    </m:sSub>
                    <m:r>
                      <a:rPr lang="en-GB" sz="2400" i="1">
                        <a:effectLst/>
                        <a:latin typeface="Cambria Math" panose="02040503050406030204" pitchFamily="18" charset="0"/>
                        <a:ea typeface="Calibri" panose="020F0502020204030204" pitchFamily="34" charset="0"/>
                        <a:cs typeface="Calibri" panose="020F0502020204030204" pitchFamily="34" charset="0"/>
                      </a:rPr>
                      <m:t>&gt;1</m:t>
                    </m:r>
                  </m:oMath>
                </a14:m>
                <a:endParaRPr lang="en-US" sz="2400" dirty="0">
                  <a:effectLst/>
                  <a:latin typeface="Arial" panose="020B0604020202020204" pitchFamily="34" charset="0"/>
                  <a:ea typeface="Calibri" panose="020F0502020204030204" pitchFamily="34" charset="0"/>
                  <a:cs typeface="Calibri" panose="020F0502020204030204" pitchFamily="34" charset="0"/>
                </a:endParaRPr>
              </a:p>
              <a:p>
                <a:pPr lvl="1">
                  <a:lnSpc>
                    <a:spcPct val="150000"/>
                  </a:lnSpc>
                  <a:buFont typeface="Wingdings" panose="05000000000000000000" pitchFamily="2" charset="2"/>
                  <a:buChar char="q"/>
                </a:pPr>
                <a:r>
                  <a:rPr lang="en-GB" sz="1800" dirty="0">
                    <a:effectLst/>
                    <a:latin typeface="Arial" panose="020B0604020202020204" pitchFamily="34" charset="0"/>
                    <a:ea typeface="Calibri" panose="020F0502020204030204" pitchFamily="34" charset="0"/>
                    <a:cs typeface="Arial" panose="020B0604020202020204" pitchFamily="34" charset="0"/>
                  </a:rPr>
                  <a:t>On climate change, Inditex has set science based targets with a pathway to reach net zero by 2040</a:t>
                </a:r>
                <a:endParaRPr lang="en-GB" sz="1800" dirty="0">
                  <a:latin typeface="Arial" panose="020B0604020202020204" pitchFamily="34" charset="0"/>
                  <a:cs typeface="Arial" panose="020B0604020202020204" pitchFamily="34" charset="0"/>
                </a:endParaRP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551384" y="1522648"/>
                <a:ext cx="10871200" cy="4648606"/>
              </a:xfrm>
              <a:blipFill>
                <a:blip r:embed="rId2"/>
                <a:stretch>
                  <a:fillRect l="-117" r="-233"/>
                </a:stretch>
              </a:blipFill>
            </p:spPr>
            <p:txBody>
              <a:bodyPr/>
              <a:lstStyle/>
              <a:p>
                <a:r>
                  <a:rPr lang="nl-NL">
                    <a:noFill/>
                  </a:rPr>
                  <a:t> </a:t>
                </a:r>
              </a:p>
            </p:txBody>
          </p:sp>
        </mc:Fallback>
      </mc:AlternateContent>
    </p:spTree>
    <p:extLst>
      <p:ext uri="{BB962C8B-B14F-4D97-AF65-F5344CB8AC3E}">
        <p14:creationId xmlns:p14="http://schemas.microsoft.com/office/powerpoint/2010/main" val="2121036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F063A27-83B7-85E6-B565-6EA27F519770}"/>
              </a:ext>
            </a:extLst>
          </p:cNvPr>
          <p:cNvGrpSpPr/>
          <p:nvPr/>
        </p:nvGrpSpPr>
        <p:grpSpPr>
          <a:xfrm>
            <a:off x="5655021" y="3937139"/>
            <a:ext cx="1989724" cy="927888"/>
            <a:chOff x="6461593" y="3933828"/>
            <a:chExt cx="1649425" cy="1126679"/>
          </a:xfrm>
        </p:grpSpPr>
        <p:sp>
          <p:nvSpPr>
            <p:cNvPr id="22" name="Arrow: Bent 21">
              <a:extLst>
                <a:ext uri="{FF2B5EF4-FFF2-40B4-BE49-F238E27FC236}">
                  <a16:creationId xmlns:a16="http://schemas.microsoft.com/office/drawing/2014/main" id="{D3B2BF1C-AF55-D015-4945-CA86235B9DB6}"/>
                </a:ext>
              </a:extLst>
            </p:cNvPr>
            <p:cNvSpPr/>
            <p:nvPr/>
          </p:nvSpPr>
          <p:spPr>
            <a:xfrm rot="885803" flipV="1">
              <a:off x="6461593" y="4162504"/>
              <a:ext cx="1649425" cy="898003"/>
            </a:xfrm>
            <a:prstGeom prst="bentArrow">
              <a:avLst>
                <a:gd name="adj1" fmla="val 15033"/>
                <a:gd name="adj2" fmla="val 17136"/>
                <a:gd name="adj3" fmla="val 30182"/>
                <a:gd name="adj4" fmla="val 8692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22">
              <a:extLst>
                <a:ext uri="{FF2B5EF4-FFF2-40B4-BE49-F238E27FC236}">
                  <a16:creationId xmlns:a16="http://schemas.microsoft.com/office/drawing/2014/main" id="{F24FE0C7-546D-E1C6-4ED6-A86EE3141F50}"/>
                </a:ext>
              </a:extLst>
            </p:cNvPr>
            <p:cNvSpPr/>
            <p:nvPr/>
          </p:nvSpPr>
          <p:spPr>
            <a:xfrm>
              <a:off x="6539296" y="3933828"/>
              <a:ext cx="288032" cy="2670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normAutofit/>
          </a:bodyPr>
          <a:lstStyle/>
          <a:p>
            <a:r>
              <a:rPr lang="en-US" sz="3200">
                <a:latin typeface="Arial" charset="0"/>
                <a:ea typeface="Arial" charset="0"/>
                <a:cs typeface="Arial" charset="0"/>
              </a:rPr>
              <a:t>Impact investors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27</a:t>
            </a:fld>
            <a:endParaRPr lang="nl-NL"/>
          </a:p>
        </p:txBody>
      </p:sp>
      <p:sp>
        <p:nvSpPr>
          <p:cNvPr id="4" name="Content Placeholder 3"/>
          <p:cNvSpPr>
            <a:spLocks noGrp="1"/>
          </p:cNvSpPr>
          <p:nvPr>
            <p:ph sz="quarter" idx="1"/>
          </p:nvPr>
        </p:nvSpPr>
        <p:spPr>
          <a:xfrm>
            <a:off x="489167" y="1633556"/>
            <a:ext cx="6729281" cy="4891787"/>
          </a:xfrm>
        </p:spPr>
        <p:txBody>
          <a:bodyPr>
            <a:normAutofit fontScale="85000" lnSpcReduction="10000"/>
          </a:bodyPr>
          <a:lstStyle/>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A new breed of impact (or integrated) investors is emerging</a:t>
            </a:r>
          </a:p>
          <a:p>
            <a:pPr lvl="1">
              <a:lnSpc>
                <a:spcPct val="150000"/>
              </a:lnSpc>
              <a:buFont typeface="Wingdings" panose="05000000000000000000" pitchFamily="2" charset="2"/>
              <a:buChar char="q"/>
            </a:pPr>
            <a:r>
              <a:rPr lang="en-GB" sz="1700" dirty="0">
                <a:latin typeface="Arial" panose="020B0604020202020204" pitchFamily="34" charset="0"/>
                <a:cs typeface="Arial" panose="020B0604020202020204" pitchFamily="34" charset="0"/>
              </a:rPr>
              <a:t>Started off as a niche with specialised impact investors, but it is now expanding to mainstream investors</a:t>
            </a:r>
          </a:p>
          <a:p>
            <a:pPr lvl="1">
              <a:lnSpc>
                <a:spcPct val="150000"/>
              </a:lnSpc>
              <a:buFont typeface="Wingdings" panose="05000000000000000000" pitchFamily="2" charset="2"/>
              <a:buChar char="q"/>
            </a:pPr>
            <a:endParaRPr lang="en-GB" sz="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effectLst/>
                <a:latin typeface="Arial" panose="020B0604020202020204" pitchFamily="34" charset="0"/>
                <a:ea typeface="Calibri" panose="020F0502020204030204" pitchFamily="34" charset="0"/>
                <a:cs typeface="Arial" panose="020B0604020202020204" pitchFamily="34" charset="0"/>
              </a:rPr>
              <a:t>Pension funds, as long-term investors, have started to expand the two-dimensional financial risk-return framework (i.e., CAPM) to a </a:t>
            </a:r>
            <a:r>
              <a:rPr lang="en-GB" sz="2000" b="1" dirty="0">
                <a:effectLst/>
                <a:latin typeface="Arial" panose="020B0604020202020204" pitchFamily="34" charset="0"/>
                <a:ea typeface="Calibri" panose="020F0502020204030204" pitchFamily="34" charset="0"/>
                <a:cs typeface="Arial" panose="020B0604020202020204" pitchFamily="34" charset="0"/>
              </a:rPr>
              <a:t>three-dimensional risk-return-impact framework </a:t>
            </a:r>
            <a:r>
              <a:rPr lang="en-GB" sz="2000" dirty="0">
                <a:effectLst/>
                <a:latin typeface="Arial" panose="020B0604020202020204" pitchFamily="34" charset="0"/>
                <a:ea typeface="Calibri" panose="020F0502020204030204" pitchFamily="34" charset="0"/>
                <a:cs typeface="Arial" panose="020B0604020202020204" pitchFamily="34" charset="0"/>
              </a:rPr>
              <a:t>of integrated investing</a:t>
            </a:r>
          </a:p>
          <a:p>
            <a:pPr>
              <a:lnSpc>
                <a:spcPct val="150000"/>
              </a:lnSpc>
              <a:buFont typeface="Wingdings" panose="05000000000000000000" pitchFamily="2" charset="2"/>
              <a:buChar char="q"/>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The rationale behind this is twofold:</a:t>
            </a:r>
          </a:p>
          <a:p>
            <a:pPr marL="777240" lvl="1" indent="-457200">
              <a:lnSpc>
                <a:spcPct val="150000"/>
              </a:lnSpc>
              <a:buFont typeface="+mj-lt"/>
              <a:buAutoNum type="arabicPeriod"/>
            </a:pPr>
            <a:r>
              <a:rPr lang="en-GB" sz="1700" b="1" dirty="0">
                <a:latin typeface="Arial" panose="020B0604020202020204" pitchFamily="34" charset="0"/>
                <a:cs typeface="Arial" panose="020B0604020202020204" pitchFamily="34" charset="0"/>
              </a:rPr>
              <a:t>Impact</a:t>
            </a:r>
            <a:r>
              <a:rPr lang="en-GB" sz="1700" dirty="0">
                <a:latin typeface="Arial" panose="020B0604020202020204" pitchFamily="34" charset="0"/>
                <a:cs typeface="Arial" panose="020B0604020202020204" pitchFamily="34" charset="0"/>
              </a:rPr>
              <a:t>: long-term investors see positive impact as creating </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long-term value and negative impact as a source of future risk</a:t>
            </a:r>
          </a:p>
          <a:p>
            <a:pPr marL="777240" lvl="1" indent="-457200">
              <a:lnSpc>
                <a:spcPct val="150000"/>
              </a:lnSpc>
              <a:buFont typeface="+mj-lt"/>
              <a:buAutoNum type="arabicPeriod"/>
            </a:pPr>
            <a:r>
              <a:rPr lang="en-GB" sz="1700" b="1" dirty="0">
                <a:latin typeface="Arial" panose="020B0604020202020204" pitchFamily="34" charset="0"/>
                <a:cs typeface="Arial" panose="020B0604020202020204" pitchFamily="34" charset="0"/>
              </a:rPr>
              <a:t>Responsibility</a:t>
            </a:r>
            <a:r>
              <a:rPr lang="en-GB" sz="1700" dirty="0">
                <a:latin typeface="Arial" panose="020B0604020202020204" pitchFamily="34" charset="0"/>
                <a:cs typeface="Arial" panose="020B0604020202020204" pitchFamily="34" charset="0"/>
              </a:rPr>
              <a:t>: institutional investors feel a moral responsibility</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to invest responsibly and be accountable to stakeholders</a:t>
            </a:r>
          </a:p>
          <a:p>
            <a:pPr>
              <a:lnSpc>
                <a:spcPct val="150000"/>
              </a:lnSpc>
              <a:buFont typeface="Wingdings" panose="05000000000000000000" pitchFamily="2" charset="2"/>
              <a:buChar char="q"/>
            </a:pPr>
            <a:endParaRPr lang="en-GB" sz="20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CD67ADC6-BD3F-3631-8442-9FBB47A62132}"/>
              </a:ext>
            </a:extLst>
          </p:cNvPr>
          <p:cNvGrpSpPr/>
          <p:nvPr/>
        </p:nvGrpSpPr>
        <p:grpSpPr>
          <a:xfrm>
            <a:off x="7834285" y="4157077"/>
            <a:ext cx="3211939" cy="2376264"/>
            <a:chOff x="3266459" y="2118843"/>
            <a:chExt cx="4076450" cy="3307922"/>
          </a:xfrm>
        </p:grpSpPr>
        <p:cxnSp>
          <p:nvCxnSpPr>
            <p:cNvPr id="6" name="Rechte verbindingslijn 7">
              <a:extLst>
                <a:ext uri="{FF2B5EF4-FFF2-40B4-BE49-F238E27FC236}">
                  <a16:creationId xmlns:a16="http://schemas.microsoft.com/office/drawing/2014/main" id="{120FDE44-733D-96D2-38E5-70279AA05B7A}"/>
                </a:ext>
              </a:extLst>
            </p:cNvPr>
            <p:cNvCxnSpPr>
              <a:cxnSpLocks/>
            </p:cNvCxnSpPr>
            <p:nvPr/>
          </p:nvCxnSpPr>
          <p:spPr>
            <a:xfrm>
              <a:off x="4849092" y="2118843"/>
              <a:ext cx="0" cy="2344636"/>
            </a:xfrm>
            <a:prstGeom prst="line">
              <a:avLst/>
            </a:prstGeom>
          </p:spPr>
          <p:style>
            <a:lnRef idx="2">
              <a:schemeClr val="dk1"/>
            </a:lnRef>
            <a:fillRef idx="0">
              <a:schemeClr val="dk1"/>
            </a:fillRef>
            <a:effectRef idx="1">
              <a:schemeClr val="dk1"/>
            </a:effectRef>
            <a:fontRef idx="minor">
              <a:schemeClr val="tx1"/>
            </a:fontRef>
          </p:style>
        </p:cxnSp>
        <p:cxnSp>
          <p:nvCxnSpPr>
            <p:cNvPr id="7" name="Rechte verbindingslijn 49">
              <a:extLst>
                <a:ext uri="{FF2B5EF4-FFF2-40B4-BE49-F238E27FC236}">
                  <a16:creationId xmlns:a16="http://schemas.microsoft.com/office/drawing/2014/main" id="{67F54226-056A-3AD6-D2D7-69B61EB6CED8}"/>
                </a:ext>
              </a:extLst>
            </p:cNvPr>
            <p:cNvCxnSpPr>
              <a:cxnSpLocks/>
            </p:cNvCxnSpPr>
            <p:nvPr/>
          </p:nvCxnSpPr>
          <p:spPr>
            <a:xfrm flipH="1" flipV="1">
              <a:off x="4849092" y="4474294"/>
              <a:ext cx="2493817" cy="2"/>
            </a:xfrm>
            <a:prstGeom prst="line">
              <a:avLst/>
            </a:prstGeom>
          </p:spPr>
          <p:style>
            <a:lnRef idx="2">
              <a:schemeClr val="dk1"/>
            </a:lnRef>
            <a:fillRef idx="0">
              <a:schemeClr val="dk1"/>
            </a:fillRef>
            <a:effectRef idx="1">
              <a:schemeClr val="dk1"/>
            </a:effectRef>
            <a:fontRef idx="minor">
              <a:schemeClr val="tx1"/>
            </a:fontRef>
          </p:style>
        </p:cxnSp>
        <p:sp>
          <p:nvSpPr>
            <p:cNvPr id="8" name="Tekstvak 51">
              <a:extLst>
                <a:ext uri="{FF2B5EF4-FFF2-40B4-BE49-F238E27FC236}">
                  <a16:creationId xmlns:a16="http://schemas.microsoft.com/office/drawing/2014/main" id="{50D8FD2B-07AB-CF98-77A4-86742F6ED395}"/>
                </a:ext>
              </a:extLst>
            </p:cNvPr>
            <p:cNvSpPr txBox="1"/>
            <p:nvPr/>
          </p:nvSpPr>
          <p:spPr>
            <a:xfrm>
              <a:off x="5884474" y="4518930"/>
              <a:ext cx="1172108" cy="556980"/>
            </a:xfrm>
            <a:prstGeom prst="rect">
              <a:avLst/>
            </a:prstGeom>
            <a:noFill/>
          </p:spPr>
          <p:txBody>
            <a:bodyPr wrap="square" rtlCol="0">
              <a:spAutoFit/>
            </a:bodyPr>
            <a:lstStyle/>
            <a:p>
              <a:pPr algn="ctr"/>
              <a:r>
                <a:rPr lang="en-GB" sz="1000" b="1">
                  <a:latin typeface="Arial" panose="020B0604020202020204" pitchFamily="34" charset="0"/>
                  <a:cs typeface="Arial" panose="020B0604020202020204" pitchFamily="34" charset="0"/>
                </a:rPr>
                <a:t>Integrated risk</a:t>
              </a:r>
            </a:p>
          </p:txBody>
        </p:sp>
        <p:sp>
          <p:nvSpPr>
            <p:cNvPr id="9" name="Tekstvak 52">
              <a:extLst>
                <a:ext uri="{FF2B5EF4-FFF2-40B4-BE49-F238E27FC236}">
                  <a16:creationId xmlns:a16="http://schemas.microsoft.com/office/drawing/2014/main" id="{97AD6603-D1F8-076C-463E-2F764A725C2A}"/>
                </a:ext>
              </a:extLst>
            </p:cNvPr>
            <p:cNvSpPr txBox="1"/>
            <p:nvPr/>
          </p:nvSpPr>
          <p:spPr>
            <a:xfrm>
              <a:off x="3790880" y="2341535"/>
              <a:ext cx="1065998" cy="556980"/>
            </a:xfrm>
            <a:prstGeom prst="rect">
              <a:avLst/>
            </a:prstGeom>
            <a:noFill/>
          </p:spPr>
          <p:txBody>
            <a:bodyPr wrap="square" rtlCol="0">
              <a:spAutoFit/>
            </a:bodyPr>
            <a:lstStyle/>
            <a:p>
              <a:pPr algn="ctr"/>
              <a:r>
                <a:rPr lang="en-GB" sz="1000" b="1">
                  <a:latin typeface="Arial" panose="020B0604020202020204" pitchFamily="34" charset="0"/>
                  <a:cs typeface="Arial" panose="020B0604020202020204" pitchFamily="34" charset="0"/>
                </a:rPr>
                <a:t>Financial return</a:t>
              </a:r>
            </a:p>
          </p:txBody>
        </p:sp>
        <p:cxnSp>
          <p:nvCxnSpPr>
            <p:cNvPr id="10" name="Rechte verbindingslijn 54">
              <a:extLst>
                <a:ext uri="{FF2B5EF4-FFF2-40B4-BE49-F238E27FC236}">
                  <a16:creationId xmlns:a16="http://schemas.microsoft.com/office/drawing/2014/main" id="{34BDDB06-38EE-5E3E-8B96-9DD95F7F4DC5}"/>
                </a:ext>
              </a:extLst>
            </p:cNvPr>
            <p:cNvCxnSpPr>
              <a:cxnSpLocks/>
            </p:cNvCxnSpPr>
            <p:nvPr/>
          </p:nvCxnSpPr>
          <p:spPr>
            <a:xfrm flipH="1">
              <a:off x="3651474" y="3410527"/>
              <a:ext cx="2530565" cy="2016238"/>
            </a:xfrm>
            <a:prstGeom prst="line">
              <a:avLst/>
            </a:prstGeom>
          </p:spPr>
          <p:style>
            <a:lnRef idx="2">
              <a:schemeClr val="dk1"/>
            </a:lnRef>
            <a:fillRef idx="0">
              <a:schemeClr val="dk1"/>
            </a:fillRef>
            <a:effectRef idx="1">
              <a:schemeClr val="dk1"/>
            </a:effectRef>
            <a:fontRef idx="minor">
              <a:schemeClr val="tx1"/>
            </a:fontRef>
          </p:style>
        </p:cxnSp>
        <p:sp>
          <p:nvSpPr>
            <p:cNvPr id="11" name="Tekstvak 58">
              <a:extLst>
                <a:ext uri="{FF2B5EF4-FFF2-40B4-BE49-F238E27FC236}">
                  <a16:creationId xmlns:a16="http://schemas.microsoft.com/office/drawing/2014/main" id="{51E50176-15DF-FA3C-6219-0358352B8AFE}"/>
                </a:ext>
              </a:extLst>
            </p:cNvPr>
            <p:cNvSpPr txBox="1"/>
            <p:nvPr/>
          </p:nvSpPr>
          <p:spPr>
            <a:xfrm>
              <a:off x="5080911" y="3188554"/>
              <a:ext cx="803562" cy="497598"/>
            </a:xfrm>
            <a:prstGeom prst="rect">
              <a:avLst/>
            </a:prstGeom>
            <a:noFill/>
          </p:spPr>
          <p:txBody>
            <a:bodyPr wrap="square" rtlCol="0">
              <a:spAutoFit/>
            </a:bodyPr>
            <a:lstStyle/>
            <a:p>
              <a:pPr algn="ctr"/>
              <a:r>
                <a:rPr lang="en-GB" sz="1000" b="1">
                  <a:latin typeface="Arial" panose="020B0604020202020204" pitchFamily="34" charset="0"/>
                  <a:cs typeface="Arial" panose="020B0604020202020204" pitchFamily="34" charset="0"/>
                </a:rPr>
                <a:t>Impact return</a:t>
              </a:r>
            </a:p>
          </p:txBody>
        </p:sp>
        <p:sp>
          <p:nvSpPr>
            <p:cNvPr id="12" name="Tekstvak 2">
              <a:extLst>
                <a:ext uri="{FF2B5EF4-FFF2-40B4-BE49-F238E27FC236}">
                  <a16:creationId xmlns:a16="http://schemas.microsoft.com/office/drawing/2014/main" id="{F07094B2-64A2-0823-F714-E764F14897EE}"/>
                </a:ext>
              </a:extLst>
            </p:cNvPr>
            <p:cNvSpPr txBox="1"/>
            <p:nvPr/>
          </p:nvSpPr>
          <p:spPr>
            <a:xfrm>
              <a:off x="3266459" y="4618746"/>
              <a:ext cx="803562" cy="497598"/>
            </a:xfrm>
            <a:prstGeom prst="rect">
              <a:avLst/>
            </a:prstGeom>
            <a:noFill/>
          </p:spPr>
          <p:txBody>
            <a:bodyPr wrap="square" rtlCol="0">
              <a:spAutoFit/>
            </a:bodyPr>
            <a:lstStyle/>
            <a:p>
              <a:pPr algn="ctr"/>
              <a:r>
                <a:rPr lang="en-GB" sz="1000" b="1">
                  <a:latin typeface="Arial" panose="020B0604020202020204" pitchFamily="34" charset="0"/>
                  <a:cs typeface="Arial" panose="020B0604020202020204" pitchFamily="34" charset="0"/>
                </a:rPr>
                <a:t>Impact return</a:t>
              </a:r>
            </a:p>
          </p:txBody>
        </p:sp>
        <p:sp>
          <p:nvSpPr>
            <p:cNvPr id="13" name="Tekstvak 3">
              <a:extLst>
                <a:ext uri="{FF2B5EF4-FFF2-40B4-BE49-F238E27FC236}">
                  <a16:creationId xmlns:a16="http://schemas.microsoft.com/office/drawing/2014/main" id="{533CB7E8-E27A-E5AA-2748-3B56CC6CC73C}"/>
                </a:ext>
              </a:extLst>
            </p:cNvPr>
            <p:cNvSpPr txBox="1"/>
            <p:nvPr/>
          </p:nvSpPr>
          <p:spPr>
            <a:xfrm>
              <a:off x="4617274" y="4229814"/>
              <a:ext cx="262434" cy="325351"/>
            </a:xfrm>
            <a:prstGeom prst="rect">
              <a:avLst/>
            </a:prstGeom>
            <a:noFill/>
          </p:spPr>
          <p:txBody>
            <a:bodyPr wrap="square" rtlCol="0">
              <a:spAutoFit/>
            </a:bodyPr>
            <a:lstStyle/>
            <a:p>
              <a:pPr algn="ctr"/>
              <a:r>
                <a:rPr lang="en-GB" sz="1050" b="1">
                  <a:latin typeface="Arial" panose="020B0604020202020204" pitchFamily="34" charset="0"/>
                  <a:cs typeface="Arial" panose="020B0604020202020204" pitchFamily="34" charset="0"/>
                </a:rPr>
                <a:t>0</a:t>
              </a:r>
            </a:p>
          </p:txBody>
        </p:sp>
        <p:sp>
          <p:nvSpPr>
            <p:cNvPr id="14" name="Tekstvak 4">
              <a:extLst>
                <a:ext uri="{FF2B5EF4-FFF2-40B4-BE49-F238E27FC236}">
                  <a16:creationId xmlns:a16="http://schemas.microsoft.com/office/drawing/2014/main" id="{31A9887D-1595-C9C1-FB18-9CEB83ED3D08}"/>
                </a:ext>
              </a:extLst>
            </p:cNvPr>
            <p:cNvSpPr txBox="1"/>
            <p:nvPr/>
          </p:nvSpPr>
          <p:spPr>
            <a:xfrm>
              <a:off x="5821620" y="3256640"/>
              <a:ext cx="262434" cy="325351"/>
            </a:xfrm>
            <a:prstGeom prst="rect">
              <a:avLst/>
            </a:prstGeom>
            <a:noFill/>
          </p:spPr>
          <p:txBody>
            <a:bodyPr wrap="square" rtlCol="0">
              <a:spAutoFit/>
            </a:bodyPr>
            <a:lstStyle/>
            <a:p>
              <a:pPr algn="ctr"/>
              <a:r>
                <a:rPr lang="en-GB" sz="1050" b="1" dirty="0">
                  <a:latin typeface="Arial" panose="020B0604020202020204" pitchFamily="34" charset="0"/>
                  <a:cs typeface="Arial" panose="020B0604020202020204" pitchFamily="34" charset="0"/>
                </a:rPr>
                <a:t>+</a:t>
              </a:r>
            </a:p>
          </p:txBody>
        </p:sp>
        <p:sp>
          <p:nvSpPr>
            <p:cNvPr id="15" name="Tekstvak 5">
              <a:extLst>
                <a:ext uri="{FF2B5EF4-FFF2-40B4-BE49-F238E27FC236}">
                  <a16:creationId xmlns:a16="http://schemas.microsoft.com/office/drawing/2014/main" id="{E569583F-99C5-4689-BAF7-04150938993F}"/>
                </a:ext>
              </a:extLst>
            </p:cNvPr>
            <p:cNvSpPr txBox="1"/>
            <p:nvPr/>
          </p:nvSpPr>
          <p:spPr>
            <a:xfrm>
              <a:off x="4617274" y="2118843"/>
              <a:ext cx="262434" cy="325351"/>
            </a:xfrm>
            <a:prstGeom prst="rect">
              <a:avLst/>
            </a:prstGeom>
            <a:noFill/>
          </p:spPr>
          <p:txBody>
            <a:bodyPr wrap="square" rtlCol="0">
              <a:spAutoFit/>
            </a:bodyPr>
            <a:lstStyle/>
            <a:p>
              <a:pPr algn="ctr"/>
              <a:r>
                <a:rPr lang="en-GB" sz="1050" b="1">
                  <a:latin typeface="Arial" panose="020B0604020202020204" pitchFamily="34" charset="0"/>
                  <a:cs typeface="Arial" panose="020B0604020202020204" pitchFamily="34" charset="0"/>
                </a:rPr>
                <a:t>+</a:t>
              </a:r>
            </a:p>
          </p:txBody>
        </p:sp>
        <p:sp>
          <p:nvSpPr>
            <p:cNvPr id="16" name="Tekstvak 6">
              <a:extLst>
                <a:ext uri="{FF2B5EF4-FFF2-40B4-BE49-F238E27FC236}">
                  <a16:creationId xmlns:a16="http://schemas.microsoft.com/office/drawing/2014/main" id="{803EE177-2BBA-F9A4-EA41-5EA9E64891EC}"/>
                </a:ext>
              </a:extLst>
            </p:cNvPr>
            <p:cNvSpPr txBox="1"/>
            <p:nvPr/>
          </p:nvSpPr>
          <p:spPr>
            <a:xfrm>
              <a:off x="7020642" y="4429658"/>
              <a:ext cx="262434" cy="325351"/>
            </a:xfrm>
            <a:prstGeom prst="rect">
              <a:avLst/>
            </a:prstGeom>
            <a:noFill/>
          </p:spPr>
          <p:txBody>
            <a:bodyPr wrap="square" rtlCol="0">
              <a:spAutoFit/>
            </a:bodyPr>
            <a:lstStyle/>
            <a:p>
              <a:pPr algn="ctr"/>
              <a:r>
                <a:rPr lang="en-GB" sz="1050" b="1">
                  <a:latin typeface="Arial" panose="020B0604020202020204" pitchFamily="34" charset="0"/>
                  <a:cs typeface="Arial" panose="020B0604020202020204" pitchFamily="34" charset="0"/>
                </a:rPr>
                <a:t>+</a:t>
              </a:r>
            </a:p>
          </p:txBody>
        </p:sp>
        <p:sp>
          <p:nvSpPr>
            <p:cNvPr id="17" name="Tekstvak 8">
              <a:extLst>
                <a:ext uri="{FF2B5EF4-FFF2-40B4-BE49-F238E27FC236}">
                  <a16:creationId xmlns:a16="http://schemas.microsoft.com/office/drawing/2014/main" id="{349D525B-B907-66CA-EB25-0954690C87BE}"/>
                </a:ext>
              </a:extLst>
            </p:cNvPr>
            <p:cNvSpPr txBox="1"/>
            <p:nvPr/>
          </p:nvSpPr>
          <p:spPr>
            <a:xfrm>
              <a:off x="3651475" y="4950443"/>
              <a:ext cx="262434" cy="325351"/>
            </a:xfrm>
            <a:prstGeom prst="rect">
              <a:avLst/>
            </a:prstGeom>
            <a:noFill/>
          </p:spPr>
          <p:txBody>
            <a:bodyPr wrap="square" rtlCol="0">
              <a:spAutoFit/>
            </a:bodyPr>
            <a:lstStyle/>
            <a:p>
              <a:pPr algn="ctr"/>
              <a:r>
                <a:rPr lang="en-GB" sz="1050" b="1">
                  <a:latin typeface="Arial" panose="020B0604020202020204" pitchFamily="34" charset="0"/>
                  <a:cs typeface="Arial" panose="020B0604020202020204" pitchFamily="34" charset="0"/>
                </a:rPr>
                <a:t>_</a:t>
              </a:r>
            </a:p>
          </p:txBody>
        </p:sp>
      </p:grpSp>
      <p:graphicFrame>
        <p:nvGraphicFramePr>
          <p:cNvPr id="26" name="Table 25">
            <a:extLst>
              <a:ext uri="{FF2B5EF4-FFF2-40B4-BE49-F238E27FC236}">
                <a16:creationId xmlns:a16="http://schemas.microsoft.com/office/drawing/2014/main" id="{73A822F0-AC07-6766-9312-5214A0E7B198}"/>
              </a:ext>
            </a:extLst>
          </p:cNvPr>
          <p:cNvGraphicFramePr>
            <a:graphicFrameLocks noGrp="1"/>
          </p:cNvGraphicFramePr>
          <p:nvPr>
            <p:extLst>
              <p:ext uri="{D42A27DB-BD31-4B8C-83A1-F6EECF244321}">
                <p14:modId xmlns:p14="http://schemas.microsoft.com/office/powerpoint/2010/main" val="3965501627"/>
              </p:ext>
            </p:extLst>
          </p:nvPr>
        </p:nvGraphicFramePr>
        <p:xfrm>
          <a:off x="7694030" y="1587006"/>
          <a:ext cx="4378633" cy="2010590"/>
        </p:xfrm>
        <a:graphic>
          <a:graphicData uri="http://schemas.openxmlformats.org/drawingml/2006/table">
            <a:tbl>
              <a:tblPr firstRow="1" firstCol="1" bandRow="1">
                <a:tableStyleId>{5C22544A-7EE6-4342-B048-85BDC9FD1C3A}</a:tableStyleId>
              </a:tblPr>
              <a:tblGrid>
                <a:gridCol w="1273246">
                  <a:extLst>
                    <a:ext uri="{9D8B030D-6E8A-4147-A177-3AD203B41FA5}">
                      <a16:colId xmlns:a16="http://schemas.microsoft.com/office/drawing/2014/main" val="3119240556"/>
                    </a:ext>
                  </a:extLst>
                </a:gridCol>
                <a:gridCol w="776656">
                  <a:extLst>
                    <a:ext uri="{9D8B030D-6E8A-4147-A177-3AD203B41FA5}">
                      <a16:colId xmlns:a16="http://schemas.microsoft.com/office/drawing/2014/main" val="2639357342"/>
                    </a:ext>
                  </a:extLst>
                </a:gridCol>
                <a:gridCol w="776656">
                  <a:extLst>
                    <a:ext uri="{9D8B030D-6E8A-4147-A177-3AD203B41FA5}">
                      <a16:colId xmlns:a16="http://schemas.microsoft.com/office/drawing/2014/main" val="4149539012"/>
                    </a:ext>
                  </a:extLst>
                </a:gridCol>
                <a:gridCol w="588462">
                  <a:extLst>
                    <a:ext uri="{9D8B030D-6E8A-4147-A177-3AD203B41FA5}">
                      <a16:colId xmlns:a16="http://schemas.microsoft.com/office/drawing/2014/main" val="2798678612"/>
                    </a:ext>
                  </a:extLst>
                </a:gridCol>
                <a:gridCol w="963613">
                  <a:extLst>
                    <a:ext uri="{9D8B030D-6E8A-4147-A177-3AD203B41FA5}">
                      <a16:colId xmlns:a16="http://schemas.microsoft.com/office/drawing/2014/main" val="1875002957"/>
                    </a:ext>
                  </a:extLst>
                </a:gridCol>
              </a:tblGrid>
              <a:tr h="402118">
                <a:tc>
                  <a:txBody>
                    <a:bodyPr/>
                    <a:lstStyle/>
                    <a:p>
                      <a:pPr marL="0" marR="0">
                        <a:spcBef>
                          <a:spcPts val="200"/>
                        </a:spcBef>
                        <a:spcAft>
                          <a:spcPts val="200"/>
                        </a:spcAft>
                      </a:pPr>
                      <a:r>
                        <a:rPr lang="en-GB" sz="1050" b="1">
                          <a:solidFill>
                            <a:schemeClr val="bg1"/>
                          </a:solidFill>
                          <a:effectLst/>
                          <a:latin typeface="Arial" panose="020B0604020202020204" pitchFamily="34" charset="0"/>
                          <a:cs typeface="Arial" panose="020B0604020202020204" pitchFamily="34" charset="0"/>
                        </a:rPr>
                        <a:t>Investment</a:t>
                      </a:r>
                      <a:endParaRPr lang="en-GB"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200"/>
                        </a:spcBef>
                        <a:spcAft>
                          <a:spcPts val="200"/>
                        </a:spcAft>
                      </a:pPr>
                      <a:r>
                        <a:rPr lang="en-GB" sz="1050" b="1">
                          <a:solidFill>
                            <a:schemeClr val="bg1"/>
                          </a:solidFill>
                          <a:effectLst/>
                          <a:latin typeface="Arial" panose="020B0604020202020204" pitchFamily="34" charset="0"/>
                          <a:cs typeface="Arial" panose="020B0604020202020204" pitchFamily="34" charset="0"/>
                        </a:rPr>
                        <a:t>2016</a:t>
                      </a:r>
                      <a:br>
                        <a:rPr lang="en-GB" sz="1050" b="1">
                          <a:solidFill>
                            <a:schemeClr val="bg1"/>
                          </a:solidFill>
                          <a:effectLst/>
                          <a:latin typeface="Arial" panose="020B0604020202020204" pitchFamily="34" charset="0"/>
                          <a:cs typeface="Arial" panose="020B0604020202020204" pitchFamily="34" charset="0"/>
                        </a:rPr>
                      </a:br>
                      <a:r>
                        <a:rPr lang="en-GB" sz="800" b="1">
                          <a:solidFill>
                            <a:schemeClr val="bg1"/>
                          </a:solidFill>
                          <a:effectLst/>
                          <a:latin typeface="Arial" panose="020B0604020202020204" pitchFamily="34" charset="0"/>
                          <a:cs typeface="Arial" panose="020B0604020202020204" pitchFamily="34" charset="0"/>
                        </a:rPr>
                        <a:t>USD trillions</a:t>
                      </a:r>
                      <a:endParaRPr lang="en-GB"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200"/>
                        </a:spcBef>
                        <a:spcAft>
                          <a:spcPts val="200"/>
                        </a:spcAft>
                      </a:pPr>
                      <a:r>
                        <a:rPr lang="en-GB" sz="1050" b="1">
                          <a:solidFill>
                            <a:schemeClr val="bg1"/>
                          </a:solidFill>
                          <a:effectLst/>
                          <a:latin typeface="Arial" panose="020B0604020202020204" pitchFamily="34" charset="0"/>
                          <a:cs typeface="Arial" panose="020B0604020202020204" pitchFamily="34" charset="0"/>
                        </a:rPr>
                        <a:t>2020</a:t>
                      </a:r>
                      <a:br>
                        <a:rPr lang="en-GB" sz="1050" b="1">
                          <a:solidFill>
                            <a:schemeClr val="bg1"/>
                          </a:solidFill>
                          <a:effectLst/>
                          <a:latin typeface="Arial" panose="020B0604020202020204" pitchFamily="34" charset="0"/>
                          <a:cs typeface="Arial" panose="020B0604020202020204" pitchFamily="34" charset="0"/>
                        </a:rPr>
                      </a:br>
                      <a:r>
                        <a:rPr lang="en-GB" sz="800" b="1">
                          <a:solidFill>
                            <a:schemeClr val="bg1"/>
                          </a:solidFill>
                          <a:effectLst/>
                          <a:latin typeface="Arial" panose="020B0604020202020204" pitchFamily="34" charset="0"/>
                          <a:cs typeface="Arial" panose="020B0604020202020204" pitchFamily="34" charset="0"/>
                        </a:rPr>
                        <a:t>USD trillions</a:t>
                      </a:r>
                      <a:endParaRPr lang="en-GB"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381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200"/>
                        </a:spcBef>
                        <a:spcAft>
                          <a:spcPts val="200"/>
                        </a:spcAft>
                      </a:pPr>
                      <a:r>
                        <a:rPr lang="en-GB" sz="900" b="1">
                          <a:solidFill>
                            <a:srgbClr val="FFFFFF"/>
                          </a:solidFill>
                          <a:effectLst/>
                          <a:latin typeface="Arial" panose="020B0604020202020204" pitchFamily="34" charset="0"/>
                          <a:ea typeface="Calibri" panose="020F0502020204030204" pitchFamily="34" charset="0"/>
                          <a:cs typeface="Arial" panose="020B0604020202020204" pitchFamily="34" charset="0"/>
                        </a:rPr>
                        <a:t>% of market</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spcBef>
                          <a:spcPts val="200"/>
                        </a:spcBef>
                        <a:spcAft>
                          <a:spcPts val="200"/>
                        </a:spcAft>
                      </a:pPr>
                      <a:r>
                        <a:rPr lang="en-GB" sz="900" b="1">
                          <a:solidFill>
                            <a:srgbClr val="FFFFFF"/>
                          </a:solidFill>
                          <a:effectLst/>
                          <a:latin typeface="Arial" panose="020B0604020202020204" pitchFamily="34" charset="0"/>
                          <a:ea typeface="Calibri" panose="020F0502020204030204" pitchFamily="34" charset="0"/>
                          <a:cs typeface="Arial" panose="020B0604020202020204" pitchFamily="34" charset="0"/>
                        </a:rPr>
                        <a:t>Compound annual growth</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34968193"/>
                  </a:ext>
                </a:extLst>
              </a:tr>
              <a:tr h="402118">
                <a:tc>
                  <a:txBody>
                    <a:bodyPr/>
                    <a:lstStyle/>
                    <a:p>
                      <a:pPr marL="0" marR="0">
                        <a:spcBef>
                          <a:spcPts val="200"/>
                        </a:spcBef>
                        <a:spcAft>
                          <a:spcPts val="200"/>
                        </a:spcAft>
                      </a:pPr>
                      <a:r>
                        <a:rPr lang="en-GB" sz="1050">
                          <a:solidFill>
                            <a:schemeClr val="tx1"/>
                          </a:solidFill>
                          <a:effectLst/>
                          <a:latin typeface="Arial" panose="020B0604020202020204" pitchFamily="34" charset="0"/>
                          <a:cs typeface="Arial" panose="020B0604020202020204" pitchFamily="34" charset="0"/>
                        </a:rPr>
                        <a:t>Global AUM</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050">
                          <a:effectLst/>
                          <a:latin typeface="Arial" panose="020B0604020202020204" pitchFamily="34" charset="0"/>
                          <a:cs typeface="Arial" panose="020B0604020202020204" pitchFamily="34" charset="0"/>
                        </a:rPr>
                        <a:t>81.9</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050">
                          <a:effectLst/>
                          <a:latin typeface="Arial" panose="020B0604020202020204" pitchFamily="34" charset="0"/>
                          <a:cs typeface="Arial" panose="020B0604020202020204" pitchFamily="34" charset="0"/>
                        </a:rPr>
                        <a:t>98.4</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endParaRPr lang="en-GB" sz="1100">
                        <a:effectLst/>
                        <a:latin typeface="Arial" panose="020B060402020202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050">
                          <a:effectLst/>
                          <a:latin typeface="Arial" panose="020B0604020202020204" pitchFamily="34" charset="0"/>
                          <a:cs typeface="Arial" panose="020B0604020202020204" pitchFamily="34" charset="0"/>
                        </a:rPr>
                        <a:t>4.7%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F1FA"/>
                    </a:solidFill>
                  </a:tcPr>
                </a:tc>
                <a:extLst>
                  <a:ext uri="{0D108BD9-81ED-4DB2-BD59-A6C34878D82A}">
                    <a16:rowId xmlns:a16="http://schemas.microsoft.com/office/drawing/2014/main" val="2834867197"/>
                  </a:ext>
                </a:extLst>
              </a:tr>
              <a:tr h="402118">
                <a:tc>
                  <a:txBody>
                    <a:bodyPr/>
                    <a:lstStyle/>
                    <a:p>
                      <a:pPr marL="0" marR="0">
                        <a:spcBef>
                          <a:spcPts val="200"/>
                        </a:spcBef>
                        <a:spcAft>
                          <a:spcPts val="200"/>
                        </a:spcAft>
                      </a:pPr>
                      <a:r>
                        <a:rPr lang="en-GB" sz="1050">
                          <a:solidFill>
                            <a:schemeClr val="tx1"/>
                          </a:solidFill>
                          <a:effectLst/>
                          <a:latin typeface="Arial" panose="020B0604020202020204" pitchFamily="34" charset="0"/>
                          <a:cs typeface="Arial" panose="020B0604020202020204" pitchFamily="34" charset="0"/>
                        </a:rPr>
                        <a:t>Sustainable investing</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050" b="1">
                          <a:effectLst/>
                          <a:latin typeface="Arial" panose="020B0604020202020204" pitchFamily="34" charset="0"/>
                          <a:cs typeface="Arial" panose="020B0604020202020204" pitchFamily="34" charset="0"/>
                        </a:rPr>
                        <a:t>22.9</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050" b="1" dirty="0">
                          <a:effectLst/>
                          <a:latin typeface="Arial" panose="020B0604020202020204" pitchFamily="34" charset="0"/>
                          <a:cs typeface="Arial" panose="020B0604020202020204" pitchFamily="34" charset="0"/>
                        </a:rPr>
                        <a:t>35.3</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050" b="1">
                          <a:effectLst/>
                          <a:latin typeface="Arial" panose="020B0604020202020204" pitchFamily="34" charset="0"/>
                          <a:cs typeface="Arial" panose="020B0604020202020204" pitchFamily="34" charset="0"/>
                        </a:rPr>
                        <a:t>35.9%</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050" b="1">
                          <a:effectLst/>
                          <a:latin typeface="Arial" panose="020B0604020202020204" pitchFamily="34" charset="0"/>
                          <a:cs typeface="Arial" panose="020B0604020202020204" pitchFamily="34" charset="0"/>
                        </a:rPr>
                        <a:t>11.4%</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extLst>
                  <a:ext uri="{0D108BD9-81ED-4DB2-BD59-A6C34878D82A}">
                    <a16:rowId xmlns:a16="http://schemas.microsoft.com/office/drawing/2014/main" val="1210360140"/>
                  </a:ext>
                </a:extLst>
              </a:tr>
              <a:tr h="402118">
                <a:tc>
                  <a:txBody>
                    <a:bodyPr/>
                    <a:lstStyle/>
                    <a:p>
                      <a:pPr marL="0" marR="0">
                        <a:spcBef>
                          <a:spcPts val="200"/>
                        </a:spcBef>
                        <a:spcAft>
                          <a:spcPts val="200"/>
                        </a:spcAft>
                      </a:pPr>
                      <a:r>
                        <a:rPr lang="en-GB" sz="1050" dirty="0">
                          <a:solidFill>
                            <a:schemeClr val="tx1"/>
                          </a:solidFill>
                          <a:effectLst/>
                          <a:latin typeface="Arial" panose="020B0604020202020204" pitchFamily="34" charset="0"/>
                          <a:cs typeface="Arial" panose="020B0604020202020204" pitchFamily="34" charset="0"/>
                        </a:rPr>
                        <a:t>- ESG integrated</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050">
                          <a:effectLst/>
                          <a:latin typeface="Arial" panose="020B0604020202020204" pitchFamily="34" charset="0"/>
                          <a:cs typeface="Arial" panose="020B0604020202020204" pitchFamily="34" charset="0"/>
                        </a:rPr>
                        <a:t>22.4</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050">
                          <a:effectLst/>
                          <a:latin typeface="Arial" panose="020B0604020202020204" pitchFamily="34" charset="0"/>
                          <a:cs typeface="Arial" panose="020B0604020202020204" pitchFamily="34" charset="0"/>
                        </a:rPr>
                        <a:t>33.0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050">
                          <a:effectLst/>
                          <a:latin typeface="Arial" panose="020B0604020202020204" pitchFamily="34" charset="0"/>
                          <a:cs typeface="Arial" panose="020B0604020202020204" pitchFamily="34" charset="0"/>
                        </a:rPr>
                        <a:t>33.5%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050">
                          <a:effectLst/>
                          <a:latin typeface="Arial" panose="020B0604020202020204" pitchFamily="34" charset="0"/>
                          <a:cs typeface="Arial" panose="020B0604020202020204" pitchFamily="34" charset="0"/>
                        </a:rPr>
                        <a:t>10.2%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extLst>
                  <a:ext uri="{0D108BD9-81ED-4DB2-BD59-A6C34878D82A}">
                    <a16:rowId xmlns:a16="http://schemas.microsoft.com/office/drawing/2014/main" val="2499357529"/>
                  </a:ext>
                </a:extLst>
              </a:tr>
              <a:tr h="402118">
                <a:tc>
                  <a:txBody>
                    <a:bodyPr/>
                    <a:lstStyle/>
                    <a:p>
                      <a:pPr marL="0" marR="0">
                        <a:spcBef>
                          <a:spcPts val="200"/>
                        </a:spcBef>
                        <a:spcAft>
                          <a:spcPts val="200"/>
                        </a:spcAft>
                      </a:pPr>
                      <a:r>
                        <a:rPr lang="en-GB" sz="1050">
                          <a:solidFill>
                            <a:schemeClr val="tx1"/>
                          </a:solidFill>
                          <a:effectLst/>
                          <a:latin typeface="Arial" panose="020B0604020202020204" pitchFamily="34" charset="0"/>
                          <a:cs typeface="Arial" panose="020B0604020202020204" pitchFamily="34" charset="0"/>
                        </a:rPr>
                        <a:t>- Impact investing</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050" b="1">
                          <a:effectLst/>
                          <a:latin typeface="Arial" panose="020B0604020202020204" pitchFamily="34" charset="0"/>
                          <a:cs typeface="Arial" panose="020B0604020202020204" pitchFamily="34" charset="0"/>
                        </a:rPr>
                        <a:t>0.5</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050" b="1">
                          <a:effectLst/>
                          <a:latin typeface="Arial" panose="020B0604020202020204" pitchFamily="34" charset="0"/>
                          <a:cs typeface="Arial" panose="020B0604020202020204" pitchFamily="34" charset="0"/>
                        </a:rPr>
                        <a:t>2.3</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050" b="1">
                          <a:effectLst/>
                          <a:latin typeface="Arial" panose="020B0604020202020204" pitchFamily="34" charset="0"/>
                          <a:cs typeface="Arial" panose="020B0604020202020204" pitchFamily="34" charset="0"/>
                        </a:rPr>
                        <a:t>2.3%</a:t>
                      </a:r>
                      <a:endParaRPr lang="en-GB" sz="11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050" b="1" dirty="0">
                          <a:effectLst/>
                          <a:latin typeface="Arial" panose="020B0604020202020204" pitchFamily="34" charset="0"/>
                          <a:cs typeface="Arial" panose="020B0604020202020204" pitchFamily="34" charset="0"/>
                        </a:rPr>
                        <a:t>44.7%</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extLst>
                  <a:ext uri="{0D108BD9-81ED-4DB2-BD59-A6C34878D82A}">
                    <a16:rowId xmlns:a16="http://schemas.microsoft.com/office/drawing/2014/main" val="255527358"/>
                  </a:ext>
                </a:extLst>
              </a:tr>
            </a:tbl>
          </a:graphicData>
        </a:graphic>
      </p:graphicFrame>
      <p:sp>
        <p:nvSpPr>
          <p:cNvPr id="28" name="TextBox 27">
            <a:extLst>
              <a:ext uri="{FF2B5EF4-FFF2-40B4-BE49-F238E27FC236}">
                <a16:creationId xmlns:a16="http://schemas.microsoft.com/office/drawing/2014/main" id="{61C91307-A21C-2AE6-6FE2-FB7C40737305}"/>
              </a:ext>
            </a:extLst>
          </p:cNvPr>
          <p:cNvSpPr txBox="1"/>
          <p:nvPr/>
        </p:nvSpPr>
        <p:spPr>
          <a:xfrm>
            <a:off x="7634303" y="3636349"/>
            <a:ext cx="3611905" cy="276999"/>
          </a:xfrm>
          <a:prstGeom prst="rect">
            <a:avLst/>
          </a:prstGeom>
          <a:noFill/>
        </p:spPr>
        <p:txBody>
          <a:bodyPr wrap="square">
            <a:spAutoFit/>
          </a:bodyPr>
          <a:lstStyle/>
          <a:p>
            <a:pPr marL="0" marR="0" algn="just">
              <a:spcBef>
                <a:spcPts val="0"/>
              </a:spcBef>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Source: Global Sustainable Investment Alliance (2021)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55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U-Turn 21">
            <a:extLst>
              <a:ext uri="{FF2B5EF4-FFF2-40B4-BE49-F238E27FC236}">
                <a16:creationId xmlns:a16="http://schemas.microsoft.com/office/drawing/2014/main" id="{705043BB-0959-C7EF-B3E2-53C783034647}"/>
              </a:ext>
            </a:extLst>
          </p:cNvPr>
          <p:cNvSpPr/>
          <p:nvPr/>
        </p:nvSpPr>
        <p:spPr>
          <a:xfrm rot="16200000" flipH="1">
            <a:off x="3323691" y="4401111"/>
            <a:ext cx="2232249" cy="1872206"/>
          </a:xfrm>
          <a:prstGeom prst="uturnArrow">
            <a:avLst>
              <a:gd name="adj1" fmla="val 5725"/>
              <a:gd name="adj2" fmla="val 9139"/>
              <a:gd name="adj3" fmla="val 15936"/>
              <a:gd name="adj4" fmla="val 17042"/>
              <a:gd name="adj5" fmla="val 10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p:txBody>
          <a:bodyPr>
            <a:normAutofit/>
          </a:bodyPr>
          <a:lstStyle/>
          <a:p>
            <a:r>
              <a:rPr lang="en-US" sz="3200">
                <a:latin typeface="Arial" charset="0"/>
                <a:ea typeface="Arial" charset="0"/>
                <a:cs typeface="Arial" charset="0"/>
              </a:rPr>
              <a:t>Impact-adjusted return</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28</a:t>
            </a:fld>
            <a:endParaRPr lang="nl-NL"/>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837272" y="1535326"/>
                <a:ext cx="10463712" cy="5094074"/>
              </a:xfrm>
            </p:spPr>
            <p:txBody>
              <a:bodyPr>
                <a:normAutofit fontScale="92500" lnSpcReduction="20000"/>
              </a:bodyPr>
              <a:lstStyle/>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Impact-adjusted return </a:t>
                </a:r>
                <a14:m>
                  <m:oMath xmlns:m="http://schemas.openxmlformats.org/officeDocument/2006/math">
                    <m:sSubSup>
                      <m:sSubSupPr>
                        <m:ctrlPr>
                          <a:rPr lang="en-GB" sz="2000" i="1" smtClean="0">
                            <a:effectLst/>
                            <a:latin typeface="Cambria Math" panose="02040503050406030204" pitchFamily="18" charset="0"/>
                            <a:ea typeface="Calibri" panose="020F0502020204030204" pitchFamily="34" charset="0"/>
                            <a:cs typeface="Calibri" panose="020F0502020204030204" pitchFamily="34" charset="0"/>
                          </a:rPr>
                        </m:ctrlPr>
                      </m:sSubSupPr>
                      <m:e>
                        <m:r>
                          <a:rPr lang="en-GB" sz="2000" i="1">
                            <a:effectLst/>
                            <a:latin typeface="Cambria Math" panose="02040503050406030204" pitchFamily="18" charset="0"/>
                            <a:ea typeface="Calibri" panose="020F0502020204030204" pitchFamily="34" charset="0"/>
                            <a:cs typeface="Calibri" panose="020F0502020204030204" pitchFamily="34" charset="0"/>
                          </a:rPr>
                          <m:t>𝑟</m:t>
                        </m:r>
                      </m:e>
                      <m:sub>
                        <m:r>
                          <a:rPr lang="en-GB" sz="2000" i="1">
                            <a:effectLst/>
                            <a:latin typeface="Cambria Math" panose="02040503050406030204" pitchFamily="18" charset="0"/>
                            <a:ea typeface="Calibri" panose="020F0502020204030204" pitchFamily="34" charset="0"/>
                            <a:cs typeface="Calibri" panose="020F0502020204030204" pitchFamily="34" charset="0"/>
                          </a:rPr>
                          <m:t>𝑖</m:t>
                        </m:r>
                      </m:sub>
                      <m:sup>
                        <m:r>
                          <a:rPr lang="en-GB" sz="2000" i="1">
                            <a:effectLst/>
                            <a:latin typeface="Cambria Math" panose="02040503050406030204" pitchFamily="18" charset="0"/>
                            <a:ea typeface="Calibri" panose="020F0502020204030204" pitchFamily="34" charset="0"/>
                            <a:cs typeface="Calibri" panose="020F0502020204030204" pitchFamily="34" charset="0"/>
                          </a:rPr>
                          <m:t>𝑖𝑎𝑟</m:t>
                        </m:r>
                      </m:sup>
                    </m:sSubSup>
                    <m:r>
                      <a:rPr lang="en-GB" sz="2000" i="1">
                        <a:effectLst/>
                        <a:latin typeface="Cambria Math" panose="02040503050406030204" pitchFamily="18" charset="0"/>
                        <a:ea typeface="Calibri" panose="020F0502020204030204" pitchFamily="34" charset="0"/>
                        <a:cs typeface="Calibri" panose="020F0502020204030204" pitchFamily="34" charset="0"/>
                      </a:rPr>
                      <m:t> </m:t>
                    </m:r>
                  </m:oMath>
                </a14:m>
                <a:r>
                  <a:rPr lang="en-GB" sz="2000" dirty="0">
                    <a:latin typeface="Arial" panose="020B0604020202020204" pitchFamily="34" charset="0"/>
                    <a:cs typeface="Arial" panose="020B0604020202020204" pitchFamily="34" charset="0"/>
                  </a:rPr>
                  <a:t>combines three dimensions: </a:t>
                </a:r>
              </a:p>
              <a:p>
                <a:pPr lvl="1">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Capital gains (on stocks and bonds), dividend and interest; </a:t>
                </a:r>
              </a:p>
              <a:p>
                <a:pPr lvl="1">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Monetised social impact</a:t>
                </a:r>
              </a:p>
              <a:p>
                <a:pPr lvl="1">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Monetised environmental impact </a:t>
                </a:r>
              </a:p>
              <a:p>
                <a:pPr marL="45720" indent="0" algn="ctr">
                  <a:lnSpc>
                    <a:spcPct val="150000"/>
                  </a:lnSpc>
                  <a:buNone/>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marL="45720" indent="0" algn="ctr">
                  <a:lnSpc>
                    <a:spcPct val="150000"/>
                  </a:lnSpc>
                  <a:buNone/>
                </a:pPr>
                <a:r>
                  <a:rPr lang="en-GB" sz="2000" dirty="0">
                    <a:effectLst/>
                    <a:latin typeface="Arial" panose="020B0604020202020204" pitchFamily="34" charset="0"/>
                    <a:ea typeface="Calibri" panose="020F0502020204030204" pitchFamily="34" charset="0"/>
                    <a:cs typeface="Arial" panose="020B0604020202020204" pitchFamily="34" charset="0"/>
                  </a:rPr>
                  <a:t>Impact-adjusted return:  </a:t>
                </a:r>
                <a14:m>
                  <m:oMath xmlns:m="http://schemas.openxmlformats.org/officeDocument/2006/math">
                    <m:sSubSup>
                      <m:sSubSupPr>
                        <m:ctrlPr>
                          <a:rPr lang="en-GB" sz="2000" i="1">
                            <a:effectLst/>
                            <a:latin typeface="Cambria Math" panose="02040503050406030204" pitchFamily="18" charset="0"/>
                            <a:ea typeface="Calibri" panose="020F0502020204030204" pitchFamily="34" charset="0"/>
                            <a:cs typeface="Calibri" panose="020F0502020204030204" pitchFamily="34" charset="0"/>
                          </a:rPr>
                        </m:ctrlPr>
                      </m:sSubSupPr>
                      <m:e>
                        <m:r>
                          <a:rPr lang="en-GB" sz="2000" i="1">
                            <a:effectLst/>
                            <a:latin typeface="Cambria Math" panose="02040503050406030204" pitchFamily="18" charset="0"/>
                            <a:ea typeface="Calibri" panose="020F0502020204030204" pitchFamily="34" charset="0"/>
                            <a:cs typeface="Calibri" panose="020F0502020204030204" pitchFamily="34" charset="0"/>
                          </a:rPr>
                          <m:t>𝑟</m:t>
                        </m:r>
                      </m:e>
                      <m:sub>
                        <m:r>
                          <a:rPr lang="en-GB" sz="2000" i="1">
                            <a:effectLst/>
                            <a:latin typeface="Cambria Math" panose="02040503050406030204" pitchFamily="18" charset="0"/>
                            <a:ea typeface="Calibri" panose="020F0502020204030204" pitchFamily="34" charset="0"/>
                            <a:cs typeface="Calibri" panose="020F0502020204030204" pitchFamily="34" charset="0"/>
                          </a:rPr>
                          <m:t>𝑖</m:t>
                        </m:r>
                      </m:sub>
                      <m:sup>
                        <m:r>
                          <a:rPr lang="en-GB" sz="2000" i="1">
                            <a:effectLst/>
                            <a:latin typeface="Cambria Math" panose="02040503050406030204" pitchFamily="18" charset="0"/>
                            <a:ea typeface="Calibri" panose="020F0502020204030204" pitchFamily="34" charset="0"/>
                            <a:cs typeface="Calibri" panose="020F0502020204030204" pitchFamily="34" charset="0"/>
                          </a:rPr>
                          <m:t>𝑖𝑎𝑟</m:t>
                        </m:r>
                      </m:sup>
                    </m:sSubSup>
                    <m:r>
                      <a:rPr lang="en-GB" sz="2000" i="1">
                        <a:effectLst/>
                        <a:latin typeface="Cambria Math" panose="02040503050406030204" pitchFamily="18" charset="0"/>
                        <a:ea typeface="Calibri" panose="020F0502020204030204" pitchFamily="34" charset="0"/>
                        <a:cs typeface="Calibri" panose="020F0502020204030204" pitchFamily="34" charset="0"/>
                      </a:rPr>
                      <m:t>=</m:t>
                    </m:r>
                    <m:f>
                      <m:fPr>
                        <m:ctrlPr>
                          <a:rPr lang="en-GB" sz="2000" i="1">
                            <a:effectLst/>
                            <a:latin typeface="Cambria Math" panose="02040503050406030204" pitchFamily="18" charset="0"/>
                            <a:ea typeface="Calibri" panose="020F0502020204030204" pitchFamily="34" charset="0"/>
                            <a:cs typeface="Calibri" panose="020F0502020204030204" pitchFamily="34" charset="0"/>
                          </a:rPr>
                        </m:ctrlPr>
                      </m:fPr>
                      <m:num>
                        <m:r>
                          <a:rPr lang="en-GB" sz="2000" i="1">
                            <a:effectLst/>
                            <a:latin typeface="Cambria Math" panose="02040503050406030204" pitchFamily="18" charset="0"/>
                            <a:ea typeface="Calibri" panose="020F0502020204030204" pitchFamily="34" charset="0"/>
                            <a:cs typeface="Calibri" panose="020F0502020204030204" pitchFamily="34" charset="0"/>
                          </a:rPr>
                          <m:t>𝑐𝑎𝑝𝑖𝑡𝑎𝑙</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𝑔𝑎𝑖𝑛𝑠</m:t>
                        </m:r>
                        <m:r>
                          <a:rPr lang="en-US" sz="2000" b="0" i="1" smtClean="0">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m:t>
                        </m:r>
                        <m:r>
                          <a:rPr lang="en-US" sz="2000" b="0" i="1" smtClean="0">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𝑑𝑖𝑣𝑖𝑑𝑒𝑛𝑑</m:t>
                        </m:r>
                        <m:r>
                          <a:rPr lang="en-US" sz="2000" b="0" i="1" smtClean="0">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m:t>
                        </m:r>
                        <m:r>
                          <a:rPr lang="en-US" sz="2000" b="0" i="1" smtClean="0">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𝑖𝑛𝑡𝑒𝑟𝑒𝑠𝑡</m:t>
                        </m:r>
                        <m:r>
                          <a:rPr lang="en-US" sz="2000" b="0" i="1" smtClean="0">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m:t>
                        </m:r>
                        <m:r>
                          <a:rPr lang="en-US" sz="2000" b="0" i="1" smtClean="0">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𝑠𝑜𝑐𝑖𝑎𝑙</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𝑖𝑚𝑝𝑎𝑐𝑡</m:t>
                        </m:r>
                        <m:r>
                          <a:rPr lang="en-US" sz="2000" b="0" i="1" smtClean="0">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𝑒𝑐𝑜𝑙𝑜𝑔𝑖𝑐𝑎𝑙</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𝑖𝑚𝑝𝑎𝑐𝑡</m:t>
                        </m:r>
                      </m:num>
                      <m:den>
                        <m:r>
                          <a:rPr lang="en-GB" sz="2000" i="1">
                            <a:effectLst/>
                            <a:latin typeface="Cambria Math" panose="02040503050406030204" pitchFamily="18" charset="0"/>
                            <a:ea typeface="Calibri" panose="020F0502020204030204" pitchFamily="34" charset="0"/>
                            <a:cs typeface="Calibri" panose="020F0502020204030204" pitchFamily="34" charset="0"/>
                          </a:rPr>
                          <m:t>𝑖𝑛𝑣𝑒𝑠𝑡𝑒𝑑</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𝑐𝑎𝑝𝑖𝑡𝑎𝑙</m:t>
                        </m:r>
                      </m:den>
                    </m:f>
                  </m:oMath>
                </a14:m>
                <a:r>
                  <a:rPr lang="en-GB" sz="2000" dirty="0">
                    <a:effectLst/>
                    <a:ea typeface="Calibri" panose="020F0502020204030204" pitchFamily="34" charset="0"/>
                    <a:cs typeface="Calibri" panose="020F0502020204030204" pitchFamily="34" charset="0"/>
                  </a:rPr>
                  <a:t> 		</a:t>
                </a:r>
                <a14:m>
                  <m:oMath xmlns:m="http://schemas.openxmlformats.org/officeDocument/2006/math">
                    <m:sSubSup>
                      <m:sSubSupPr>
                        <m:ctrlPr>
                          <a:rPr lang="en-GB" sz="2000" i="1">
                            <a:latin typeface="Cambria Math" panose="02040503050406030204" pitchFamily="18" charset="0"/>
                            <a:ea typeface="Calibri" panose="020F0502020204030204" pitchFamily="34" charset="0"/>
                            <a:cs typeface="Calibri" panose="020F0502020204030204" pitchFamily="34" charset="0"/>
                          </a:rPr>
                        </m:ctrlPr>
                      </m:sSubSupPr>
                      <m:e>
                        <m:r>
                          <a:rPr lang="en-GB" sz="2000" i="1">
                            <a:latin typeface="Cambria Math" panose="02040503050406030204" pitchFamily="18" charset="0"/>
                            <a:ea typeface="Calibri" panose="020F0502020204030204" pitchFamily="34" charset="0"/>
                            <a:cs typeface="Calibri" panose="020F0502020204030204" pitchFamily="34" charset="0"/>
                          </a:rPr>
                          <m:t>𝑟</m:t>
                        </m:r>
                      </m:e>
                      <m:sub>
                        <m:r>
                          <a:rPr lang="en-GB" sz="2000" i="1">
                            <a:latin typeface="Cambria Math" panose="02040503050406030204" pitchFamily="18" charset="0"/>
                            <a:ea typeface="Calibri" panose="020F0502020204030204" pitchFamily="34" charset="0"/>
                            <a:cs typeface="Calibri" panose="020F0502020204030204" pitchFamily="34" charset="0"/>
                          </a:rPr>
                          <m:t>𝑖</m:t>
                        </m:r>
                      </m:sub>
                      <m:sup>
                        <m:r>
                          <a:rPr lang="en-GB" sz="2000" i="1">
                            <a:latin typeface="Cambria Math" panose="02040503050406030204" pitchFamily="18" charset="0"/>
                            <a:ea typeface="Calibri" panose="020F0502020204030204" pitchFamily="34" charset="0"/>
                            <a:cs typeface="Calibri" panose="020F0502020204030204" pitchFamily="34" charset="0"/>
                          </a:rPr>
                          <m:t>𝑖𝑎𝑟</m:t>
                        </m:r>
                      </m:sup>
                    </m:sSubSup>
                  </m:oMath>
                </a14:m>
                <a:r>
                  <a:rPr lang="en-GB" sz="2000" dirty="0">
                    <a:effectLst/>
                    <a:ea typeface="Calibri" panose="020F0502020204030204" pitchFamily="34" charset="0"/>
                    <a:cs typeface="Calibri" panose="020F0502020204030204" pitchFamily="34" charset="0"/>
                  </a:rPr>
                  <a:t> </a:t>
                </a:r>
                <a14:m>
                  <m:oMath xmlns:m="http://schemas.openxmlformats.org/officeDocument/2006/math">
                    <m:r>
                      <a:rPr lang="en-GB" sz="2000" i="1" smtClean="0">
                        <a:effectLst/>
                        <a:latin typeface="Cambria Math" panose="02040503050406030204" pitchFamily="18" charset="0"/>
                        <a:ea typeface="Calibri" panose="020F0502020204030204" pitchFamily="34" charset="0"/>
                        <a:cs typeface="Calibri" panose="020F0502020204030204" pitchFamily="34" charset="0"/>
                      </a:rPr>
                      <m:t>=</m:t>
                    </m:r>
                    <m:f>
                      <m:fPr>
                        <m:ctrlPr>
                          <a:rPr lang="en-GB" sz="2000" i="1">
                            <a:effectLst/>
                            <a:latin typeface="Cambria Math" panose="02040503050406030204" pitchFamily="18" charset="0"/>
                            <a:cs typeface="Calibri" panose="020F0502020204030204" pitchFamily="34" charset="0"/>
                          </a:rPr>
                        </m:ctrlPr>
                      </m:fPr>
                      <m:num>
                        <m:r>
                          <a:rPr lang="en-GB" sz="2000" i="1">
                            <a:effectLst/>
                            <a:latin typeface="Cambria Math" panose="02040503050406030204" pitchFamily="18" charset="0"/>
                            <a:ea typeface="Calibri" panose="020F0502020204030204" pitchFamily="34" charset="0"/>
                            <a:cs typeface="Calibri" panose="020F0502020204030204" pitchFamily="34" charset="0"/>
                          </a:rPr>
                          <m:t>∆</m:t>
                        </m:r>
                        <m:r>
                          <a:rPr lang="en-GB" sz="2000" i="1">
                            <a:effectLst/>
                            <a:latin typeface="Cambria Math" panose="02040503050406030204" pitchFamily="18" charset="0"/>
                            <a:ea typeface="Calibri" panose="020F0502020204030204" pitchFamily="34" charset="0"/>
                            <a:cs typeface="Calibri" panose="020F0502020204030204" pitchFamily="34" charset="0"/>
                          </a:rPr>
                          <m:t>𝐹𝑉</m:t>
                        </m:r>
                        <m:r>
                          <a:rPr lang="en-GB" sz="2000" i="1">
                            <a:effectLst/>
                            <a:latin typeface="Cambria Math" panose="02040503050406030204" pitchFamily="18" charset="0"/>
                            <a:ea typeface="Calibri" panose="020F0502020204030204" pitchFamily="34" charset="0"/>
                            <a:cs typeface="Calibri" panose="020F0502020204030204" pitchFamily="34" charset="0"/>
                          </a:rPr>
                          <m:t>+∆</m:t>
                        </m:r>
                        <m:r>
                          <a:rPr lang="en-GB" sz="2000" i="1">
                            <a:effectLst/>
                            <a:latin typeface="Cambria Math" panose="02040503050406030204" pitchFamily="18" charset="0"/>
                            <a:ea typeface="Calibri" panose="020F0502020204030204" pitchFamily="34" charset="0"/>
                            <a:cs typeface="Calibri" panose="020F0502020204030204" pitchFamily="34" charset="0"/>
                          </a:rPr>
                          <m:t>𝑆𝑉</m:t>
                        </m:r>
                        <m:r>
                          <a:rPr lang="en-GB" sz="2000" i="1">
                            <a:effectLst/>
                            <a:latin typeface="Cambria Math" panose="02040503050406030204" pitchFamily="18" charset="0"/>
                            <a:ea typeface="Calibri" panose="020F0502020204030204" pitchFamily="34" charset="0"/>
                            <a:cs typeface="Calibri" panose="020F0502020204030204" pitchFamily="34" charset="0"/>
                          </a:rPr>
                          <m:t>+∆</m:t>
                        </m:r>
                        <m:r>
                          <a:rPr lang="en-GB" sz="2000" i="1">
                            <a:effectLst/>
                            <a:latin typeface="Cambria Math" panose="02040503050406030204" pitchFamily="18" charset="0"/>
                            <a:ea typeface="Calibri" panose="020F0502020204030204" pitchFamily="34" charset="0"/>
                            <a:cs typeface="Calibri" panose="020F0502020204030204" pitchFamily="34" charset="0"/>
                          </a:rPr>
                          <m:t>𝐸𝑉</m:t>
                        </m:r>
                      </m:num>
                      <m:den>
                        <m:r>
                          <a:rPr lang="en-GB" sz="2000" i="1">
                            <a:effectLst/>
                            <a:latin typeface="Cambria Math" panose="02040503050406030204" pitchFamily="18" charset="0"/>
                            <a:ea typeface="Calibri" panose="020F0502020204030204" pitchFamily="34" charset="0"/>
                            <a:cs typeface="Calibri" panose="020F0502020204030204" pitchFamily="34" charset="0"/>
                          </a:rPr>
                          <m:t>𝐹𝑉</m:t>
                        </m:r>
                      </m:den>
                    </m:f>
                  </m:oMath>
                </a14:m>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45720" indent="0" algn="ctr">
                  <a:lnSpc>
                    <a:spcPct val="150000"/>
                  </a:lnSpc>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45720" indent="0" algn="ctr">
                  <a:lnSpc>
                    <a:spcPct val="150000"/>
                  </a:lnSpc>
                  <a:buNone/>
                </a:pPr>
                <a:endParaRPr lang="en-GB" sz="2000" dirty="0"/>
              </a:p>
              <a:p>
                <a:pPr marL="45720" indent="0" algn="ctr">
                  <a:lnSpc>
                    <a:spcPct val="150000"/>
                  </a:lnSpc>
                  <a:buNone/>
                </a:pPr>
                <a:r>
                  <a:rPr lang="en-GB" sz="2000" dirty="0"/>
                  <a:t>	   </a:t>
                </a:r>
              </a:p>
              <a:p>
                <a:pPr marL="45720" indent="0" algn="ctr">
                  <a:lnSpc>
                    <a:spcPct val="150000"/>
                  </a:lnSpc>
                  <a:buNone/>
                </a:pPr>
                <a:r>
                  <a:rPr lang="en-GB" sz="2000" dirty="0"/>
                  <a:t>	</a:t>
                </a:r>
                <a14:m>
                  <m:oMath xmlns:m="http://schemas.openxmlformats.org/officeDocument/2006/math">
                    <m:r>
                      <a:rPr lang="en-US" sz="2000" b="0" i="0" smtClean="0">
                        <a:latin typeface="Cambria Math" panose="02040503050406030204" pitchFamily="18" charset="0"/>
                        <a:ea typeface="Calibri" panose="020F0502020204030204" pitchFamily="34" charset="0"/>
                        <a:cs typeface="Calibri" panose="020F0502020204030204" pitchFamily="34" charset="0"/>
                      </a:rPr>
                      <m:t>                 </m:t>
                    </m:r>
                    <m:sSubSup>
                      <m:sSubSupPr>
                        <m:ctrlPr>
                          <a:rPr lang="en-GB" sz="2000" i="1">
                            <a:latin typeface="Cambria Math" panose="02040503050406030204" pitchFamily="18" charset="0"/>
                            <a:ea typeface="Calibri" panose="020F0502020204030204" pitchFamily="34" charset="0"/>
                            <a:cs typeface="Calibri" panose="020F0502020204030204" pitchFamily="34" charset="0"/>
                          </a:rPr>
                        </m:ctrlPr>
                      </m:sSubSupPr>
                      <m:e>
                        <m:r>
                          <a:rPr lang="en-GB" sz="2000" i="1">
                            <a:latin typeface="Cambria Math" panose="02040503050406030204" pitchFamily="18" charset="0"/>
                            <a:ea typeface="Calibri" panose="020F0502020204030204" pitchFamily="34" charset="0"/>
                            <a:cs typeface="Calibri" panose="020F0502020204030204" pitchFamily="34" charset="0"/>
                          </a:rPr>
                          <m:t>𝑟</m:t>
                        </m:r>
                      </m:e>
                      <m:sub>
                        <m:r>
                          <a:rPr lang="en-GB" sz="2000" i="1">
                            <a:latin typeface="Cambria Math" panose="02040503050406030204" pitchFamily="18" charset="0"/>
                            <a:ea typeface="Calibri" panose="020F0502020204030204" pitchFamily="34" charset="0"/>
                            <a:cs typeface="Calibri" panose="020F0502020204030204" pitchFamily="34" charset="0"/>
                          </a:rPr>
                          <m:t>𝑖</m:t>
                        </m:r>
                      </m:sub>
                      <m:sup>
                        <m:r>
                          <a:rPr lang="en-GB" sz="2000" i="1">
                            <a:latin typeface="Cambria Math" panose="02040503050406030204" pitchFamily="18" charset="0"/>
                            <a:ea typeface="Calibri" panose="020F0502020204030204" pitchFamily="34" charset="0"/>
                            <a:cs typeface="Calibri" panose="020F0502020204030204" pitchFamily="34" charset="0"/>
                          </a:rPr>
                          <m:t>𝑖𝑎𝑟</m:t>
                        </m:r>
                      </m:sup>
                    </m:sSubSup>
                    <m:r>
                      <a:rPr lang="en-US" sz="2000" b="0" i="1" smtClean="0">
                        <a:latin typeface="Cambria Math" panose="02040503050406030204" pitchFamily="18" charset="0"/>
                        <a:ea typeface="Calibri" panose="020F0502020204030204" pitchFamily="34" charset="0"/>
                        <a:cs typeface="Calibri" panose="020F0502020204030204" pitchFamily="34" charset="0"/>
                      </a:rPr>
                      <m:t>=</m:t>
                    </m:r>
                    <m:f>
                      <m:fPr>
                        <m:ctrlPr>
                          <a:rPr lang="en-GB" sz="2000" i="1">
                            <a:latin typeface="Cambria Math" panose="02040503050406030204" pitchFamily="18" charset="0"/>
                          </a:rPr>
                        </m:ctrlPr>
                      </m:fPr>
                      <m:num>
                        <m:r>
                          <a:rPr lang="en-GB" sz="2000" i="1">
                            <a:latin typeface="Cambria Math" panose="02040503050406030204" pitchFamily="18" charset="0"/>
                          </a:rPr>
                          <m:t>2+1+0.5</m:t>
                        </m:r>
                      </m:num>
                      <m:den>
                        <m:r>
                          <a:rPr lang="en-GB" sz="2000" i="1">
                            <a:latin typeface="Cambria Math" panose="02040503050406030204" pitchFamily="18" charset="0"/>
                          </a:rPr>
                          <m:t>20</m:t>
                        </m:r>
                      </m:den>
                    </m:f>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3.5</m:t>
                        </m:r>
                      </m:num>
                      <m:den>
                        <m:r>
                          <a:rPr lang="en-GB" sz="2000" i="1">
                            <a:latin typeface="Cambria Math" panose="02040503050406030204" pitchFamily="18" charset="0"/>
                          </a:rPr>
                          <m:t>20</m:t>
                        </m:r>
                      </m:den>
                    </m:f>
                    <m:r>
                      <a:rPr lang="en-GB" sz="2000" i="1">
                        <a:latin typeface="Cambria Math" panose="02040503050406030204" pitchFamily="18" charset="0"/>
                      </a:rPr>
                      <m:t>=17.5%</m:t>
                    </m:r>
                  </m:oMath>
                </a14:m>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45720" indent="0">
                  <a:lnSpc>
                    <a:spcPct val="150000"/>
                  </a:lnSpc>
                  <a:buNone/>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lvl="1">
                  <a:lnSpc>
                    <a:spcPct val="150000"/>
                  </a:lnSpc>
                  <a:buFont typeface="Wingdings" panose="05000000000000000000" pitchFamily="2" charset="2"/>
                  <a:buChar char="q"/>
                </a:pPr>
                <a:endParaRPr lang="en-GB" sz="1700" dirty="0">
                  <a:latin typeface="Arial" panose="020B0604020202020204" pitchFamily="34" charset="0"/>
                  <a:cs typeface="Arial" panose="020B0604020202020204" pitchFamily="34" charset="0"/>
                </a:endParaRP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837272" y="1535326"/>
                <a:ext cx="10463712" cy="5094074"/>
              </a:xfrm>
              <a:blipFill>
                <a:blip r:embed="rId2"/>
                <a:stretch>
                  <a:fillRect/>
                </a:stretch>
              </a:blipFill>
            </p:spPr>
            <p:txBody>
              <a:bodyPr/>
              <a:lstStyle/>
              <a:p>
                <a:r>
                  <a:rPr lang="nl-NL">
                    <a:noFill/>
                  </a:rPr>
                  <a:t> </a:t>
                </a:r>
              </a:p>
            </p:txBody>
          </p:sp>
        </mc:Fallback>
      </mc:AlternateContent>
      <p:graphicFrame>
        <p:nvGraphicFramePr>
          <p:cNvPr id="20" name="Table 19">
            <a:extLst>
              <a:ext uri="{FF2B5EF4-FFF2-40B4-BE49-F238E27FC236}">
                <a16:creationId xmlns:a16="http://schemas.microsoft.com/office/drawing/2014/main" id="{4467E4CD-C069-BAC5-DB62-87A1EDD1F2EF}"/>
              </a:ext>
            </a:extLst>
          </p:cNvPr>
          <p:cNvGraphicFramePr>
            <a:graphicFrameLocks noGrp="1"/>
          </p:cNvGraphicFramePr>
          <p:nvPr>
            <p:extLst>
              <p:ext uri="{D42A27DB-BD31-4B8C-83A1-F6EECF244321}">
                <p14:modId xmlns:p14="http://schemas.microsoft.com/office/powerpoint/2010/main" val="4218424215"/>
              </p:ext>
            </p:extLst>
          </p:nvPr>
        </p:nvGraphicFramePr>
        <p:xfrm>
          <a:off x="711200" y="4437113"/>
          <a:ext cx="4194890" cy="1686642"/>
        </p:xfrm>
        <a:graphic>
          <a:graphicData uri="http://schemas.openxmlformats.org/drawingml/2006/table">
            <a:tbl>
              <a:tblPr firstRow="1" firstCol="1" bandRow="1">
                <a:tableStyleId>{5C22544A-7EE6-4342-B048-85BDC9FD1C3A}</a:tableStyleId>
              </a:tblPr>
              <a:tblGrid>
                <a:gridCol w="1395941">
                  <a:extLst>
                    <a:ext uri="{9D8B030D-6E8A-4147-A177-3AD203B41FA5}">
                      <a16:colId xmlns:a16="http://schemas.microsoft.com/office/drawing/2014/main" val="1589765800"/>
                    </a:ext>
                  </a:extLst>
                </a:gridCol>
                <a:gridCol w="932983">
                  <a:extLst>
                    <a:ext uri="{9D8B030D-6E8A-4147-A177-3AD203B41FA5}">
                      <a16:colId xmlns:a16="http://schemas.microsoft.com/office/drawing/2014/main" val="1003505956"/>
                    </a:ext>
                  </a:extLst>
                </a:gridCol>
                <a:gridCol w="932983">
                  <a:extLst>
                    <a:ext uri="{9D8B030D-6E8A-4147-A177-3AD203B41FA5}">
                      <a16:colId xmlns:a16="http://schemas.microsoft.com/office/drawing/2014/main" val="1072226141"/>
                    </a:ext>
                  </a:extLst>
                </a:gridCol>
                <a:gridCol w="932983">
                  <a:extLst>
                    <a:ext uri="{9D8B030D-6E8A-4147-A177-3AD203B41FA5}">
                      <a16:colId xmlns:a16="http://schemas.microsoft.com/office/drawing/2014/main" val="2528410448"/>
                    </a:ext>
                  </a:extLst>
                </a:gridCol>
              </a:tblGrid>
              <a:tr h="321186">
                <a:tc>
                  <a:txBody>
                    <a:bodyPr/>
                    <a:lstStyle/>
                    <a:p>
                      <a:pPr marL="0" marR="0">
                        <a:spcBef>
                          <a:spcPts val="200"/>
                        </a:spcBef>
                        <a:spcAft>
                          <a:spcPts val="200"/>
                        </a:spcAft>
                      </a:pPr>
                      <a:r>
                        <a:rPr lang="en-GB" sz="1200">
                          <a:solidFill>
                            <a:schemeClr val="bg1"/>
                          </a:solidFill>
                          <a:effectLst/>
                          <a:latin typeface="Arial" panose="020B0604020202020204" pitchFamily="34" charset="0"/>
                          <a:cs typeface="Arial" panose="020B0604020202020204" pitchFamily="34" charset="0"/>
                        </a:rPr>
                        <a:t>Dimension</a:t>
                      </a:r>
                      <a:endParaRPr lang="en-GB"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Value</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 Value</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Return</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873806380"/>
                  </a:ext>
                </a:extLst>
              </a:tr>
              <a:tr h="341364">
                <a:tc>
                  <a:txBody>
                    <a:bodyPr/>
                    <a:lstStyle/>
                    <a:p>
                      <a:pPr marL="0" marR="0">
                        <a:spcBef>
                          <a:spcPts val="200"/>
                        </a:spcBef>
                        <a:spcAft>
                          <a:spcPts val="200"/>
                        </a:spcAft>
                      </a:pPr>
                      <a:r>
                        <a:rPr lang="en-GB" sz="1200">
                          <a:solidFill>
                            <a:schemeClr val="tx1"/>
                          </a:solidFill>
                          <a:effectLst/>
                          <a:latin typeface="Arial" panose="020B0604020202020204" pitchFamily="34" charset="0"/>
                          <a:cs typeface="Arial" panose="020B0604020202020204" pitchFamily="34" charset="0"/>
                        </a:rPr>
                        <a:t>Financial</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20</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2</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10.0%</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F1FA"/>
                    </a:solidFill>
                  </a:tcPr>
                </a:tc>
                <a:extLst>
                  <a:ext uri="{0D108BD9-81ED-4DB2-BD59-A6C34878D82A}">
                    <a16:rowId xmlns:a16="http://schemas.microsoft.com/office/drawing/2014/main" val="1256824544"/>
                  </a:ext>
                </a:extLst>
              </a:tr>
              <a:tr h="341364">
                <a:tc>
                  <a:txBody>
                    <a:bodyPr/>
                    <a:lstStyle/>
                    <a:p>
                      <a:pPr marL="0" marR="0">
                        <a:spcBef>
                          <a:spcPts val="200"/>
                        </a:spcBef>
                        <a:spcAft>
                          <a:spcPts val="200"/>
                        </a:spcAft>
                      </a:pPr>
                      <a:r>
                        <a:rPr lang="en-GB" sz="1200">
                          <a:solidFill>
                            <a:schemeClr val="tx1"/>
                          </a:solidFill>
                          <a:effectLst/>
                          <a:latin typeface="Arial" panose="020B0604020202020204" pitchFamily="34" charset="0"/>
                          <a:cs typeface="Arial" panose="020B0604020202020204" pitchFamily="34" charset="0"/>
                        </a:rPr>
                        <a:t>Social</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5</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1</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20.0%</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extLst>
                  <a:ext uri="{0D108BD9-81ED-4DB2-BD59-A6C34878D82A}">
                    <a16:rowId xmlns:a16="http://schemas.microsoft.com/office/drawing/2014/main" val="911648225"/>
                  </a:ext>
                </a:extLst>
              </a:tr>
              <a:tr h="341364">
                <a:tc>
                  <a:txBody>
                    <a:bodyPr/>
                    <a:lstStyle/>
                    <a:p>
                      <a:pPr marL="0" marR="0">
                        <a:spcBef>
                          <a:spcPts val="200"/>
                        </a:spcBef>
                        <a:spcAft>
                          <a:spcPts val="200"/>
                        </a:spcAft>
                      </a:pPr>
                      <a:r>
                        <a:rPr lang="en-GB" sz="1200">
                          <a:solidFill>
                            <a:schemeClr val="tx1"/>
                          </a:solidFill>
                          <a:effectLst/>
                          <a:latin typeface="Arial" panose="020B0604020202020204" pitchFamily="34" charset="0"/>
                          <a:cs typeface="Arial" panose="020B0604020202020204" pitchFamily="34" charset="0"/>
                        </a:rPr>
                        <a:t>Environmental</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3</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0.5</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200">
                          <a:effectLst/>
                          <a:latin typeface="Arial" panose="020B0604020202020204" pitchFamily="34" charset="0"/>
                          <a:cs typeface="Arial" panose="020B0604020202020204" pitchFamily="34" charset="0"/>
                        </a:rPr>
                        <a:t>16.7%</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extLst>
                  <a:ext uri="{0D108BD9-81ED-4DB2-BD59-A6C34878D82A}">
                    <a16:rowId xmlns:a16="http://schemas.microsoft.com/office/drawing/2014/main" val="1065590428"/>
                  </a:ext>
                </a:extLst>
              </a:tr>
              <a:tr h="341364">
                <a:tc>
                  <a:txBody>
                    <a:bodyPr/>
                    <a:lstStyle/>
                    <a:p>
                      <a:pPr marL="0" marR="0">
                        <a:spcBef>
                          <a:spcPts val="200"/>
                        </a:spcBef>
                        <a:spcAft>
                          <a:spcPts val="200"/>
                        </a:spcAft>
                      </a:pPr>
                      <a:r>
                        <a:rPr lang="en-GB" sz="1200">
                          <a:solidFill>
                            <a:schemeClr val="tx1"/>
                          </a:solidFill>
                          <a:effectLst/>
                          <a:latin typeface="Arial" panose="020B0604020202020204" pitchFamily="34" charset="0"/>
                          <a:cs typeface="Arial" panose="020B0604020202020204" pitchFamily="34" charset="0"/>
                        </a:rPr>
                        <a:t>Invested capital</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200" b="1">
                          <a:effectLst/>
                          <a:latin typeface="Arial" panose="020B0604020202020204" pitchFamily="34" charset="0"/>
                          <a:cs typeface="Arial" panose="020B0604020202020204" pitchFamily="34" charset="0"/>
                        </a:rPr>
                        <a:t>20</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200" b="1">
                          <a:effectLst/>
                          <a:latin typeface="Arial" panose="020B0604020202020204" pitchFamily="34" charset="0"/>
                          <a:cs typeface="Arial" panose="020B0604020202020204" pitchFamily="34" charset="0"/>
                        </a:rPr>
                        <a:t>3.5</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200" b="1" dirty="0">
                          <a:effectLst/>
                          <a:latin typeface="Arial" panose="020B0604020202020204" pitchFamily="34" charset="0"/>
                          <a:cs typeface="Arial" panose="020B0604020202020204" pitchFamily="34" charset="0"/>
                        </a:rPr>
                        <a:t>17.5%</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extLst>
                  <a:ext uri="{0D108BD9-81ED-4DB2-BD59-A6C34878D82A}">
                    <a16:rowId xmlns:a16="http://schemas.microsoft.com/office/drawing/2014/main" val="1828846663"/>
                  </a:ext>
                </a:extLst>
              </a:tr>
            </a:tbl>
          </a:graphicData>
        </a:graphic>
      </p:graphicFrame>
    </p:spTree>
    <p:extLst>
      <p:ext uri="{BB962C8B-B14F-4D97-AF65-F5344CB8AC3E}">
        <p14:creationId xmlns:p14="http://schemas.microsoft.com/office/powerpoint/2010/main" val="2753464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Impact-adjusted return</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29</a:t>
            </a:fld>
            <a:endParaRPr lang="nl-NL"/>
          </a:p>
        </p:txBody>
      </p:sp>
      <p:sp>
        <p:nvSpPr>
          <p:cNvPr id="4" name="Content Placeholder 3"/>
          <p:cNvSpPr>
            <a:spLocks noGrp="1"/>
          </p:cNvSpPr>
          <p:nvPr>
            <p:ph sz="quarter" idx="1"/>
          </p:nvPr>
        </p:nvSpPr>
        <p:spPr>
          <a:xfrm>
            <a:off x="479376" y="1616765"/>
            <a:ext cx="10463712" cy="5008646"/>
          </a:xfrm>
        </p:spPr>
        <p:txBody>
          <a:bodyPr>
            <a:normAutofit fontScale="85000" lnSpcReduction="20000"/>
          </a:bodyPr>
          <a:lstStyle/>
          <a:p>
            <a:pPr>
              <a:lnSpc>
                <a:spcPct val="150000"/>
              </a:lnSpc>
              <a:buFont typeface="Wingdings" panose="05000000000000000000" pitchFamily="2" charset="2"/>
              <a:buChar char="q"/>
            </a:pPr>
            <a:r>
              <a:rPr lang="en-US" sz="2000" dirty="0">
                <a:effectLst/>
                <a:latin typeface="Arial" panose="020B0604020202020204" pitchFamily="34" charset="0"/>
                <a:ea typeface="Calibri" panose="020F0502020204030204" pitchFamily="34" charset="0"/>
                <a:cs typeface="Arial" panose="020B0604020202020204" pitchFamily="34" charset="0"/>
              </a:rPr>
              <a:t>The table below shows a mixed value creation profile: financially profitabl</a:t>
            </a:r>
            <a:r>
              <a:rPr lang="en-US" sz="2000" dirty="0">
                <a:latin typeface="Arial" panose="020B0604020202020204" pitchFamily="34" charset="0"/>
                <a:ea typeface="Calibri" panose="020F0502020204030204" pitchFamily="34" charset="0"/>
                <a:cs typeface="Arial" panose="020B0604020202020204" pitchFamily="34" charset="0"/>
              </a:rPr>
              <a:t>e, but still negative on social and environmental dimensions</a:t>
            </a:r>
          </a:p>
          <a:p>
            <a:pPr lvl="1">
              <a:lnSpc>
                <a:spcPct val="150000"/>
              </a:lnSpc>
              <a:buFont typeface="Wingdings" panose="05000000000000000000" pitchFamily="2" charset="2"/>
              <a:buChar char="q"/>
            </a:pPr>
            <a:r>
              <a:rPr lang="en-US" sz="1700" dirty="0">
                <a:effectLst/>
                <a:latin typeface="Arial" panose="020B0604020202020204" pitchFamily="34" charset="0"/>
                <a:ea typeface="Calibri" panose="020F0502020204030204" pitchFamily="34" charset="0"/>
                <a:cs typeface="Arial" panose="020B0604020202020204" pitchFamily="34" charset="0"/>
              </a:rPr>
              <a:t>Panel A: financial return </a:t>
            </a:r>
            <a:r>
              <a:rPr lang="en-US" sz="1700" dirty="0">
                <a:latin typeface="Arial" panose="020B0604020202020204" pitchFamily="34" charset="0"/>
                <a:ea typeface="Calibri" panose="020F0502020204030204" pitchFamily="34" charset="0"/>
                <a:cs typeface="Arial" panose="020B0604020202020204" pitchFamily="34" charset="0"/>
              </a:rPr>
              <a:t>(10%) is higher than impact adjusted return (5%)</a:t>
            </a:r>
          </a:p>
          <a:p>
            <a:pPr lvl="1">
              <a:lnSpc>
                <a:spcPct val="150000"/>
              </a:lnSpc>
              <a:buFont typeface="Wingdings" panose="05000000000000000000" pitchFamily="2" charset="2"/>
              <a:buChar char="q"/>
            </a:pPr>
            <a:r>
              <a:rPr lang="en-US" sz="1700" dirty="0">
                <a:effectLst/>
                <a:latin typeface="Arial" panose="020B0604020202020204" pitchFamily="34" charset="0"/>
                <a:ea typeface="Calibri" panose="020F0502020204030204" pitchFamily="34" charset="0"/>
                <a:cs typeface="Arial" panose="020B0604020202020204" pitchFamily="34" charset="0"/>
              </a:rPr>
              <a:t>Panel B: company reduces its negative environmental impact to 0 at a financial cost of 0.5, this reduces financial return (7.5%), but improves impact adjusted return (7.5%)</a:t>
            </a:r>
          </a:p>
          <a:p>
            <a:pPr lvl="1">
              <a:lnSpc>
                <a:spcPct val="150000"/>
              </a:lnSpc>
              <a:buFont typeface="Wingdings" panose="05000000000000000000" pitchFamily="2" charset="2"/>
              <a:buChar char="q"/>
            </a:pPr>
            <a:endParaRPr lang="en-US" sz="1700" dirty="0">
              <a:latin typeface="Arial" panose="020B0604020202020204" pitchFamily="34" charset="0"/>
              <a:ea typeface="Calibri" panose="020F0502020204030204" pitchFamily="34" charset="0"/>
              <a:cs typeface="Arial" panose="020B0604020202020204" pitchFamily="34" charset="0"/>
            </a:endParaRPr>
          </a:p>
          <a:p>
            <a:pPr lvl="1">
              <a:lnSpc>
                <a:spcPct val="150000"/>
              </a:lnSpc>
              <a:buFont typeface="Wingdings" panose="05000000000000000000" pitchFamily="2" charset="2"/>
              <a:buChar char="q"/>
            </a:pPr>
            <a:endParaRPr lang="en-US" sz="1700" dirty="0">
              <a:effectLst/>
              <a:latin typeface="Arial" panose="020B0604020202020204" pitchFamily="34" charset="0"/>
              <a:ea typeface="Calibri" panose="020F0502020204030204" pitchFamily="34" charset="0"/>
              <a:cs typeface="Arial" panose="020B0604020202020204" pitchFamily="34" charset="0"/>
            </a:endParaRPr>
          </a:p>
          <a:p>
            <a:pPr lvl="1">
              <a:lnSpc>
                <a:spcPct val="150000"/>
              </a:lnSpc>
              <a:buFont typeface="Wingdings" panose="05000000000000000000" pitchFamily="2" charset="2"/>
              <a:buChar char="q"/>
            </a:pPr>
            <a:endParaRPr lang="en-US" sz="1700" dirty="0">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r>
              <a:rPr lang="en-GB" sz="2000" dirty="0">
                <a:effectLst/>
                <a:latin typeface="Arial" panose="020B0604020202020204" pitchFamily="34" charset="0"/>
                <a:ea typeface="Calibri" panose="020F0502020204030204" pitchFamily="34" charset="0"/>
                <a:cs typeface="Arial" panose="020B0604020202020204" pitchFamily="34" charset="0"/>
              </a:rPr>
              <a:t>It becomes clear that the type of investor matters for companies: are companies encouraged to maximise shareholder value or to manage for integrated value?</a:t>
            </a:r>
          </a:p>
          <a:p>
            <a:pPr marL="45720" indent="0">
              <a:lnSpc>
                <a:spcPct val="150000"/>
              </a:lnSpc>
              <a:buNone/>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lvl="1">
              <a:lnSpc>
                <a:spcPct val="150000"/>
              </a:lnSpc>
              <a:buFont typeface="Wingdings" panose="05000000000000000000" pitchFamily="2" charset="2"/>
              <a:buChar char="q"/>
            </a:pPr>
            <a:endParaRPr lang="en-GB" sz="17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0CE03AAC-15CB-FB27-F907-E833CFB9763E}"/>
              </a:ext>
            </a:extLst>
          </p:cNvPr>
          <p:cNvGraphicFramePr>
            <a:graphicFrameLocks noGrp="1"/>
          </p:cNvGraphicFramePr>
          <p:nvPr>
            <p:extLst>
              <p:ext uri="{D42A27DB-BD31-4B8C-83A1-F6EECF244321}">
                <p14:modId xmlns:p14="http://schemas.microsoft.com/office/powerpoint/2010/main" val="125472528"/>
              </p:ext>
            </p:extLst>
          </p:nvPr>
        </p:nvGraphicFramePr>
        <p:xfrm>
          <a:off x="2412314" y="3573016"/>
          <a:ext cx="7572117" cy="1768284"/>
        </p:xfrm>
        <a:graphic>
          <a:graphicData uri="http://schemas.openxmlformats.org/drawingml/2006/table">
            <a:tbl>
              <a:tblPr firstRow="1" firstCol="1" bandRow="1">
                <a:tableStyleId>{5C22544A-7EE6-4342-B048-85BDC9FD1C3A}</a:tableStyleId>
              </a:tblPr>
              <a:tblGrid>
                <a:gridCol w="1741587">
                  <a:extLst>
                    <a:ext uri="{9D8B030D-6E8A-4147-A177-3AD203B41FA5}">
                      <a16:colId xmlns:a16="http://schemas.microsoft.com/office/drawing/2014/main" val="819878999"/>
                    </a:ext>
                  </a:extLst>
                </a:gridCol>
                <a:gridCol w="971755">
                  <a:extLst>
                    <a:ext uri="{9D8B030D-6E8A-4147-A177-3AD203B41FA5}">
                      <a16:colId xmlns:a16="http://schemas.microsoft.com/office/drawing/2014/main" val="2094842672"/>
                    </a:ext>
                  </a:extLst>
                </a:gridCol>
                <a:gridCol w="971755">
                  <a:extLst>
                    <a:ext uri="{9D8B030D-6E8A-4147-A177-3AD203B41FA5}">
                      <a16:colId xmlns:a16="http://schemas.microsoft.com/office/drawing/2014/main" val="3452513432"/>
                    </a:ext>
                  </a:extLst>
                </a:gridCol>
                <a:gridCol w="971755">
                  <a:extLst>
                    <a:ext uri="{9D8B030D-6E8A-4147-A177-3AD203B41FA5}">
                      <a16:colId xmlns:a16="http://schemas.microsoft.com/office/drawing/2014/main" val="2763972074"/>
                    </a:ext>
                  </a:extLst>
                </a:gridCol>
                <a:gridCol w="971755">
                  <a:extLst>
                    <a:ext uri="{9D8B030D-6E8A-4147-A177-3AD203B41FA5}">
                      <a16:colId xmlns:a16="http://schemas.microsoft.com/office/drawing/2014/main" val="1602445421"/>
                    </a:ext>
                  </a:extLst>
                </a:gridCol>
                <a:gridCol w="971755">
                  <a:extLst>
                    <a:ext uri="{9D8B030D-6E8A-4147-A177-3AD203B41FA5}">
                      <a16:colId xmlns:a16="http://schemas.microsoft.com/office/drawing/2014/main" val="869153157"/>
                    </a:ext>
                  </a:extLst>
                </a:gridCol>
                <a:gridCol w="971755">
                  <a:extLst>
                    <a:ext uri="{9D8B030D-6E8A-4147-A177-3AD203B41FA5}">
                      <a16:colId xmlns:a16="http://schemas.microsoft.com/office/drawing/2014/main" val="424393255"/>
                    </a:ext>
                  </a:extLst>
                </a:gridCol>
              </a:tblGrid>
              <a:tr h="294714">
                <a:tc>
                  <a:txBody>
                    <a:bodyPr/>
                    <a:lstStyle/>
                    <a:p>
                      <a:pPr marL="0" marR="0">
                        <a:spcBef>
                          <a:spcPts val="200"/>
                        </a:spcBef>
                        <a:spcAft>
                          <a:spcPts val="200"/>
                        </a:spcAft>
                      </a:pPr>
                      <a:r>
                        <a:rPr lang="en-GB" sz="1400" b="1">
                          <a:solidFill>
                            <a:schemeClr val="bg1"/>
                          </a:solidFill>
                          <a:effectLst/>
                          <a:latin typeface="Arial" panose="020B0604020202020204" pitchFamily="34" charset="0"/>
                          <a:cs typeface="Arial" panose="020B0604020202020204" pitchFamily="34" charset="0"/>
                        </a:rPr>
                        <a:t> </a:t>
                      </a: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gridSpan="3">
                  <a:txBody>
                    <a:bodyPr/>
                    <a:lstStyle/>
                    <a:p>
                      <a:pPr marL="0" marR="0" algn="ctr">
                        <a:spcBef>
                          <a:spcPts val="200"/>
                        </a:spcBef>
                        <a:spcAft>
                          <a:spcPts val="200"/>
                        </a:spcAft>
                      </a:pPr>
                      <a:r>
                        <a:rPr lang="en-GB" sz="1400" b="1">
                          <a:solidFill>
                            <a:schemeClr val="bg1"/>
                          </a:solidFill>
                          <a:effectLst/>
                          <a:latin typeface="Arial" panose="020B0604020202020204" pitchFamily="34" charset="0"/>
                          <a:cs typeface="Arial" panose="020B0604020202020204" pitchFamily="34" charset="0"/>
                        </a:rPr>
                        <a:t>Panel A</a:t>
                      </a: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a:p>
                  </a:txBody>
                  <a:tcPr/>
                </a:tc>
                <a:tc gridSpan="3">
                  <a:txBody>
                    <a:bodyPr/>
                    <a:lstStyle/>
                    <a:p>
                      <a:pPr marL="0" marR="0" algn="ctr">
                        <a:spcBef>
                          <a:spcPts val="200"/>
                        </a:spcBef>
                        <a:spcAft>
                          <a:spcPts val="200"/>
                        </a:spcAft>
                      </a:pPr>
                      <a:r>
                        <a:rPr lang="en-GB" sz="1400" b="1">
                          <a:solidFill>
                            <a:schemeClr val="bg1"/>
                          </a:solidFill>
                          <a:effectLst/>
                          <a:latin typeface="Arial" panose="020B0604020202020204" pitchFamily="34" charset="0"/>
                          <a:cs typeface="Arial" panose="020B0604020202020204" pitchFamily="34" charset="0"/>
                        </a:rPr>
                        <a:t>Panel B</a:t>
                      </a: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6951958"/>
                  </a:ext>
                </a:extLst>
              </a:tr>
              <a:tr h="294714">
                <a:tc>
                  <a:txBody>
                    <a:bodyPr/>
                    <a:lstStyle/>
                    <a:p>
                      <a:pPr marL="0" marR="0">
                        <a:spcBef>
                          <a:spcPts val="200"/>
                        </a:spcBef>
                        <a:spcAft>
                          <a:spcPts val="200"/>
                        </a:spcAft>
                      </a:pPr>
                      <a:r>
                        <a:rPr lang="en-GB" sz="1400" b="1">
                          <a:solidFill>
                            <a:schemeClr val="bg1"/>
                          </a:solidFill>
                          <a:effectLst/>
                          <a:latin typeface="Arial" panose="020B0604020202020204" pitchFamily="34" charset="0"/>
                          <a:cs typeface="Arial" panose="020B0604020202020204" pitchFamily="34" charset="0"/>
                        </a:rPr>
                        <a:t>Dimension</a:t>
                      </a: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200"/>
                        </a:spcBef>
                        <a:spcAft>
                          <a:spcPts val="200"/>
                        </a:spcAft>
                      </a:pPr>
                      <a:r>
                        <a:rPr lang="en-GB" sz="1400" b="1">
                          <a:solidFill>
                            <a:schemeClr val="bg1"/>
                          </a:solidFill>
                          <a:effectLst/>
                          <a:latin typeface="Arial" panose="020B0604020202020204" pitchFamily="34" charset="0"/>
                          <a:cs typeface="Arial" panose="020B0604020202020204" pitchFamily="34" charset="0"/>
                        </a:rPr>
                        <a:t>Value</a:t>
                      </a: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200"/>
                        </a:spcBef>
                        <a:spcAft>
                          <a:spcPts val="200"/>
                        </a:spcAft>
                      </a:pPr>
                      <a:r>
                        <a:rPr lang="en-GB" sz="1400" b="1">
                          <a:solidFill>
                            <a:schemeClr val="bg1"/>
                          </a:solidFill>
                          <a:effectLst/>
                          <a:latin typeface="Arial" panose="020B0604020202020204" pitchFamily="34" charset="0"/>
                          <a:cs typeface="Arial" panose="020B0604020202020204" pitchFamily="34" charset="0"/>
                        </a:rPr>
                        <a:t>△ Value</a:t>
                      </a: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200"/>
                        </a:spcBef>
                        <a:spcAft>
                          <a:spcPts val="200"/>
                        </a:spcAft>
                      </a:pPr>
                      <a:r>
                        <a:rPr lang="en-GB" sz="1400" b="1">
                          <a:solidFill>
                            <a:schemeClr val="bg1"/>
                          </a:solidFill>
                          <a:effectLst/>
                          <a:latin typeface="Arial" panose="020B0604020202020204" pitchFamily="34" charset="0"/>
                          <a:cs typeface="Arial" panose="020B0604020202020204" pitchFamily="34" charset="0"/>
                        </a:rPr>
                        <a:t>Return</a:t>
                      </a: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200"/>
                        </a:spcBef>
                        <a:spcAft>
                          <a:spcPts val="200"/>
                        </a:spcAft>
                      </a:pPr>
                      <a:r>
                        <a:rPr lang="en-GB" sz="1400" b="1">
                          <a:solidFill>
                            <a:schemeClr val="bg1"/>
                          </a:solidFill>
                          <a:effectLst/>
                          <a:latin typeface="Arial" panose="020B0604020202020204" pitchFamily="34" charset="0"/>
                          <a:cs typeface="Arial" panose="020B0604020202020204" pitchFamily="34" charset="0"/>
                        </a:rPr>
                        <a:t>Value</a:t>
                      </a: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200"/>
                        </a:spcBef>
                        <a:spcAft>
                          <a:spcPts val="200"/>
                        </a:spcAft>
                      </a:pPr>
                      <a:r>
                        <a:rPr lang="en-GB" sz="1400" b="1">
                          <a:solidFill>
                            <a:schemeClr val="bg1"/>
                          </a:solidFill>
                          <a:effectLst/>
                          <a:latin typeface="Arial" panose="020B0604020202020204" pitchFamily="34" charset="0"/>
                          <a:cs typeface="Arial" panose="020B0604020202020204" pitchFamily="34" charset="0"/>
                        </a:rPr>
                        <a:t>△ Value</a:t>
                      </a: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200"/>
                        </a:spcBef>
                        <a:spcAft>
                          <a:spcPts val="200"/>
                        </a:spcAft>
                      </a:pPr>
                      <a:r>
                        <a:rPr lang="en-GB" sz="1400" b="1">
                          <a:solidFill>
                            <a:schemeClr val="bg1"/>
                          </a:solidFill>
                          <a:effectLst/>
                          <a:latin typeface="Arial" panose="020B0604020202020204" pitchFamily="34" charset="0"/>
                          <a:cs typeface="Arial" panose="020B0604020202020204" pitchFamily="34" charset="0"/>
                        </a:rPr>
                        <a:t>Return</a:t>
                      </a: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77750304"/>
                  </a:ext>
                </a:extLst>
              </a:tr>
              <a:tr h="294714">
                <a:tc>
                  <a:txBody>
                    <a:bodyPr/>
                    <a:lstStyle/>
                    <a:p>
                      <a:pPr marL="0" marR="0">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Financial</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20</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2</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10.0%</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20</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1.5</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7.5%</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extLst>
                  <a:ext uri="{0D108BD9-81ED-4DB2-BD59-A6C34878D82A}">
                    <a16:rowId xmlns:a16="http://schemas.microsoft.com/office/drawing/2014/main" val="3417143280"/>
                  </a:ext>
                </a:extLst>
              </a:tr>
              <a:tr h="294714">
                <a:tc>
                  <a:txBody>
                    <a:bodyPr/>
                    <a:lstStyle/>
                    <a:p>
                      <a:pPr marL="0" marR="0">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Social</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-1</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dirty="0">
                          <a:solidFill>
                            <a:schemeClr val="tx1"/>
                          </a:solidFill>
                          <a:effectLst/>
                          <a:latin typeface="Arial" panose="020B0604020202020204" pitchFamily="34" charset="0"/>
                          <a:cs typeface="Arial" panose="020B0604020202020204" pitchFamily="34" charset="0"/>
                        </a:rPr>
                        <a:t>0</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0.0%</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-1</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0</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0.0%</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extLst>
                  <a:ext uri="{0D108BD9-81ED-4DB2-BD59-A6C34878D82A}">
                    <a16:rowId xmlns:a16="http://schemas.microsoft.com/office/drawing/2014/main" val="1412923858"/>
                  </a:ext>
                </a:extLst>
              </a:tr>
              <a:tr h="294714">
                <a:tc>
                  <a:txBody>
                    <a:bodyPr/>
                    <a:lstStyle/>
                    <a:p>
                      <a:pPr marL="0" marR="0">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Environmental</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-5</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-1</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20.0%</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-5</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0</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0.0%</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extLst>
                  <a:ext uri="{0D108BD9-81ED-4DB2-BD59-A6C34878D82A}">
                    <a16:rowId xmlns:a16="http://schemas.microsoft.com/office/drawing/2014/main" val="703214618"/>
                  </a:ext>
                </a:extLst>
              </a:tr>
              <a:tr h="294714">
                <a:tc>
                  <a:txBody>
                    <a:bodyPr/>
                    <a:lstStyle/>
                    <a:p>
                      <a:pPr marL="0" marR="0">
                        <a:spcBef>
                          <a:spcPts val="200"/>
                        </a:spcBef>
                        <a:spcAft>
                          <a:spcPts val="200"/>
                        </a:spcAft>
                      </a:pPr>
                      <a:r>
                        <a:rPr lang="en-GB" sz="1400">
                          <a:solidFill>
                            <a:schemeClr val="tx1"/>
                          </a:solidFill>
                          <a:effectLst/>
                          <a:latin typeface="Arial" panose="020B0604020202020204" pitchFamily="34" charset="0"/>
                          <a:cs typeface="Arial" panose="020B0604020202020204" pitchFamily="34" charset="0"/>
                        </a:rPr>
                        <a:t>Invested capital</a:t>
                      </a:r>
                      <a:endPar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400" b="1">
                          <a:solidFill>
                            <a:schemeClr val="tx1"/>
                          </a:solidFill>
                          <a:effectLst/>
                          <a:latin typeface="Arial" panose="020B0604020202020204" pitchFamily="34" charset="0"/>
                          <a:cs typeface="Arial" panose="020B0604020202020204" pitchFamily="34" charset="0"/>
                        </a:rPr>
                        <a:t>20</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400" b="1">
                          <a:solidFill>
                            <a:schemeClr val="tx1"/>
                          </a:solidFill>
                          <a:effectLst/>
                          <a:latin typeface="Arial" panose="020B0604020202020204" pitchFamily="34" charset="0"/>
                          <a:cs typeface="Arial" panose="020B0604020202020204" pitchFamily="34" charset="0"/>
                        </a:rPr>
                        <a:t>1</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400" b="1">
                          <a:solidFill>
                            <a:schemeClr val="tx1"/>
                          </a:solidFill>
                          <a:effectLst/>
                          <a:latin typeface="Arial" panose="020B0604020202020204" pitchFamily="34" charset="0"/>
                          <a:cs typeface="Arial" panose="020B0604020202020204" pitchFamily="34" charset="0"/>
                        </a:rPr>
                        <a:t>5.0%</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400" b="1">
                          <a:solidFill>
                            <a:schemeClr val="tx1"/>
                          </a:solidFill>
                          <a:effectLst/>
                          <a:latin typeface="Arial" panose="020B0604020202020204" pitchFamily="34" charset="0"/>
                          <a:cs typeface="Arial" panose="020B0604020202020204" pitchFamily="34" charset="0"/>
                        </a:rPr>
                        <a:t>20</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400" b="1">
                          <a:solidFill>
                            <a:schemeClr val="tx1"/>
                          </a:solidFill>
                          <a:effectLst/>
                          <a:latin typeface="Arial" panose="020B0604020202020204" pitchFamily="34" charset="0"/>
                          <a:cs typeface="Arial" panose="020B0604020202020204" pitchFamily="34" charset="0"/>
                        </a:rPr>
                        <a:t>1.5</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200"/>
                        </a:spcBef>
                        <a:spcAft>
                          <a:spcPts val="200"/>
                        </a:spcAft>
                      </a:pPr>
                      <a:r>
                        <a:rPr lang="en-GB" sz="1400" b="1" dirty="0">
                          <a:solidFill>
                            <a:schemeClr val="tx1"/>
                          </a:solidFill>
                          <a:effectLst/>
                          <a:latin typeface="Arial" panose="020B0604020202020204" pitchFamily="34" charset="0"/>
                          <a:cs typeface="Arial" panose="020B0604020202020204" pitchFamily="34" charset="0"/>
                        </a:rPr>
                        <a:t>7.5%</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extLst>
                  <a:ext uri="{0D108BD9-81ED-4DB2-BD59-A6C34878D82A}">
                    <a16:rowId xmlns:a16="http://schemas.microsoft.com/office/drawing/2014/main" val="2444473852"/>
                  </a:ext>
                </a:extLst>
              </a:tr>
            </a:tbl>
          </a:graphicData>
        </a:graphic>
      </p:graphicFrame>
    </p:spTree>
    <p:extLst>
      <p:ext uri="{BB962C8B-B14F-4D97-AF65-F5344CB8AC3E}">
        <p14:creationId xmlns:p14="http://schemas.microsoft.com/office/powerpoint/2010/main" val="424845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The BIG Picture</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3</a:t>
            </a:fld>
            <a:endParaRPr lang="nl-NL"/>
          </a:p>
        </p:txBody>
      </p:sp>
      <p:sp>
        <p:nvSpPr>
          <p:cNvPr id="4" name="Content Placeholder 3"/>
          <p:cNvSpPr>
            <a:spLocks noGrp="1"/>
          </p:cNvSpPr>
          <p:nvPr>
            <p:ph sz="quarter" idx="1"/>
          </p:nvPr>
        </p:nvSpPr>
        <p:spPr>
          <a:xfrm>
            <a:off x="816864" y="1516698"/>
            <a:ext cx="10967768" cy="4925144"/>
          </a:xfrm>
        </p:spPr>
        <p:txBody>
          <a:bodyPr>
            <a:normAutofit fontScale="92500"/>
          </a:bodyPr>
          <a:lstStyle/>
          <a:p>
            <a:pPr>
              <a:lnSpc>
                <a:spcPct val="150000"/>
              </a:lnSpc>
            </a:pPr>
            <a:r>
              <a:rPr lang="en-GB" sz="2400">
                <a:latin typeface="Arial" charset="0"/>
                <a:ea typeface="Arial" charset="0"/>
                <a:cs typeface="Arial" charset="0"/>
              </a:rPr>
              <a:t>How is information processed into stock prices?</a:t>
            </a:r>
          </a:p>
          <a:p>
            <a:pPr>
              <a:lnSpc>
                <a:spcPct val="150000"/>
              </a:lnSpc>
            </a:pPr>
            <a:endParaRPr lang="en-GB" sz="800">
              <a:latin typeface="Arial" charset="0"/>
              <a:ea typeface="Arial" charset="0"/>
              <a:cs typeface="Arial" charset="0"/>
            </a:endParaRPr>
          </a:p>
          <a:p>
            <a:pPr marL="0" indent="0">
              <a:lnSpc>
                <a:spcPct val="150000"/>
              </a:lnSpc>
              <a:buNone/>
            </a:pPr>
            <a:r>
              <a:rPr lang="en-GB" sz="2400">
                <a:latin typeface="Arial" charset="0"/>
                <a:ea typeface="Arial" charset="0"/>
                <a:cs typeface="Arial" charset="0"/>
              </a:rPr>
              <a:t>Discussion</a:t>
            </a:r>
          </a:p>
          <a:p>
            <a:pPr>
              <a:lnSpc>
                <a:spcPct val="150000"/>
              </a:lnSpc>
            </a:pPr>
            <a:r>
              <a:rPr lang="en-GB" sz="2400">
                <a:latin typeface="Arial" charset="0"/>
                <a:ea typeface="Arial" charset="0"/>
                <a:cs typeface="Arial" charset="0"/>
              </a:rPr>
              <a:t>Finance adopts traditionally the efficient markets hypothesis (EMH): all information is immediately (with the speed of light) incorporated in prices</a:t>
            </a:r>
          </a:p>
          <a:p>
            <a:pPr>
              <a:lnSpc>
                <a:spcPct val="150000"/>
              </a:lnSpc>
            </a:pPr>
            <a:r>
              <a:rPr lang="en-GB" sz="2400">
                <a:latin typeface="Arial" charset="0"/>
                <a:ea typeface="Arial" charset="0"/>
                <a:cs typeface="Arial" charset="0"/>
              </a:rPr>
              <a:t>An alternative is the adaptive markets hypothesis (AMH): information is gradually (with the speed of thinking) incorporated in prices depending on the # of analysts</a:t>
            </a:r>
          </a:p>
          <a:p>
            <a:pPr>
              <a:lnSpc>
                <a:spcPct val="150000"/>
              </a:lnSpc>
            </a:pPr>
            <a:r>
              <a:rPr lang="en-GB" sz="2400">
                <a:latin typeface="Arial" charset="0"/>
                <a:ea typeface="Arial" charset="0"/>
                <a:cs typeface="Arial" charset="0"/>
              </a:rPr>
              <a:t>AMH seems more appropriate for getting sustainability into prices</a:t>
            </a:r>
          </a:p>
          <a:p>
            <a:pPr>
              <a:lnSpc>
                <a:spcPct val="150000"/>
              </a:lnSpc>
            </a:pPr>
            <a:r>
              <a:rPr lang="en-GB" sz="2400">
                <a:latin typeface="Arial" charset="0"/>
                <a:ea typeface="Arial" charset="0"/>
                <a:cs typeface="Arial" charset="0"/>
              </a:rPr>
              <a:t>Implicit markets (e.g. elections, consumers, NGOs) reveal impact information</a:t>
            </a:r>
          </a:p>
        </p:txBody>
      </p:sp>
    </p:spTree>
    <p:extLst>
      <p:ext uri="{BB962C8B-B14F-4D97-AF65-F5344CB8AC3E}">
        <p14:creationId xmlns:p14="http://schemas.microsoft.com/office/powerpoint/2010/main" val="3502790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Inditex’s impact-adjusted return</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30</a:t>
            </a:fld>
            <a:endParaRPr lang="nl-NL"/>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335360" y="1628800"/>
                <a:ext cx="6264696" cy="4643470"/>
              </a:xfrm>
            </p:spPr>
            <p:txBody>
              <a:bodyPr>
                <a:normAutofit/>
              </a:bodyPr>
              <a:lstStyle/>
              <a:p>
                <a:pPr>
                  <a:lnSpc>
                    <a:spcPct val="150000"/>
                  </a:lnSpc>
                  <a:buFont typeface="Wingdings" panose="05000000000000000000" pitchFamily="2" charset="2"/>
                  <a:buChar char="q"/>
                </a:pPr>
                <a:r>
                  <a:rPr lang="en-US" sz="2000" dirty="0">
                    <a:effectLst/>
                    <a:latin typeface="Arial" panose="020B0604020202020204" pitchFamily="34" charset="0"/>
                    <a:ea typeface="Calibri" panose="020F0502020204030204" pitchFamily="34" charset="0"/>
                    <a:cs typeface="Arial" panose="020B0604020202020204" pitchFamily="34" charset="0"/>
                  </a:rPr>
                  <a:t>Filling in the impact-adjusted return formula for Inditex gives:</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GB" sz="2000" i="1" smtClean="0">
                              <a:effectLst/>
                              <a:latin typeface="Cambria Math" panose="02040503050406030204" pitchFamily="18" charset="0"/>
                              <a:cs typeface="Calibri" panose="020F0502020204030204" pitchFamily="34" charset="0"/>
                            </a:rPr>
                          </m:ctrlPr>
                        </m:sSubSupPr>
                        <m:e>
                          <m:r>
                            <a:rPr lang="en-GB" sz="2000" i="1">
                              <a:effectLst/>
                              <a:latin typeface="Cambria Math" panose="02040503050406030204" pitchFamily="18" charset="0"/>
                              <a:ea typeface="Calibri" panose="020F0502020204030204" pitchFamily="34" charset="0"/>
                              <a:cs typeface="Calibri" panose="020F0502020204030204" pitchFamily="34" charset="0"/>
                            </a:rPr>
                            <m:t>𝑟</m:t>
                          </m:r>
                        </m:e>
                        <m:sub>
                          <m:r>
                            <a:rPr lang="en-GB" sz="2000" i="1">
                              <a:effectLst/>
                              <a:latin typeface="Cambria Math" panose="02040503050406030204" pitchFamily="18" charset="0"/>
                              <a:ea typeface="Calibri" panose="020F0502020204030204" pitchFamily="34" charset="0"/>
                              <a:cs typeface="Calibri" panose="020F0502020204030204" pitchFamily="34" charset="0"/>
                            </a:rPr>
                            <m:t>𝑖</m:t>
                          </m:r>
                        </m:sub>
                        <m:sup>
                          <m:r>
                            <a:rPr lang="en-GB" sz="2000" i="1">
                              <a:effectLst/>
                              <a:latin typeface="Cambria Math" panose="02040503050406030204" pitchFamily="18" charset="0"/>
                              <a:ea typeface="Calibri" panose="020F0502020204030204" pitchFamily="34" charset="0"/>
                              <a:cs typeface="Calibri" panose="020F0502020204030204" pitchFamily="34" charset="0"/>
                            </a:rPr>
                            <m:t>𝑖𝑎𝑟</m:t>
                          </m:r>
                        </m:sup>
                      </m:sSubSup>
                      <m:r>
                        <a:rPr lang="en-GB" sz="2000" i="1">
                          <a:effectLst/>
                          <a:latin typeface="Cambria Math" panose="02040503050406030204" pitchFamily="18" charset="0"/>
                          <a:ea typeface="Calibri" panose="020F0502020204030204" pitchFamily="34" charset="0"/>
                          <a:cs typeface="Calibri" panose="020F0502020204030204" pitchFamily="34" charset="0"/>
                        </a:rPr>
                        <m:t>=</m:t>
                      </m:r>
                      <m:f>
                        <m:fPr>
                          <m:ctrlPr>
                            <a:rPr lang="en-GB" sz="2000" i="1">
                              <a:latin typeface="Cambria Math" panose="02040503050406030204" pitchFamily="18" charset="0"/>
                              <a:cs typeface="Calibri" panose="020F0502020204030204" pitchFamily="34" charset="0"/>
                            </a:rPr>
                          </m:ctrlPr>
                        </m:fPr>
                        <m:num>
                          <m:r>
                            <a:rPr lang="en-GB" sz="2000" i="1">
                              <a:latin typeface="Cambria Math" panose="02040503050406030204" pitchFamily="18" charset="0"/>
                              <a:ea typeface="Calibri" panose="020F0502020204030204" pitchFamily="34" charset="0"/>
                              <a:cs typeface="Calibri" panose="020F0502020204030204" pitchFamily="34" charset="0"/>
                            </a:rPr>
                            <m:t>∆</m:t>
                          </m:r>
                          <m:r>
                            <a:rPr lang="en-GB" sz="2000" i="1">
                              <a:latin typeface="Cambria Math" panose="02040503050406030204" pitchFamily="18" charset="0"/>
                              <a:ea typeface="Calibri" panose="020F0502020204030204" pitchFamily="34" charset="0"/>
                              <a:cs typeface="Calibri" panose="020F0502020204030204" pitchFamily="34" charset="0"/>
                            </a:rPr>
                            <m:t>𝐹𝑉</m:t>
                          </m:r>
                          <m:r>
                            <a:rPr lang="en-GB" sz="2000" i="1">
                              <a:latin typeface="Cambria Math" panose="02040503050406030204" pitchFamily="18" charset="0"/>
                              <a:ea typeface="Calibri" panose="020F0502020204030204" pitchFamily="34" charset="0"/>
                              <a:cs typeface="Calibri" panose="020F0502020204030204" pitchFamily="34" charset="0"/>
                            </a:rPr>
                            <m:t>+∆</m:t>
                          </m:r>
                          <m:r>
                            <a:rPr lang="en-GB" sz="2000" i="1">
                              <a:latin typeface="Cambria Math" panose="02040503050406030204" pitchFamily="18" charset="0"/>
                              <a:ea typeface="Calibri" panose="020F0502020204030204" pitchFamily="34" charset="0"/>
                              <a:cs typeface="Calibri" panose="020F0502020204030204" pitchFamily="34" charset="0"/>
                            </a:rPr>
                            <m:t>𝑆𝑉</m:t>
                          </m:r>
                          <m:r>
                            <a:rPr lang="en-GB" sz="2000" i="1">
                              <a:latin typeface="Cambria Math" panose="02040503050406030204" pitchFamily="18" charset="0"/>
                              <a:ea typeface="Calibri" panose="020F0502020204030204" pitchFamily="34" charset="0"/>
                              <a:cs typeface="Calibri" panose="020F0502020204030204" pitchFamily="34" charset="0"/>
                            </a:rPr>
                            <m:t>+∆</m:t>
                          </m:r>
                          <m:r>
                            <a:rPr lang="en-GB" sz="2000" i="1">
                              <a:latin typeface="Cambria Math" panose="02040503050406030204" pitchFamily="18" charset="0"/>
                              <a:ea typeface="Calibri" panose="020F0502020204030204" pitchFamily="34" charset="0"/>
                              <a:cs typeface="Calibri" panose="020F0502020204030204" pitchFamily="34" charset="0"/>
                            </a:rPr>
                            <m:t>𝐸𝑉</m:t>
                          </m:r>
                        </m:num>
                        <m:den>
                          <m:r>
                            <a:rPr lang="en-GB" sz="2000" i="1">
                              <a:latin typeface="Cambria Math" panose="02040503050406030204" pitchFamily="18" charset="0"/>
                              <a:ea typeface="Calibri" panose="020F0502020204030204" pitchFamily="34" charset="0"/>
                              <a:cs typeface="Calibri" panose="020F0502020204030204" pitchFamily="34" charset="0"/>
                            </a:rPr>
                            <m:t>𝐹𝑉</m:t>
                          </m:r>
                        </m:den>
                      </m:f>
                      <m:r>
                        <a:rPr lang="en-US" sz="2000" b="0" i="1" smtClean="0">
                          <a:latin typeface="Cambria Math" panose="02040503050406030204" pitchFamily="18" charset="0"/>
                          <a:ea typeface="Calibri" panose="020F0502020204030204" pitchFamily="34" charset="0"/>
                          <a:cs typeface="Calibri" panose="020F0502020204030204" pitchFamily="34" charset="0"/>
                        </a:rPr>
                        <m:t>=</m:t>
                      </m:r>
                      <m:f>
                        <m:fPr>
                          <m:ctrlPr>
                            <a:rPr lang="en-GB" sz="2000" i="1">
                              <a:latin typeface="Cambria Math" panose="02040503050406030204" pitchFamily="18" charset="0"/>
                            </a:rPr>
                          </m:ctrlPr>
                        </m:fPr>
                        <m:num>
                          <m:r>
                            <a:rPr lang="en-GB" sz="2000" i="1">
                              <a:latin typeface="Cambria Math" panose="02040503050406030204" pitchFamily="18" charset="0"/>
                            </a:rPr>
                            <m:t>4.8+1.2−3.7</m:t>
                          </m:r>
                        </m:num>
                        <m:den>
                          <m:r>
                            <a:rPr lang="en-GB" sz="2000" i="1">
                              <a:latin typeface="Cambria Math" panose="02040503050406030204" pitchFamily="18" charset="0"/>
                            </a:rPr>
                            <m:t>79</m:t>
                          </m:r>
                        </m:den>
                      </m:f>
                      <m:r>
                        <a:rPr lang="en-GB" sz="2000" i="1">
                          <a:latin typeface="Cambria Math" panose="02040503050406030204" pitchFamily="18" charset="0"/>
                        </a:rPr>
                        <m:t>=2.9%</m:t>
                      </m:r>
                    </m:oMath>
                  </m:oMathPara>
                </a14:m>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r>
                  <a:rPr lang="en-GB" sz="2000" dirty="0">
                    <a:effectLst/>
                    <a:latin typeface="Arial" panose="020B0604020202020204" pitchFamily="34" charset="0"/>
                    <a:ea typeface="Calibri" panose="020F0502020204030204" pitchFamily="34" charset="0"/>
                    <a:cs typeface="Arial" panose="020B0604020202020204" pitchFamily="34" charset="0"/>
                  </a:rPr>
                  <a:t>The financial return is </a:t>
                </a:r>
                <a14:m>
                  <m:oMath xmlns:m="http://schemas.openxmlformats.org/officeDocument/2006/math">
                    <m:sSubSup>
                      <m:sSubSupPr>
                        <m:ctrlPr>
                          <a:rPr lang="en-GB" sz="2000" i="1">
                            <a:latin typeface="Cambria Math" panose="02040503050406030204" pitchFamily="18" charset="0"/>
                            <a:cs typeface="Calibri" panose="020F0502020204030204" pitchFamily="34" charset="0"/>
                          </a:rPr>
                        </m:ctrlPr>
                      </m:sSubSupPr>
                      <m:e>
                        <m:r>
                          <a:rPr lang="en-GB" sz="2000" i="1">
                            <a:latin typeface="Cambria Math" panose="02040503050406030204" pitchFamily="18" charset="0"/>
                            <a:ea typeface="Calibri" panose="020F0502020204030204" pitchFamily="34" charset="0"/>
                            <a:cs typeface="Calibri" panose="020F0502020204030204" pitchFamily="34" charset="0"/>
                          </a:rPr>
                          <m:t>𝑟</m:t>
                        </m:r>
                      </m:e>
                      <m:sub>
                        <m:r>
                          <a:rPr lang="en-GB" sz="2000" i="1">
                            <a:latin typeface="Cambria Math" panose="02040503050406030204" pitchFamily="18" charset="0"/>
                            <a:ea typeface="Calibri" panose="020F0502020204030204" pitchFamily="34" charset="0"/>
                            <a:cs typeface="Calibri" panose="020F0502020204030204" pitchFamily="34" charset="0"/>
                          </a:rPr>
                          <m:t>𝑖</m:t>
                        </m:r>
                      </m:sub>
                      <m:sup>
                        <m:r>
                          <a:rPr lang="en-US" sz="2000" b="0" i="1" smtClean="0">
                            <a:latin typeface="Cambria Math" panose="02040503050406030204" pitchFamily="18" charset="0"/>
                            <a:ea typeface="Calibri" panose="020F0502020204030204" pitchFamily="34" charset="0"/>
                            <a:cs typeface="Calibri" panose="020F0502020204030204" pitchFamily="34" charset="0"/>
                          </a:rPr>
                          <m:t>𝑓</m:t>
                        </m:r>
                      </m:sup>
                    </m:sSubSup>
                    <m:r>
                      <a:rPr lang="en-GB" sz="2000" i="1">
                        <a:latin typeface="Cambria Math" panose="02040503050406030204" pitchFamily="18" charset="0"/>
                        <a:ea typeface="Calibri" panose="020F0502020204030204" pitchFamily="34" charset="0"/>
                        <a:cs typeface="Calibri" panose="020F0502020204030204" pitchFamily="34" charset="0"/>
                      </a:rPr>
                      <m:t>=</m:t>
                    </m:r>
                    <m:f>
                      <m:fPr>
                        <m:ctrlPr>
                          <a:rPr lang="en-GB" sz="2000" i="1">
                            <a:latin typeface="Cambria Math" panose="02040503050406030204" pitchFamily="18" charset="0"/>
                            <a:cs typeface="Calibri" panose="020F0502020204030204" pitchFamily="34" charset="0"/>
                          </a:rPr>
                        </m:ctrlPr>
                      </m:fPr>
                      <m:num>
                        <m:r>
                          <a:rPr lang="en-GB" sz="2000" i="1">
                            <a:latin typeface="Cambria Math" panose="02040503050406030204" pitchFamily="18" charset="0"/>
                            <a:ea typeface="Calibri" panose="020F0502020204030204" pitchFamily="34" charset="0"/>
                            <a:cs typeface="Calibri" panose="020F0502020204030204" pitchFamily="34" charset="0"/>
                          </a:rPr>
                          <m:t>∆</m:t>
                        </m:r>
                        <m:r>
                          <a:rPr lang="en-GB" sz="2000" i="1">
                            <a:latin typeface="Cambria Math" panose="02040503050406030204" pitchFamily="18" charset="0"/>
                            <a:ea typeface="Calibri" panose="020F0502020204030204" pitchFamily="34" charset="0"/>
                            <a:cs typeface="Calibri" panose="020F0502020204030204" pitchFamily="34" charset="0"/>
                          </a:rPr>
                          <m:t>𝐹𝑉</m:t>
                        </m:r>
                      </m:num>
                      <m:den>
                        <m:r>
                          <a:rPr lang="en-GB" sz="2000" i="1">
                            <a:latin typeface="Cambria Math" panose="02040503050406030204" pitchFamily="18" charset="0"/>
                            <a:ea typeface="Calibri" panose="020F0502020204030204" pitchFamily="34" charset="0"/>
                            <a:cs typeface="Calibri" panose="020F0502020204030204" pitchFamily="34" charset="0"/>
                          </a:rPr>
                          <m:t>𝐹𝑉</m:t>
                        </m:r>
                      </m:den>
                    </m:f>
                    <m:r>
                      <a:rPr lang="en-US" sz="2000" b="0" i="1" smtClean="0">
                        <a:latin typeface="Cambria Math" panose="02040503050406030204" pitchFamily="18" charset="0"/>
                        <a:ea typeface="Calibri" panose="020F0502020204030204" pitchFamily="34" charset="0"/>
                        <a:cs typeface="Calibri" panose="020F0502020204030204" pitchFamily="34" charset="0"/>
                      </a:rPr>
                      <m:t>=</m:t>
                    </m:r>
                    <m:f>
                      <m:fPr>
                        <m:ctrlPr>
                          <a:rPr lang="en-GB" sz="2000" i="1">
                            <a:effectLst/>
                            <a:latin typeface="Cambria Math" panose="02040503050406030204" pitchFamily="18" charset="0"/>
                            <a:cs typeface="Calibri" panose="020F0502020204030204" pitchFamily="34" charset="0"/>
                          </a:rPr>
                        </m:ctrlPr>
                      </m:fPr>
                      <m:num>
                        <m:r>
                          <a:rPr lang="en-US" sz="2000" b="0" i="1" smtClean="0">
                            <a:effectLst/>
                            <a:latin typeface="Cambria Math" panose="02040503050406030204" pitchFamily="18" charset="0"/>
                            <a:ea typeface="Calibri" panose="020F0502020204030204" pitchFamily="34" charset="0"/>
                            <a:cs typeface="Calibri" panose="020F0502020204030204" pitchFamily="34" charset="0"/>
                          </a:rPr>
                          <m:t>4</m:t>
                        </m:r>
                        <m:r>
                          <a:rPr lang="en-GB" sz="2000" i="1">
                            <a:effectLst/>
                            <a:latin typeface="Cambria Math" panose="02040503050406030204" pitchFamily="18" charset="0"/>
                            <a:ea typeface="Calibri" panose="020F0502020204030204" pitchFamily="34" charset="0"/>
                            <a:cs typeface="Calibri" panose="020F0502020204030204" pitchFamily="34" charset="0"/>
                          </a:rPr>
                          <m:t>.8</m:t>
                        </m:r>
                      </m:num>
                      <m:den>
                        <m:r>
                          <a:rPr lang="en-GB" sz="2000" i="1">
                            <a:effectLst/>
                            <a:latin typeface="Cambria Math" panose="02040503050406030204" pitchFamily="18" charset="0"/>
                            <a:ea typeface="Calibri" panose="020F0502020204030204" pitchFamily="34" charset="0"/>
                            <a:cs typeface="Calibri" panose="020F0502020204030204" pitchFamily="34" charset="0"/>
                          </a:rPr>
                          <m:t>79</m:t>
                        </m:r>
                      </m:den>
                    </m:f>
                    <m:r>
                      <a:rPr lang="en-GB" sz="2000" i="1">
                        <a:effectLst/>
                        <a:latin typeface="Cambria Math" panose="02040503050406030204" pitchFamily="18" charset="0"/>
                        <a:ea typeface="Calibri" panose="020F0502020204030204" pitchFamily="34" charset="0"/>
                        <a:cs typeface="Calibri" panose="020F0502020204030204" pitchFamily="34" charset="0"/>
                      </a:rPr>
                      <m:t>=6.1</m:t>
                    </m:r>
                    <m:r>
                      <a:rPr lang="en-GB" sz="2000" i="1" smtClean="0">
                        <a:effectLst/>
                        <a:latin typeface="Cambria Math" panose="02040503050406030204" pitchFamily="18" charset="0"/>
                        <a:ea typeface="Calibri" panose="020F0502020204030204" pitchFamily="34" charset="0"/>
                        <a:cs typeface="Calibri" panose="020F0502020204030204" pitchFamily="34" charset="0"/>
                      </a:rPr>
                      <m:t>%</m:t>
                    </m:r>
                  </m:oMath>
                </a14:m>
                <a:r>
                  <a:rPr lang="en-GB" sz="2000" dirty="0">
                    <a:effectLst/>
                    <a:latin typeface="Arial" panose="020B0604020202020204" pitchFamily="34" charset="0"/>
                    <a:ea typeface="Calibri" panose="020F0502020204030204" pitchFamily="34" charset="0"/>
                    <a:cs typeface="Arial" panose="020B0604020202020204" pitchFamily="34" charset="0"/>
                  </a:rPr>
                  <a:t>, so Inditex’s financial return is higher than the impact-adjusted return </a:t>
                </a:r>
                <a:r>
                  <a:rPr lang="en-GB" sz="2000" b="1" dirty="0">
                    <a:solidFill>
                      <a:schemeClr val="accent1"/>
                    </a:solidFill>
                    <a:latin typeface="Arial" panose="020B0604020202020204" pitchFamily="34" charset="0"/>
                    <a:cs typeface="Arial" panose="020B0604020202020204" pitchFamily="34" charset="0"/>
                    <a:sym typeface="Wingdings" panose="05000000000000000000" pitchFamily="2" charset="2"/>
                  </a:rPr>
                  <a:t> reflecting net negative impact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 indent="0">
                  <a:lnSpc>
                    <a:spcPct val="150000"/>
                  </a:lnSpc>
                  <a:buNone/>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lvl="1">
                  <a:lnSpc>
                    <a:spcPct val="150000"/>
                  </a:lnSpc>
                  <a:buFont typeface="Wingdings" panose="05000000000000000000" pitchFamily="2" charset="2"/>
                  <a:buChar char="q"/>
                </a:pPr>
                <a:endParaRPr lang="en-GB" sz="1700" dirty="0">
                  <a:latin typeface="Arial" panose="020B0604020202020204" pitchFamily="34" charset="0"/>
                  <a:cs typeface="Arial" panose="020B0604020202020204" pitchFamily="34" charset="0"/>
                </a:endParaRP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335360" y="1628800"/>
                <a:ext cx="6264696" cy="4643470"/>
              </a:xfrm>
              <a:blipFill>
                <a:blip r:embed="rId2"/>
                <a:stretch>
                  <a:fillRect/>
                </a:stretch>
              </a:blipFill>
            </p:spPr>
            <p:txBody>
              <a:bodyPr/>
              <a:lstStyle/>
              <a:p>
                <a:r>
                  <a:rPr lang="nl-NL">
                    <a:noFill/>
                  </a:rPr>
                  <a:t> </a:t>
                </a:r>
              </a:p>
            </p:txBody>
          </p:sp>
        </mc:Fallback>
      </mc:AlternateContent>
      <p:graphicFrame>
        <p:nvGraphicFramePr>
          <p:cNvPr id="6" name="Table 5">
            <a:extLst>
              <a:ext uri="{FF2B5EF4-FFF2-40B4-BE49-F238E27FC236}">
                <a16:creationId xmlns:a16="http://schemas.microsoft.com/office/drawing/2014/main" id="{5460622A-6B51-C1BF-D088-3797BD1B0A18}"/>
              </a:ext>
            </a:extLst>
          </p:cNvPr>
          <p:cNvGraphicFramePr>
            <a:graphicFrameLocks noGrp="1"/>
          </p:cNvGraphicFramePr>
          <p:nvPr>
            <p:extLst>
              <p:ext uri="{D42A27DB-BD31-4B8C-83A1-F6EECF244321}">
                <p14:modId xmlns:p14="http://schemas.microsoft.com/office/powerpoint/2010/main" val="1566845171"/>
              </p:ext>
            </p:extLst>
          </p:nvPr>
        </p:nvGraphicFramePr>
        <p:xfrm>
          <a:off x="6672064" y="1988840"/>
          <a:ext cx="5472607" cy="2376264"/>
        </p:xfrm>
        <a:graphic>
          <a:graphicData uri="http://schemas.openxmlformats.org/drawingml/2006/table">
            <a:tbl>
              <a:tblPr firstRow="1" firstCol="1" bandRow="1">
                <a:tableStyleId>{5C22544A-7EE6-4342-B048-85BDC9FD1C3A}</a:tableStyleId>
              </a:tblPr>
              <a:tblGrid>
                <a:gridCol w="1957707">
                  <a:extLst>
                    <a:ext uri="{9D8B030D-6E8A-4147-A177-3AD203B41FA5}">
                      <a16:colId xmlns:a16="http://schemas.microsoft.com/office/drawing/2014/main" val="2257884926"/>
                    </a:ext>
                  </a:extLst>
                </a:gridCol>
                <a:gridCol w="1794842">
                  <a:extLst>
                    <a:ext uri="{9D8B030D-6E8A-4147-A177-3AD203B41FA5}">
                      <a16:colId xmlns:a16="http://schemas.microsoft.com/office/drawing/2014/main" val="4017993687"/>
                    </a:ext>
                  </a:extLst>
                </a:gridCol>
                <a:gridCol w="1720058">
                  <a:extLst>
                    <a:ext uri="{9D8B030D-6E8A-4147-A177-3AD203B41FA5}">
                      <a16:colId xmlns:a16="http://schemas.microsoft.com/office/drawing/2014/main" val="3421812206"/>
                    </a:ext>
                  </a:extLst>
                </a:gridCol>
              </a:tblGrid>
              <a:tr h="316835">
                <a:tc rowSpan="2">
                  <a:txBody>
                    <a:bodyPr/>
                    <a:lstStyle/>
                    <a:p>
                      <a:pPr marL="0" marR="0">
                        <a:spcBef>
                          <a:spcPts val="0"/>
                        </a:spcBef>
                        <a:spcAft>
                          <a:spcPts val="0"/>
                        </a:spcAft>
                      </a:pPr>
                      <a:r>
                        <a:rPr lang="en-GB" sz="1400" b="1" dirty="0">
                          <a:solidFill>
                            <a:schemeClr val="bg1"/>
                          </a:solidFill>
                          <a:effectLst/>
                          <a:latin typeface="Arial" panose="020B0604020202020204" pitchFamily="34" charset="0"/>
                          <a:cs typeface="Arial" panose="020B0604020202020204" pitchFamily="34" charset="0"/>
                        </a:rPr>
                        <a:t>IV calculation</a:t>
                      </a:r>
                      <a:endPar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GB" sz="1400" b="1" dirty="0">
                          <a:solidFill>
                            <a:schemeClr val="bg1"/>
                          </a:solidFill>
                          <a:effectLst/>
                          <a:latin typeface="Arial" panose="020B0604020202020204" pitchFamily="34" charset="0"/>
                          <a:cs typeface="Arial" panose="020B0604020202020204" pitchFamily="34" charset="0"/>
                        </a:rPr>
                        <a:t>Value</a:t>
                      </a:r>
                      <a:endPar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GB" sz="1400" b="1" dirty="0">
                          <a:solidFill>
                            <a:schemeClr val="bg1"/>
                          </a:solidFill>
                          <a:effectLst/>
                          <a:latin typeface="Arial" panose="020B0604020202020204" pitchFamily="34" charset="0"/>
                          <a:cs typeface="Arial" panose="020B0604020202020204" pitchFamily="34" charset="0"/>
                        </a:rPr>
                        <a:t>Annual value flows</a:t>
                      </a:r>
                      <a:endPar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35291510"/>
                  </a:ext>
                </a:extLst>
              </a:tr>
              <a:tr h="369641">
                <a:tc vMerge="1">
                  <a:txBody>
                    <a:bodyPr/>
                    <a:lstStyle/>
                    <a:p>
                      <a:endParaRPr lang="en-GB"/>
                    </a:p>
                  </a:txBody>
                  <a:tcPr/>
                </a:tc>
                <a:tc>
                  <a:txBody>
                    <a:bodyPr/>
                    <a:lstStyle/>
                    <a:p>
                      <a:pPr marL="0" marR="0" algn="ctr">
                        <a:spcBef>
                          <a:spcPts val="0"/>
                        </a:spcBef>
                        <a:spcAft>
                          <a:spcPts val="0"/>
                        </a:spcAft>
                      </a:pPr>
                      <a:r>
                        <a:rPr lang="en-GB" sz="1400" b="1">
                          <a:solidFill>
                            <a:schemeClr val="bg1"/>
                          </a:solidFill>
                          <a:effectLst/>
                          <a:latin typeface="Arial" panose="020B0604020202020204" pitchFamily="34" charset="0"/>
                          <a:cs typeface="Arial" panose="020B0604020202020204" pitchFamily="34" charset="0"/>
                        </a:rPr>
                        <a:t> (Euro billions)</a:t>
                      </a:r>
                      <a:endPar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GB" sz="1400" b="1" dirty="0">
                          <a:solidFill>
                            <a:schemeClr val="bg1"/>
                          </a:solidFill>
                          <a:effectLst/>
                          <a:latin typeface="Arial" panose="020B0604020202020204" pitchFamily="34" charset="0"/>
                          <a:cs typeface="Arial" panose="020B0604020202020204" pitchFamily="34" charset="0"/>
                        </a:rPr>
                        <a:t>(Euro billions)</a:t>
                      </a:r>
                      <a:endPar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20282516"/>
                  </a:ext>
                </a:extLst>
              </a:tr>
              <a:tr h="316835">
                <a:tc>
                  <a:txBody>
                    <a:bodyPr/>
                    <a:lstStyle/>
                    <a:p>
                      <a:pPr marL="0" marR="0" algn="just">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FV (enterprise value)</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79</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4.8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extLst>
                  <a:ext uri="{0D108BD9-81ED-4DB2-BD59-A6C34878D82A}">
                    <a16:rowId xmlns:a16="http://schemas.microsoft.com/office/drawing/2014/main" val="2496331121"/>
                  </a:ext>
                </a:extLst>
              </a:tr>
              <a:tr h="334437">
                <a:tc>
                  <a:txBody>
                    <a:bodyPr/>
                    <a:lstStyle/>
                    <a:p>
                      <a:pPr marL="0" marR="0" algn="just">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Positive SV</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283</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4.1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extLst>
                  <a:ext uri="{0D108BD9-81ED-4DB2-BD59-A6C34878D82A}">
                    <a16:rowId xmlns:a16="http://schemas.microsoft.com/office/drawing/2014/main" val="2467682421"/>
                  </a:ext>
                </a:extLst>
              </a:tr>
              <a:tr h="316835">
                <a:tc>
                  <a:txBody>
                    <a:bodyPr/>
                    <a:lstStyle/>
                    <a:p>
                      <a:pPr marL="0" marR="0" algn="just">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Negative SV</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-173</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-2.9</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extLst>
                  <a:ext uri="{0D108BD9-81ED-4DB2-BD59-A6C34878D82A}">
                    <a16:rowId xmlns:a16="http://schemas.microsoft.com/office/drawing/2014/main" val="3602029163"/>
                  </a:ext>
                </a:extLst>
              </a:tr>
              <a:tr h="334437">
                <a:tc>
                  <a:txBody>
                    <a:bodyPr/>
                    <a:lstStyle/>
                    <a:p>
                      <a:pPr marL="0" marR="0" algn="just">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Negative EV</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0"/>
                        </a:spcBef>
                        <a:spcAft>
                          <a:spcPts val="0"/>
                        </a:spcAft>
                      </a:pPr>
                      <a:r>
                        <a:rPr lang="en-GB" sz="1400">
                          <a:effectLst/>
                          <a:latin typeface="Arial" panose="020B0604020202020204" pitchFamily="34" charset="0"/>
                          <a:cs typeface="Arial" panose="020B0604020202020204" pitchFamily="34" charset="0"/>
                        </a:rPr>
                        <a:t>-183</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tc>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-3.7</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1FA"/>
                    </a:solidFill>
                  </a:tcPr>
                </a:tc>
                <a:extLst>
                  <a:ext uri="{0D108BD9-81ED-4DB2-BD59-A6C34878D82A}">
                    <a16:rowId xmlns:a16="http://schemas.microsoft.com/office/drawing/2014/main" val="29382620"/>
                  </a:ext>
                </a:extLst>
              </a:tr>
              <a:tr h="387244">
                <a:tc>
                  <a:txBody>
                    <a:bodyPr/>
                    <a:lstStyle/>
                    <a:p>
                      <a:pPr marL="0" marR="0" algn="just">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Invested capital</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0"/>
                        </a:spcBef>
                        <a:spcAft>
                          <a:spcPts val="0"/>
                        </a:spcAft>
                      </a:pPr>
                      <a:r>
                        <a:rPr lang="en-GB" sz="1400" b="1">
                          <a:effectLst/>
                          <a:latin typeface="Arial" panose="020B0604020202020204" pitchFamily="34" charset="0"/>
                          <a:cs typeface="Arial" panose="020B0604020202020204" pitchFamily="34" charset="0"/>
                        </a:rPr>
                        <a:t>79</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tc>
                  <a:txBody>
                    <a:bodyPr/>
                    <a:lstStyle/>
                    <a:p>
                      <a:pPr marL="0" marR="0" algn="ctr">
                        <a:spcBef>
                          <a:spcPts val="0"/>
                        </a:spcBef>
                        <a:spcAft>
                          <a:spcPts val="0"/>
                        </a:spcAft>
                      </a:pPr>
                      <a:r>
                        <a:rPr lang="en-GB" sz="1400" b="1" dirty="0">
                          <a:effectLst/>
                          <a:latin typeface="Arial" panose="020B0604020202020204" pitchFamily="34" charset="0"/>
                          <a:cs typeface="Arial" panose="020B0604020202020204" pitchFamily="34" charset="0"/>
                        </a:rPr>
                        <a:t>2.3</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E3F5"/>
                    </a:solidFill>
                  </a:tcPr>
                </a:tc>
                <a:extLst>
                  <a:ext uri="{0D108BD9-81ED-4DB2-BD59-A6C34878D82A}">
                    <a16:rowId xmlns:a16="http://schemas.microsoft.com/office/drawing/2014/main" val="3890040993"/>
                  </a:ext>
                </a:extLst>
              </a:tr>
            </a:tbl>
          </a:graphicData>
        </a:graphic>
      </p:graphicFrame>
    </p:spTree>
    <p:extLst>
      <p:ext uri="{BB962C8B-B14F-4D97-AF65-F5344CB8AC3E}">
        <p14:creationId xmlns:p14="http://schemas.microsoft.com/office/powerpoint/2010/main" val="751499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Integrated return</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31</a:t>
            </a:fld>
            <a:endParaRPr lang="nl-NL"/>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551384" y="1516698"/>
                <a:ext cx="10729192" cy="4648606"/>
              </a:xfrm>
            </p:spPr>
            <p:txBody>
              <a:bodyPr>
                <a:normAutofit lnSpcReduction="10000"/>
              </a:bodyPr>
              <a:lstStyle/>
              <a:p>
                <a:pPr>
                  <a:lnSpc>
                    <a:spcPct val="150000"/>
                  </a:lnSpc>
                  <a:buFont typeface="Wingdings" panose="05000000000000000000" pitchFamily="2" charset="2"/>
                  <a:buChar char="q"/>
                </a:pPr>
                <a:r>
                  <a:rPr lang="en-GB" sz="2400" dirty="0">
                    <a:latin typeface="Arial" panose="020B0604020202020204" pitchFamily="34" charset="0"/>
                    <a:cs typeface="Arial" panose="020B0604020202020204" pitchFamily="34" charset="0"/>
                  </a:rPr>
                  <a:t>Taking financial value for invested capital in the denominator is an intermediate step; this reflects the investor perspective</a:t>
                </a: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400" dirty="0">
                    <a:latin typeface="Arial" panose="020B0604020202020204" pitchFamily="34" charset="0"/>
                    <a:cs typeface="Arial" panose="020B0604020202020204" pitchFamily="34" charset="0"/>
                  </a:rPr>
                  <a:t>Another step would be to take integrated value for invested capital in the denominator; this reflects the societal perspective of all stakeholders</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GB" sz="2000" i="1">
                              <a:effectLst/>
                              <a:latin typeface="Cambria Math" panose="02040503050406030204" pitchFamily="18" charset="0"/>
                              <a:ea typeface="Calibri" panose="020F0502020204030204" pitchFamily="34" charset="0"/>
                              <a:cs typeface="Calibri" panose="020F0502020204030204" pitchFamily="34" charset="0"/>
                            </a:rPr>
                          </m:ctrlPr>
                        </m:sSubSupPr>
                        <m:e>
                          <m:r>
                            <a:rPr lang="en-GB" sz="2000" i="1">
                              <a:effectLst/>
                              <a:latin typeface="Cambria Math" panose="02040503050406030204" pitchFamily="18" charset="0"/>
                              <a:ea typeface="Calibri" panose="020F0502020204030204" pitchFamily="34" charset="0"/>
                              <a:cs typeface="Calibri" panose="020F0502020204030204" pitchFamily="34" charset="0"/>
                            </a:rPr>
                            <m:t>𝑟</m:t>
                          </m:r>
                        </m:e>
                        <m:sub>
                          <m:r>
                            <a:rPr lang="en-GB" sz="2000" i="1">
                              <a:effectLst/>
                              <a:latin typeface="Cambria Math" panose="02040503050406030204" pitchFamily="18" charset="0"/>
                              <a:ea typeface="Calibri" panose="020F0502020204030204" pitchFamily="34" charset="0"/>
                              <a:cs typeface="Calibri" panose="020F0502020204030204" pitchFamily="34" charset="0"/>
                            </a:rPr>
                            <m:t>𝑖</m:t>
                          </m:r>
                        </m:sub>
                        <m:sup>
                          <m:r>
                            <a:rPr lang="en-GB" sz="2000" i="1">
                              <a:effectLst/>
                              <a:latin typeface="Cambria Math" panose="02040503050406030204" pitchFamily="18" charset="0"/>
                              <a:ea typeface="Calibri" panose="020F0502020204030204" pitchFamily="34" charset="0"/>
                              <a:cs typeface="Calibri" panose="020F0502020204030204" pitchFamily="34" charset="0"/>
                            </a:rPr>
                            <m:t>𝑖𝑟</m:t>
                          </m:r>
                        </m:sup>
                      </m:sSubSup>
                      <m:r>
                        <a:rPr lang="en-GB" sz="2000" i="1">
                          <a:effectLst/>
                          <a:latin typeface="Cambria Math" panose="02040503050406030204" pitchFamily="18" charset="0"/>
                          <a:ea typeface="Calibri" panose="020F0502020204030204" pitchFamily="34" charset="0"/>
                          <a:cs typeface="Calibri" panose="020F0502020204030204" pitchFamily="34" charset="0"/>
                        </a:rPr>
                        <m:t>=</m:t>
                      </m:r>
                      <m:f>
                        <m:fPr>
                          <m:ctrlPr>
                            <a:rPr lang="en-GB" sz="2000" i="1">
                              <a:effectLst/>
                              <a:latin typeface="Cambria Math" panose="02040503050406030204" pitchFamily="18" charset="0"/>
                              <a:ea typeface="Calibri" panose="020F0502020204030204" pitchFamily="34" charset="0"/>
                              <a:cs typeface="Calibri" panose="020F0502020204030204" pitchFamily="34" charset="0"/>
                            </a:rPr>
                          </m:ctrlPr>
                        </m:fPr>
                        <m:num>
                          <m:r>
                            <a:rPr lang="en-GB" sz="2000" i="1">
                              <a:effectLst/>
                              <a:latin typeface="Cambria Math" panose="02040503050406030204" pitchFamily="18" charset="0"/>
                              <a:ea typeface="Calibri" panose="020F0502020204030204" pitchFamily="34" charset="0"/>
                              <a:cs typeface="Calibri" panose="020F0502020204030204" pitchFamily="34" charset="0"/>
                            </a:rPr>
                            <m:t>𝑐𝑎𝑝𝑖𝑡𝑎𝑙</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𝑔𝑎𝑖𝑛𝑠</m:t>
                          </m:r>
                          <m:r>
                            <a:rPr lang="en-GB" sz="2000" i="1">
                              <a:effectLst/>
                              <a:latin typeface="Cambria Math" panose="02040503050406030204" pitchFamily="18" charset="0"/>
                              <a:ea typeface="Calibri" panose="020F0502020204030204" pitchFamily="34" charset="0"/>
                              <a:cs typeface="Calibri" panose="020F0502020204030204" pitchFamily="34" charset="0"/>
                            </a:rPr>
                            <m:t>+</m:t>
                          </m:r>
                          <m:r>
                            <a:rPr lang="en-GB" sz="2000" i="1">
                              <a:effectLst/>
                              <a:latin typeface="Cambria Math" panose="02040503050406030204" pitchFamily="18" charset="0"/>
                              <a:ea typeface="Calibri" panose="020F0502020204030204" pitchFamily="34" charset="0"/>
                              <a:cs typeface="Calibri" panose="020F0502020204030204" pitchFamily="34" charset="0"/>
                            </a:rPr>
                            <m:t>𝑑𝑖𝑣𝑖𝑑𝑒𝑛𝑑</m:t>
                          </m:r>
                          <m:r>
                            <a:rPr lang="en-GB" sz="2000" i="1">
                              <a:effectLst/>
                              <a:latin typeface="Cambria Math" panose="02040503050406030204" pitchFamily="18" charset="0"/>
                              <a:ea typeface="Calibri" panose="020F0502020204030204" pitchFamily="34" charset="0"/>
                              <a:cs typeface="Calibri" panose="020F0502020204030204" pitchFamily="34" charset="0"/>
                            </a:rPr>
                            <m:t>+</m:t>
                          </m:r>
                          <m:r>
                            <a:rPr lang="en-GB" sz="2000" i="1">
                              <a:effectLst/>
                              <a:latin typeface="Cambria Math" panose="02040503050406030204" pitchFamily="18" charset="0"/>
                              <a:ea typeface="Calibri" panose="020F0502020204030204" pitchFamily="34" charset="0"/>
                              <a:cs typeface="Calibri" panose="020F0502020204030204" pitchFamily="34" charset="0"/>
                            </a:rPr>
                            <m:t>𝑖𝑛𝑡𝑒𝑟𝑒𝑠𝑡</m:t>
                          </m:r>
                          <m:r>
                            <a:rPr lang="en-GB" sz="2000" i="1">
                              <a:effectLst/>
                              <a:latin typeface="Cambria Math" panose="02040503050406030204" pitchFamily="18" charset="0"/>
                              <a:ea typeface="Calibri" panose="020F0502020204030204" pitchFamily="34" charset="0"/>
                              <a:cs typeface="Calibri" panose="020F0502020204030204" pitchFamily="34" charset="0"/>
                            </a:rPr>
                            <m:t>+</m:t>
                          </m:r>
                          <m:r>
                            <a:rPr lang="en-GB" sz="2000" i="1">
                              <a:effectLst/>
                              <a:latin typeface="Cambria Math" panose="02040503050406030204" pitchFamily="18" charset="0"/>
                              <a:ea typeface="Calibri" panose="020F0502020204030204" pitchFamily="34" charset="0"/>
                              <a:cs typeface="Calibri" panose="020F0502020204030204" pitchFamily="34" charset="0"/>
                            </a:rPr>
                            <m:t>𝑠𝑜𝑐𝑖𝑎𝑙</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𝑖𝑚𝑝𝑎𝑐𝑡</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𝑒𝑐𝑜𝑙𝑜𝑔𝑖𝑐𝑎𝑙</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𝑖𝑚𝑝𝑎𝑐𝑡</m:t>
                          </m:r>
                        </m:num>
                        <m:den>
                          <m:r>
                            <a:rPr lang="en-GB" sz="2000" i="1">
                              <a:effectLst/>
                              <a:latin typeface="Cambria Math" panose="02040503050406030204" pitchFamily="18" charset="0"/>
                              <a:ea typeface="Calibri" panose="020F0502020204030204" pitchFamily="34" charset="0"/>
                              <a:cs typeface="Calibri" panose="020F0502020204030204" pitchFamily="34" charset="0"/>
                            </a:rPr>
                            <m:t>𝑖𝑛𝑡𝑒𝑔𝑟𝑎𝑡𝑒𝑑</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𝑣𝑎𝑙𝑢𝑒</m:t>
                          </m:r>
                        </m:den>
                      </m:f>
                    </m:oMath>
                  </m:oMathPara>
                </a14:m>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endParaRPr lang="en-GB" sz="3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buFont typeface="Wingdings" panose="05000000000000000000" pitchFamily="2" charset="2"/>
                  <a:buChar char="q"/>
                </a:pPr>
                <a:r>
                  <a:rPr lang="en-GB" sz="2400" dirty="0">
                    <a:effectLst/>
                    <a:latin typeface="Arial" panose="020B0604020202020204" pitchFamily="34" charset="0"/>
                    <a:ea typeface="Calibri" panose="020F0502020204030204" pitchFamily="34" charset="0"/>
                    <a:cs typeface="Arial" panose="020B0604020202020204" pitchFamily="34" charset="0"/>
                  </a:rPr>
                  <a:t>Once investors get used to the new integrated value measure</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we expect that integrated return comes into vogue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Font typeface="Wingdings" panose="05000000000000000000" pitchFamily="2" charset="2"/>
                  <a:buChar char="q"/>
                </a:pPr>
                <a:endParaRPr lang="en-GB" sz="2000" dirty="0">
                  <a:latin typeface="Arial" panose="020B0604020202020204" pitchFamily="34" charset="0"/>
                  <a:cs typeface="Arial" panose="020B0604020202020204" pitchFamily="34" charset="0"/>
                </a:endParaRP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551384" y="1516698"/>
                <a:ext cx="10729192" cy="4648606"/>
              </a:xfrm>
              <a:blipFill>
                <a:blip r:embed="rId2"/>
                <a:stretch>
                  <a:fillRect l="-118" b="-545"/>
                </a:stretch>
              </a:blipFill>
            </p:spPr>
            <p:txBody>
              <a:bodyPr/>
              <a:lstStyle/>
              <a:p>
                <a:r>
                  <a:rPr lang="nl-NL">
                    <a:noFill/>
                  </a:rPr>
                  <a:t> </a:t>
                </a:r>
              </a:p>
            </p:txBody>
          </p:sp>
        </mc:Fallback>
      </mc:AlternateContent>
    </p:spTree>
    <p:extLst>
      <p:ext uri="{BB962C8B-B14F-4D97-AF65-F5344CB8AC3E}">
        <p14:creationId xmlns:p14="http://schemas.microsoft.com/office/powerpoint/2010/main" val="608697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Return on active ownership</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32</a:t>
            </a:fld>
            <a:endParaRPr lang="nl-NL"/>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816864" y="1516698"/>
                <a:ext cx="10463712" cy="4936638"/>
              </a:xfrm>
            </p:spPr>
            <p:txBody>
              <a:bodyPr>
                <a:normAutofit/>
              </a:bodyPr>
              <a:lstStyle/>
              <a:p>
                <a:pPr>
                  <a:lnSpc>
                    <a:spcPct val="150000"/>
                  </a:lnSpc>
                  <a:buFont typeface="Wingdings" panose="05000000000000000000" pitchFamily="2" charset="2"/>
                  <a:buChar char="q"/>
                </a:pPr>
                <a:r>
                  <a:rPr lang="en-GB" sz="2000" i="1" dirty="0">
                    <a:latin typeface="Arial" panose="020B0604020202020204" pitchFamily="34" charset="0"/>
                    <a:cs typeface="Arial" panose="020B0604020202020204" pitchFamily="34" charset="0"/>
                  </a:rPr>
                  <a:t>Active ownership </a:t>
                </a:r>
                <a:r>
                  <a:rPr lang="en-GB" sz="2000" dirty="0">
                    <a:latin typeface="Arial" panose="020B0604020202020204" pitchFamily="34" charset="0"/>
                    <a:cs typeface="Arial" panose="020B0604020202020204" pitchFamily="34" charset="0"/>
                  </a:rPr>
                  <a:t>is the use of the rights and position as shareholder to influence the activities or behaviour of investee companies</a:t>
                </a: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Active ownership is costly, as investors need to invest time in the engagements themselves, as well as in knowledge of targeted sectors, relevant transitions affecting these sectors and relevant companies in targeted sectors</a:t>
                </a: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The potential benefit is improved financial, social or environmental value</a:t>
                </a:r>
              </a:p>
              <a:p>
                <a:pPr>
                  <a:lnSpc>
                    <a:spcPct val="150000"/>
                  </a:lnSpc>
                  <a:buFont typeface="Wingdings" panose="05000000000000000000" pitchFamily="2" charset="2"/>
                  <a:buChar char="q"/>
                </a:pPr>
                <a:endParaRPr lang="en-GB" sz="3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GB" sz="2000" dirty="0">
                    <a:latin typeface="Arial" panose="020B0604020202020204" pitchFamily="34" charset="0"/>
                    <a:cs typeface="Arial" panose="020B0604020202020204" pitchFamily="34" charset="0"/>
                  </a:rPr>
                  <a:t>The return on active ownership (AO) can be defined as: </a:t>
                </a:r>
              </a:p>
              <a:p>
                <a:pPr marL="0" indent="0">
                  <a:lnSpc>
                    <a:spcPct val="150000"/>
                  </a:lnSpc>
                  <a:buNone/>
                </a:pPr>
                <a:r>
                  <a:rPr lang="en-GB" sz="2000" dirty="0">
                    <a:effectLst/>
                    <a:latin typeface="Calibri" panose="020F0502020204030204" pitchFamily="34" charset="0"/>
                    <a:ea typeface="Calibri" panose="020F0502020204030204" pitchFamily="34" charset="0"/>
                  </a:rPr>
                  <a:t>Return on active ownership:  </a:t>
                </a:r>
                <a14:m>
                  <m:oMath xmlns:m="http://schemas.openxmlformats.org/officeDocument/2006/math">
                    <m:r>
                      <a:rPr lang="en-GB" sz="2000" i="1">
                        <a:effectLst/>
                        <a:latin typeface="Cambria Math" panose="02040503050406030204" pitchFamily="18" charset="0"/>
                        <a:ea typeface="Calibri" panose="020F0502020204030204" pitchFamily="34" charset="0"/>
                        <a:cs typeface="Calibri" panose="020F0502020204030204" pitchFamily="34" charset="0"/>
                      </a:rPr>
                      <m:t>𝑅𝑂𝐴𝑂</m:t>
                    </m:r>
                    <m:r>
                      <a:rPr lang="en-GB" sz="2000" i="1">
                        <a:effectLst/>
                        <a:latin typeface="Cambria Math" panose="02040503050406030204" pitchFamily="18" charset="0"/>
                        <a:ea typeface="Calibri" panose="020F0502020204030204" pitchFamily="34" charset="0"/>
                        <a:cs typeface="Calibri" panose="020F0502020204030204" pitchFamily="34" charset="0"/>
                      </a:rPr>
                      <m:t>=</m:t>
                    </m:r>
                    <m:f>
                      <m:fPr>
                        <m:ctrlPr>
                          <a:rPr lang="en-GB" sz="2000" i="1">
                            <a:effectLst/>
                            <a:latin typeface="Cambria Math" panose="02040503050406030204" pitchFamily="18" charset="0"/>
                            <a:cs typeface="Calibri" panose="020F0502020204030204" pitchFamily="34" charset="0"/>
                          </a:rPr>
                        </m:ctrlPr>
                      </m:fPr>
                      <m:num>
                        <m:sSup>
                          <m:sSupPr>
                            <m:ctrlPr>
                              <a:rPr lang="en-GB" sz="2000" i="1">
                                <a:effectLst/>
                                <a:latin typeface="Cambria Math" panose="02040503050406030204" pitchFamily="18" charset="0"/>
                                <a:cs typeface="Calibri" panose="020F0502020204030204" pitchFamily="34" charset="0"/>
                              </a:rPr>
                            </m:ctrlPr>
                          </m:sSupPr>
                          <m:e>
                            <m:r>
                              <a:rPr lang="en-GB" sz="2000" i="1">
                                <a:effectLst/>
                                <a:latin typeface="Cambria Math" panose="02040503050406030204" pitchFamily="18" charset="0"/>
                                <a:ea typeface="Calibri" panose="020F0502020204030204" pitchFamily="34" charset="0"/>
                                <a:cs typeface="Calibri" panose="020F0502020204030204" pitchFamily="34" charset="0"/>
                              </a:rPr>
                              <m:t>𝑖𝑚𝑝𝑟𝑜𝑣𝑒𝑚𝑒𝑛𝑡</m:t>
                            </m:r>
                            <m:r>
                              <a:rPr lang="en-GB" sz="2000" i="1">
                                <a:effectLst/>
                                <a:latin typeface="Cambria Math" panose="02040503050406030204" pitchFamily="18" charset="0"/>
                                <a:ea typeface="Calibri" panose="020F0502020204030204" pitchFamily="34" charset="0"/>
                                <a:cs typeface="Calibri" panose="020F0502020204030204" pitchFamily="34" charset="0"/>
                              </a:rPr>
                              <m:t> </m:t>
                            </m:r>
                            <m:r>
                              <a:rPr lang="en-GB" sz="2000" i="1">
                                <a:effectLst/>
                                <a:latin typeface="Cambria Math" panose="02040503050406030204" pitchFamily="18" charset="0"/>
                                <a:ea typeface="Calibri" panose="020F0502020204030204" pitchFamily="34" charset="0"/>
                                <a:cs typeface="Calibri" panose="020F0502020204030204" pitchFamily="34" charset="0"/>
                              </a:rPr>
                              <m:t>𝐼𝑉</m:t>
                            </m:r>
                          </m:e>
                          <m:sup>
                            <m:r>
                              <a:rPr lang="en-GB" sz="2000" i="1">
                                <a:effectLst/>
                                <a:latin typeface="Cambria Math" panose="02040503050406030204" pitchFamily="18" charset="0"/>
                                <a:ea typeface="Calibri" panose="020F0502020204030204" pitchFamily="34" charset="0"/>
                                <a:cs typeface="Calibri" panose="020F0502020204030204" pitchFamily="34" charset="0"/>
                              </a:rPr>
                              <m:t>𝑎𝑜</m:t>
                            </m:r>
                          </m:sup>
                        </m:sSup>
                        <m:r>
                          <a:rPr lang="en-GB" sz="2000" i="1">
                            <a:effectLst/>
                            <a:latin typeface="Cambria Math" panose="02040503050406030204" pitchFamily="18" charset="0"/>
                            <a:ea typeface="Calibri" panose="020F0502020204030204" pitchFamily="34" charset="0"/>
                            <a:cs typeface="Calibri" panose="020F0502020204030204" pitchFamily="34" charset="0"/>
                          </a:rPr>
                          <m:t>−</m:t>
                        </m:r>
                        <m:sSup>
                          <m:sSupPr>
                            <m:ctrlPr>
                              <a:rPr lang="en-GB" sz="2000" i="1">
                                <a:effectLst/>
                                <a:latin typeface="Cambria Math" panose="02040503050406030204" pitchFamily="18" charset="0"/>
                                <a:cs typeface="Calibri" panose="020F0502020204030204" pitchFamily="34" charset="0"/>
                              </a:rPr>
                            </m:ctrlPr>
                          </m:sSupPr>
                          <m:e>
                            <m:r>
                              <a:rPr lang="en-GB" sz="2000" i="1">
                                <a:effectLst/>
                                <a:latin typeface="Cambria Math" panose="02040503050406030204" pitchFamily="18" charset="0"/>
                                <a:ea typeface="Calibri" panose="020F0502020204030204" pitchFamily="34" charset="0"/>
                                <a:cs typeface="Calibri" panose="020F0502020204030204" pitchFamily="34" charset="0"/>
                              </a:rPr>
                              <m:t>𝑐𝑜𝑠𝑡</m:t>
                            </m:r>
                          </m:e>
                          <m:sup>
                            <m:r>
                              <a:rPr lang="en-GB" sz="2000" i="1">
                                <a:effectLst/>
                                <a:latin typeface="Cambria Math" panose="02040503050406030204" pitchFamily="18" charset="0"/>
                                <a:ea typeface="Calibri" panose="020F0502020204030204" pitchFamily="34" charset="0"/>
                                <a:cs typeface="Calibri" panose="020F0502020204030204" pitchFamily="34" charset="0"/>
                              </a:rPr>
                              <m:t>𝑎𝑜</m:t>
                            </m:r>
                          </m:sup>
                        </m:sSup>
                      </m:num>
                      <m:den>
                        <m:r>
                          <a:rPr lang="en-GB" sz="2000" i="1">
                            <a:effectLst/>
                            <a:latin typeface="Cambria Math" panose="02040503050406030204" pitchFamily="18" charset="0"/>
                            <a:ea typeface="Calibri" panose="020F0502020204030204" pitchFamily="34" charset="0"/>
                            <a:cs typeface="Calibri" panose="020F0502020204030204" pitchFamily="34" charset="0"/>
                          </a:rPr>
                          <m:t>𝐼𝑉</m:t>
                        </m:r>
                      </m:den>
                    </m:f>
                    <m:r>
                      <a:rPr lang="en-GB" sz="2000" i="1">
                        <a:effectLst/>
                        <a:latin typeface="Cambria Math" panose="02040503050406030204" pitchFamily="18" charset="0"/>
                        <a:ea typeface="Calibri" panose="020F0502020204030204" pitchFamily="34" charset="0"/>
                        <a:cs typeface="Calibri" panose="020F0502020204030204" pitchFamily="34" charset="0"/>
                      </a:rPr>
                      <m:t>=</m:t>
                    </m:r>
                    <m:f>
                      <m:fPr>
                        <m:ctrlPr>
                          <a:rPr lang="en-GB" sz="2000" i="1">
                            <a:effectLst/>
                            <a:latin typeface="Cambria Math" panose="02040503050406030204" pitchFamily="18" charset="0"/>
                            <a:cs typeface="Calibri" panose="020F0502020204030204" pitchFamily="34" charset="0"/>
                          </a:rPr>
                        </m:ctrlPr>
                      </m:fPr>
                      <m:num>
                        <m:sSup>
                          <m:sSupPr>
                            <m:ctrlPr>
                              <a:rPr lang="en-GB" sz="2000" i="1">
                                <a:effectLst/>
                                <a:latin typeface="Cambria Math" panose="02040503050406030204" pitchFamily="18" charset="0"/>
                                <a:cs typeface="Calibri" panose="020F0502020204030204" pitchFamily="34" charset="0"/>
                              </a:rPr>
                            </m:ctrlPr>
                          </m:sSupPr>
                          <m:e>
                            <m:r>
                              <a:rPr lang="en-GB" sz="2000" i="1">
                                <a:effectLst/>
                                <a:latin typeface="Cambria Math" panose="02040503050406030204" pitchFamily="18" charset="0"/>
                                <a:ea typeface="Calibri" panose="020F0502020204030204" pitchFamily="34" charset="0"/>
                                <a:cs typeface="Calibri" panose="020F0502020204030204" pitchFamily="34" charset="0"/>
                              </a:rPr>
                              <m:t>∆</m:t>
                            </m:r>
                            <m:r>
                              <a:rPr lang="en-GB" sz="2000" i="1">
                                <a:effectLst/>
                                <a:latin typeface="Cambria Math" panose="02040503050406030204" pitchFamily="18" charset="0"/>
                                <a:ea typeface="Calibri" panose="020F0502020204030204" pitchFamily="34" charset="0"/>
                                <a:cs typeface="Calibri" panose="020F0502020204030204" pitchFamily="34" charset="0"/>
                              </a:rPr>
                              <m:t>𝐼𝑉</m:t>
                            </m:r>
                          </m:e>
                          <m:sup>
                            <m:r>
                              <a:rPr lang="en-GB" sz="2000" i="1">
                                <a:effectLst/>
                                <a:latin typeface="Cambria Math" panose="02040503050406030204" pitchFamily="18" charset="0"/>
                                <a:ea typeface="Calibri" panose="020F0502020204030204" pitchFamily="34" charset="0"/>
                                <a:cs typeface="Calibri" panose="020F0502020204030204" pitchFamily="34" charset="0"/>
                              </a:rPr>
                              <m:t>𝑎𝑜</m:t>
                            </m:r>
                          </m:sup>
                        </m:sSup>
                        <m:r>
                          <a:rPr lang="en-GB" sz="2000" i="1">
                            <a:effectLst/>
                            <a:latin typeface="Cambria Math" panose="02040503050406030204" pitchFamily="18" charset="0"/>
                            <a:ea typeface="Calibri" panose="020F0502020204030204" pitchFamily="34" charset="0"/>
                            <a:cs typeface="Calibri" panose="020F0502020204030204" pitchFamily="34" charset="0"/>
                          </a:rPr>
                          <m:t>−</m:t>
                        </m:r>
                        <m:sSup>
                          <m:sSupPr>
                            <m:ctrlPr>
                              <a:rPr lang="en-GB" sz="2000" i="1">
                                <a:effectLst/>
                                <a:latin typeface="Cambria Math" panose="02040503050406030204" pitchFamily="18" charset="0"/>
                                <a:cs typeface="Calibri" panose="020F0502020204030204" pitchFamily="34" charset="0"/>
                              </a:rPr>
                            </m:ctrlPr>
                          </m:sSupPr>
                          <m:e>
                            <m:r>
                              <a:rPr lang="en-GB" sz="2000" i="1">
                                <a:effectLst/>
                                <a:latin typeface="Cambria Math" panose="02040503050406030204" pitchFamily="18" charset="0"/>
                                <a:ea typeface="Calibri" panose="020F0502020204030204" pitchFamily="34" charset="0"/>
                                <a:cs typeface="Calibri" panose="020F0502020204030204" pitchFamily="34" charset="0"/>
                              </a:rPr>
                              <m:t>𝑐𝑜𝑠𝑡</m:t>
                            </m:r>
                          </m:e>
                          <m:sup>
                            <m:r>
                              <a:rPr lang="en-GB" sz="2000" i="1">
                                <a:effectLst/>
                                <a:latin typeface="Cambria Math" panose="02040503050406030204" pitchFamily="18" charset="0"/>
                                <a:ea typeface="Calibri" panose="020F0502020204030204" pitchFamily="34" charset="0"/>
                                <a:cs typeface="Calibri" panose="020F0502020204030204" pitchFamily="34" charset="0"/>
                              </a:rPr>
                              <m:t>𝑎𝑜</m:t>
                            </m:r>
                          </m:sup>
                        </m:sSup>
                      </m:num>
                      <m:den>
                        <m:r>
                          <a:rPr lang="en-GB" sz="2000" i="1">
                            <a:effectLst/>
                            <a:latin typeface="Cambria Math" panose="02040503050406030204" pitchFamily="18" charset="0"/>
                            <a:ea typeface="Calibri" panose="020F0502020204030204" pitchFamily="34" charset="0"/>
                            <a:cs typeface="Calibri" panose="020F0502020204030204" pitchFamily="34" charset="0"/>
                          </a:rPr>
                          <m:t>𝐼𝑉</m:t>
                        </m:r>
                      </m:den>
                    </m:f>
                  </m:oMath>
                </a14:m>
                <a:endParaRPr lang="en-GB" sz="2000" dirty="0">
                  <a:latin typeface="Arial" panose="020B0604020202020204" pitchFamily="34" charset="0"/>
                  <a:cs typeface="Arial" panose="020B0604020202020204" pitchFamily="34" charset="0"/>
                </a:endParaRP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816864" y="1516698"/>
                <a:ext cx="10463712" cy="4936638"/>
              </a:xfrm>
              <a:blipFill>
                <a:blip r:embed="rId2"/>
                <a:stretch>
                  <a:fillRect l="-606"/>
                </a:stretch>
              </a:blipFill>
            </p:spPr>
            <p:txBody>
              <a:bodyPr/>
              <a:lstStyle/>
              <a:p>
                <a:r>
                  <a:rPr lang="nl-NL">
                    <a:noFill/>
                  </a:rPr>
                  <a:t> </a:t>
                </a:r>
              </a:p>
            </p:txBody>
          </p:sp>
        </mc:Fallback>
      </mc:AlternateContent>
    </p:spTree>
    <p:extLst>
      <p:ext uri="{BB962C8B-B14F-4D97-AF65-F5344CB8AC3E}">
        <p14:creationId xmlns:p14="http://schemas.microsoft.com/office/powerpoint/2010/main" val="2719541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Conclusions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33</a:t>
            </a:fld>
            <a:endParaRPr lang="nl-NL"/>
          </a:p>
        </p:txBody>
      </p:sp>
      <p:sp>
        <p:nvSpPr>
          <p:cNvPr id="4" name="Content Placeholder 3"/>
          <p:cNvSpPr>
            <a:spLocks noGrp="1"/>
          </p:cNvSpPr>
          <p:nvPr>
            <p:ph sz="quarter" idx="1"/>
          </p:nvPr>
        </p:nvSpPr>
        <p:spPr>
          <a:xfrm>
            <a:off x="623392" y="1628800"/>
            <a:ext cx="10945216" cy="4864630"/>
          </a:xfrm>
        </p:spPr>
        <p:txBody>
          <a:bodyPr>
            <a:noAutofit/>
          </a:bodyPr>
          <a:lstStyle/>
          <a:p>
            <a:pPr>
              <a:lnSpc>
                <a:spcPct val="150000"/>
              </a:lnSpc>
            </a:pPr>
            <a:r>
              <a:rPr lang="en-GB" sz="1800" dirty="0">
                <a:latin typeface="Arial" charset="0"/>
                <a:ea typeface="Arial" charset="0"/>
                <a:cs typeface="Arial" charset="0"/>
              </a:rPr>
              <a:t>The efficient markets hypothesis states that stock prices incorporate all relevant information instantaneously and that investors cannot consistently beat the market</a:t>
            </a:r>
          </a:p>
          <a:p>
            <a:pPr>
              <a:lnSpc>
                <a:spcPct val="150000"/>
              </a:lnSpc>
            </a:pPr>
            <a:endParaRPr lang="en-GB" sz="300" dirty="0">
              <a:latin typeface="Arial" charset="0"/>
              <a:ea typeface="Arial" charset="0"/>
              <a:cs typeface="Arial" charset="0"/>
            </a:endParaRPr>
          </a:p>
          <a:p>
            <a:pPr>
              <a:lnSpc>
                <a:spcPct val="150000"/>
              </a:lnSpc>
            </a:pPr>
            <a:r>
              <a:rPr lang="en-GB" sz="1800" dirty="0">
                <a:latin typeface="Arial" panose="020B0604020202020204" pitchFamily="34" charset="0"/>
                <a:ea typeface="Arial" charset="0"/>
                <a:cs typeface="Arial" panose="020B0604020202020204" pitchFamily="34" charset="0"/>
              </a:rPr>
              <a:t>There is evidence that learning takes time and that adaptive markets are a better description than efficient markets</a:t>
            </a:r>
          </a:p>
          <a:p>
            <a:pPr lvl="1">
              <a:lnSpc>
                <a:spcPct val="150000"/>
              </a:lnSpc>
            </a:pPr>
            <a:r>
              <a:rPr lang="en-GB" sz="1600" dirty="0">
                <a:latin typeface="Arial" panose="020B0604020202020204" pitchFamily="34" charset="0"/>
                <a:ea typeface="Arial" charset="0"/>
                <a:cs typeface="Arial" panose="020B0604020202020204" pitchFamily="34" charset="0"/>
              </a:rPr>
              <a:t>It seems that analysts are slow to pick-up sustainability-related information</a:t>
            </a:r>
          </a:p>
          <a:p>
            <a:pPr lvl="1">
              <a:lnSpc>
                <a:spcPct val="150000"/>
              </a:lnSpc>
            </a:pPr>
            <a:endParaRPr lang="en-GB" sz="300" dirty="0">
              <a:latin typeface="Arial" panose="020B0604020202020204" pitchFamily="34" charset="0"/>
              <a:ea typeface="Arial" charset="0"/>
              <a:cs typeface="Arial" panose="020B0604020202020204" pitchFamily="34" charset="0"/>
            </a:endParaRPr>
          </a:p>
          <a:p>
            <a:pPr>
              <a:lnSpc>
                <a:spcPct val="150000"/>
              </a:lnSpc>
            </a:pPr>
            <a:r>
              <a:rPr lang="en-GB" sz="1800" dirty="0">
                <a:latin typeface="Arial" panose="020B0604020202020204" pitchFamily="34" charset="0"/>
                <a:ea typeface="Arial" charset="0"/>
                <a:cs typeface="Arial" panose="020B0604020202020204" pitchFamily="34" charset="0"/>
              </a:rPr>
              <a:t>Academic research and non-governmental organisations (NGOs) play a leading role in producing information on companies’ social and environmental impact</a:t>
            </a:r>
          </a:p>
          <a:p>
            <a:pPr>
              <a:lnSpc>
                <a:spcPct val="150000"/>
              </a:lnSpc>
            </a:pPr>
            <a:endParaRPr lang="en-GB" sz="300" dirty="0">
              <a:latin typeface="Arial" panose="020B0604020202020204" pitchFamily="34" charset="0"/>
              <a:ea typeface="Arial" charset="0"/>
              <a:cs typeface="Arial" panose="020B0604020202020204" pitchFamily="34" charset="0"/>
            </a:endParaRPr>
          </a:p>
          <a:p>
            <a:pPr>
              <a:lnSpc>
                <a:spcPct val="150000"/>
              </a:lnSpc>
            </a:pPr>
            <a:r>
              <a:rPr lang="en-GB" sz="1800" dirty="0">
                <a:latin typeface="Arial" panose="020B0604020202020204" pitchFamily="34" charset="0"/>
                <a:ea typeface="Arial" charset="0"/>
                <a:cs typeface="Arial" panose="020B0604020202020204" pitchFamily="34" charset="0"/>
              </a:rPr>
              <a:t>An increasing number of investors also wants impact, resulting in different behaviour, and the need for different metrics, such as impact-adjusted and integrated returns</a:t>
            </a:r>
          </a:p>
          <a:p>
            <a:pPr>
              <a:lnSpc>
                <a:spcPct val="150000"/>
              </a:lnSpc>
            </a:pPr>
            <a:endParaRPr lang="nl-NL" sz="20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59367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Efficient markets hypothesis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4</a:t>
            </a:fld>
            <a:endParaRPr lang="nl-NL"/>
          </a:p>
        </p:txBody>
      </p:sp>
      <p:sp>
        <p:nvSpPr>
          <p:cNvPr id="4" name="Content Placeholder 3"/>
          <p:cNvSpPr>
            <a:spLocks noGrp="1"/>
          </p:cNvSpPr>
          <p:nvPr>
            <p:ph sz="quarter" idx="1"/>
          </p:nvPr>
        </p:nvSpPr>
        <p:spPr>
          <a:xfrm>
            <a:off x="711200" y="1516698"/>
            <a:ext cx="10713392" cy="4786644"/>
          </a:xfrm>
        </p:spPr>
        <p:txBody>
          <a:bodyPr>
            <a:normAutofit fontScale="92500"/>
          </a:bodyPr>
          <a:lstStyle/>
          <a:p>
            <a:pPr>
              <a:lnSpc>
                <a:spcPct val="150000"/>
              </a:lnSpc>
            </a:pPr>
            <a:r>
              <a:rPr lang="en-GB" sz="2400">
                <a:latin typeface="Arial" charset="0"/>
                <a:ea typeface="Arial" charset="0"/>
                <a:cs typeface="Arial" charset="0"/>
              </a:rPr>
              <a:t>Stock prices are one of the most closely followed news items, but c</a:t>
            </a:r>
            <a:r>
              <a:rPr lang="en-GB" sz="2400">
                <a:latin typeface="Arial" panose="020B0604020202020204" pitchFamily="34" charset="0"/>
                <a:cs typeface="Arial" panose="020B0604020202020204" pitchFamily="34" charset="0"/>
              </a:rPr>
              <a:t>an a pattern or price cycle be discerned?</a:t>
            </a:r>
          </a:p>
          <a:p>
            <a:pPr>
              <a:lnSpc>
                <a:spcPct val="150000"/>
              </a:lnSpc>
            </a:pPr>
            <a:endParaRPr lang="en-GB" sz="300">
              <a:latin typeface="Arial" panose="020B0604020202020204" pitchFamily="34" charset="0"/>
              <a:cs typeface="Arial" panose="020B0604020202020204" pitchFamily="34" charset="0"/>
            </a:endParaRPr>
          </a:p>
          <a:p>
            <a:pPr>
              <a:lnSpc>
                <a:spcPct val="150000"/>
              </a:lnSpc>
            </a:pPr>
            <a:r>
              <a:rPr lang="en-GB" sz="2400">
                <a:latin typeface="Arial" panose="020B0604020202020204" pitchFamily="34" charset="0"/>
                <a:cs typeface="Arial" panose="020B0604020202020204" pitchFamily="34" charset="0"/>
              </a:rPr>
              <a:t>According to the efficient markets hypothesis, there are no patterns in stock prices</a:t>
            </a:r>
          </a:p>
          <a:p>
            <a:pPr lvl="1">
              <a:lnSpc>
                <a:spcPct val="150000"/>
              </a:lnSpc>
            </a:pPr>
            <a:r>
              <a:rPr lang="en-GB" sz="2100">
                <a:latin typeface="Arial" panose="020B0604020202020204" pitchFamily="34" charset="0"/>
                <a:cs typeface="Arial" panose="020B0604020202020204" pitchFamily="34" charset="0"/>
              </a:rPr>
              <a:t>Stock prices change at random: tomorrow’s stock price has an equal chance of going up or down</a:t>
            </a:r>
            <a:endParaRPr lang="en-GB" sz="2100" baseline="30000">
              <a:effectLst/>
              <a:latin typeface="Calibri" panose="020F0502020204030204" pitchFamily="34" charset="0"/>
              <a:ea typeface="Calibri" panose="020F0502020204030204" pitchFamily="34" charset="0"/>
            </a:endParaRPr>
          </a:p>
          <a:p>
            <a:pPr lvl="1">
              <a:lnSpc>
                <a:spcPct val="150000"/>
              </a:lnSpc>
            </a:pPr>
            <a:r>
              <a:rPr lang="en-US" sz="2100">
                <a:latin typeface="Arial" panose="020B0604020202020204" pitchFamily="34" charset="0"/>
                <a:cs typeface="Arial" panose="020B0604020202020204" pitchFamily="34" charset="0"/>
              </a:rPr>
              <a:t>Assuming an expected monthly return of 0.5%, stock prices follow a random walk with a positive drift of 0.5% per month (the drift reflects the mean return)</a:t>
            </a:r>
          </a:p>
          <a:p>
            <a:pPr lvl="1">
              <a:lnSpc>
                <a:spcPct val="150000"/>
              </a:lnSpc>
            </a:pPr>
            <a:endParaRPr lang="en-US" sz="300">
              <a:latin typeface="Arial" panose="020B0604020202020204" pitchFamily="34" charset="0"/>
              <a:cs typeface="Arial" panose="020B0604020202020204" pitchFamily="34" charset="0"/>
            </a:endParaRPr>
          </a:p>
          <a:p>
            <a:pPr>
              <a:lnSpc>
                <a:spcPct val="150000"/>
              </a:lnSpc>
            </a:pPr>
            <a:r>
              <a:rPr lang="en-GB" sz="2400">
                <a:latin typeface="Arial" panose="020B0604020202020204" pitchFamily="34" charset="0"/>
                <a:cs typeface="Arial" panose="020B0604020202020204" pitchFamily="34" charset="0"/>
              </a:rPr>
              <a:t>The idea is that competition between investors eliminates profit opportunities</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30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Efficient markets hypothesis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5</a:t>
            </a:fld>
            <a:endParaRPr lang="nl-NL"/>
          </a:p>
        </p:txBody>
      </p:sp>
      <p:sp>
        <p:nvSpPr>
          <p:cNvPr id="4" name="Content Placeholder 3"/>
          <p:cNvSpPr>
            <a:spLocks noGrp="1"/>
          </p:cNvSpPr>
          <p:nvPr>
            <p:ph sz="quarter" idx="1"/>
          </p:nvPr>
        </p:nvSpPr>
        <p:spPr>
          <a:xfrm>
            <a:off x="816864" y="1516698"/>
            <a:ext cx="10103672" cy="4936638"/>
          </a:xfrm>
        </p:spPr>
        <p:txBody>
          <a:bodyPr>
            <a:normAutofit fontScale="85000" lnSpcReduction="20000"/>
          </a:bodyPr>
          <a:lstStyle/>
          <a:p>
            <a:pPr>
              <a:lnSpc>
                <a:spcPct val="150000"/>
              </a:lnSpc>
            </a:pPr>
            <a:r>
              <a:rPr lang="en-GB" sz="2400">
                <a:latin typeface="Arial" charset="0"/>
                <a:ea typeface="Arial" charset="0"/>
                <a:cs typeface="Arial" charset="0"/>
              </a:rPr>
              <a:t>The efficient markets hypothesis (EMH) states that stock prices incorporate all relevant information instantaneously – with the speed of light</a:t>
            </a:r>
          </a:p>
          <a:p>
            <a:pPr>
              <a:lnSpc>
                <a:spcPct val="150000"/>
              </a:lnSpc>
            </a:pPr>
            <a:endParaRPr lang="en-GB" sz="400">
              <a:latin typeface="Arial" charset="0"/>
              <a:ea typeface="Arial" charset="0"/>
              <a:cs typeface="Arial" charset="0"/>
            </a:endParaRPr>
          </a:p>
          <a:p>
            <a:pPr>
              <a:lnSpc>
                <a:spcPct val="150000"/>
              </a:lnSpc>
            </a:pPr>
            <a:r>
              <a:rPr lang="en-GB" sz="2400" err="1">
                <a:latin typeface="Arial" charset="0"/>
                <a:ea typeface="Arial" charset="0"/>
                <a:cs typeface="Arial" charset="0"/>
              </a:rPr>
              <a:t>Fama</a:t>
            </a:r>
            <a:r>
              <a:rPr lang="en-GB" sz="2400">
                <a:latin typeface="Arial" charset="0"/>
                <a:ea typeface="Arial" charset="0"/>
                <a:cs typeface="Arial" charset="0"/>
              </a:rPr>
              <a:t> (1970) distinguishes three forms of market efficiency:</a:t>
            </a:r>
          </a:p>
          <a:p>
            <a:pPr lvl="1">
              <a:lnSpc>
                <a:spcPct val="150000"/>
              </a:lnSpc>
            </a:pPr>
            <a:r>
              <a:rPr lang="en-GB" sz="2000" b="1">
                <a:latin typeface="Arial" charset="0"/>
                <a:ea typeface="Arial" charset="0"/>
                <a:cs typeface="Arial" charset="0"/>
              </a:rPr>
              <a:t>Weak market efficiency: </a:t>
            </a:r>
            <a:r>
              <a:rPr lang="en-GB" sz="2000">
                <a:latin typeface="Arial" charset="0"/>
                <a:ea typeface="Arial" charset="0"/>
                <a:cs typeface="Arial" charset="0"/>
              </a:rPr>
              <a:t>prices reflect all relevant past information</a:t>
            </a:r>
          </a:p>
          <a:p>
            <a:pPr lvl="1">
              <a:lnSpc>
                <a:spcPct val="150000"/>
              </a:lnSpc>
            </a:pPr>
            <a:r>
              <a:rPr lang="en-GB" sz="2000" b="1">
                <a:latin typeface="Arial" charset="0"/>
                <a:ea typeface="Arial" charset="0"/>
                <a:cs typeface="Arial" charset="0"/>
              </a:rPr>
              <a:t>Semi-strong market efficiency: </a:t>
            </a:r>
            <a:r>
              <a:rPr lang="en-GB" sz="2000">
                <a:latin typeface="Arial" charset="0"/>
                <a:ea typeface="Arial" charset="0"/>
                <a:cs typeface="Arial" charset="0"/>
              </a:rPr>
              <a:t>prices reflect not only information in past prices, but also all publicly available information </a:t>
            </a:r>
          </a:p>
          <a:p>
            <a:pPr lvl="1">
              <a:lnSpc>
                <a:spcPct val="150000"/>
              </a:lnSpc>
            </a:pPr>
            <a:r>
              <a:rPr lang="en-GB" sz="2000" b="1">
                <a:latin typeface="Arial" charset="0"/>
                <a:ea typeface="Arial" charset="0"/>
                <a:cs typeface="Arial" charset="0"/>
              </a:rPr>
              <a:t>Strong market efficiency: </a:t>
            </a:r>
            <a:r>
              <a:rPr lang="en-GB" sz="2000">
                <a:latin typeface="Arial" charset="0"/>
                <a:ea typeface="Arial" charset="0"/>
                <a:cs typeface="Arial" charset="0"/>
              </a:rPr>
              <a:t>prices also reflect information gathered through fundamental analysis of the company and the economy</a:t>
            </a:r>
          </a:p>
          <a:p>
            <a:pPr lvl="1">
              <a:lnSpc>
                <a:spcPct val="150000"/>
              </a:lnSpc>
            </a:pPr>
            <a:endParaRPr lang="en-GB" sz="400">
              <a:latin typeface="Arial" charset="0"/>
              <a:ea typeface="Arial" charset="0"/>
              <a:cs typeface="Arial" charset="0"/>
            </a:endParaRPr>
          </a:p>
          <a:p>
            <a:pPr>
              <a:lnSpc>
                <a:spcPct val="150000"/>
              </a:lnSpc>
            </a:pPr>
            <a:r>
              <a:rPr lang="en-GB" sz="2300">
                <a:latin typeface="Arial" charset="0"/>
                <a:ea typeface="Arial" charset="0"/>
                <a:cs typeface="Arial" charset="0"/>
              </a:rPr>
              <a:t>Securities regulations force companies to publish information that can potentially move the stock price (</a:t>
            </a:r>
            <a:r>
              <a:rPr lang="en-GB" sz="2300" err="1">
                <a:latin typeface="Arial" charset="0"/>
                <a:ea typeface="Arial" charset="0"/>
                <a:cs typeface="Arial" charset="0"/>
              </a:rPr>
              <a:t>i</a:t>
            </a:r>
            <a:r>
              <a:rPr lang="en-GB" sz="2300">
                <a:latin typeface="Arial" charset="0"/>
                <a:ea typeface="Arial" charset="0"/>
                <a:cs typeface="Arial" charset="0"/>
              </a:rPr>
              <a:t>) outside trading hours and (ii) as widely as possible</a:t>
            </a:r>
          </a:p>
          <a:p>
            <a:pPr lvl="1">
              <a:lnSpc>
                <a:spcPct val="150000"/>
              </a:lnSpc>
            </a:pPr>
            <a:r>
              <a:rPr lang="en-GB" sz="2000">
                <a:latin typeface="Arial" charset="0"/>
                <a:ea typeface="Arial" charset="0"/>
                <a:cs typeface="Arial" charset="0"/>
              </a:rPr>
              <a:t>Spreading rumours about companies in order to manipulate stock prices is forbidden </a:t>
            </a:r>
          </a:p>
          <a:p>
            <a:pPr>
              <a:lnSpc>
                <a:spcPct val="150000"/>
              </a:lnSpc>
            </a:pPr>
            <a:endParaRPr lang="en-GB" sz="2400" b="1">
              <a:latin typeface="Arial" charset="0"/>
              <a:ea typeface="Arial" charset="0"/>
              <a:cs typeface="Arial" charset="0"/>
            </a:endParaRPr>
          </a:p>
          <a:p>
            <a:pPr lvl="1">
              <a:lnSpc>
                <a:spcPct val="150000"/>
              </a:lnSpc>
            </a:pPr>
            <a:endParaRPr lang="en-GB" sz="2100" b="1">
              <a:latin typeface="Arial" charset="0"/>
              <a:ea typeface="Arial" charset="0"/>
              <a:cs typeface="Arial" charset="0"/>
            </a:endParaRPr>
          </a:p>
          <a:p>
            <a:pPr lvl="1">
              <a:lnSpc>
                <a:spcPct val="150000"/>
              </a:lnSpc>
            </a:pPr>
            <a:endParaRPr lang="en-GB" sz="2100" b="1">
              <a:latin typeface="Arial" charset="0"/>
              <a:ea typeface="Arial" charset="0"/>
              <a:cs typeface="Arial" charset="0"/>
            </a:endParaRPr>
          </a:p>
          <a:p>
            <a:pPr marL="0" indent="0">
              <a:lnSpc>
                <a:spcPct val="150000"/>
              </a:lnSpc>
              <a:buNone/>
            </a:pPr>
            <a:endParaRPr lang="en-GB" sz="2400" baseline="30000">
              <a:latin typeface="Calibri" panose="020F0502020204030204" pitchFamily="34" charset="0"/>
              <a:ea typeface="Arial" charset="0"/>
              <a:cs typeface="Arial" charset="0"/>
            </a:endParaRPr>
          </a:p>
        </p:txBody>
      </p:sp>
    </p:spTree>
    <p:extLst>
      <p:ext uri="{BB962C8B-B14F-4D97-AF65-F5344CB8AC3E}">
        <p14:creationId xmlns:p14="http://schemas.microsoft.com/office/powerpoint/2010/main" val="175518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EMH: Interest rate announcements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6</a:t>
            </a:fld>
            <a:endParaRPr lang="nl-NL"/>
          </a:p>
        </p:txBody>
      </p:sp>
      <p:sp>
        <p:nvSpPr>
          <p:cNvPr id="4" name="Content Placeholder 3"/>
          <p:cNvSpPr>
            <a:spLocks noGrp="1"/>
          </p:cNvSpPr>
          <p:nvPr>
            <p:ph sz="quarter" idx="1"/>
          </p:nvPr>
        </p:nvSpPr>
        <p:spPr>
          <a:xfrm>
            <a:off x="623392" y="1516698"/>
            <a:ext cx="11064672" cy="4925144"/>
          </a:xfrm>
        </p:spPr>
        <p:txBody>
          <a:bodyPr>
            <a:normAutofit/>
          </a:bodyPr>
          <a:lstStyle/>
          <a:p>
            <a:pPr>
              <a:lnSpc>
                <a:spcPct val="150000"/>
              </a:lnSpc>
            </a:pPr>
            <a:r>
              <a:rPr lang="en-GB" sz="2000">
                <a:latin typeface="Arial" charset="0"/>
                <a:ea typeface="Arial" charset="0"/>
                <a:cs typeface="Arial" charset="0"/>
              </a:rPr>
              <a:t>When central banks fear that the economy is getting overheated leading to inflation, they will try to slow this down by raising interest rates</a:t>
            </a:r>
          </a:p>
          <a:p>
            <a:pPr>
              <a:lnSpc>
                <a:spcPct val="150000"/>
              </a:lnSpc>
            </a:pPr>
            <a:endParaRPr lang="en-GB" sz="300">
              <a:latin typeface="Arial" charset="0"/>
              <a:ea typeface="Arial" charset="0"/>
              <a:cs typeface="Arial" charset="0"/>
            </a:endParaRPr>
          </a:p>
          <a:p>
            <a:pPr>
              <a:lnSpc>
                <a:spcPct val="150000"/>
              </a:lnSpc>
            </a:pPr>
            <a:r>
              <a:rPr lang="en-GB" sz="2000">
                <a:latin typeface="Arial" charset="0"/>
                <a:ea typeface="Arial" charset="0"/>
                <a:cs typeface="Arial" charset="0"/>
              </a:rPr>
              <a:t>An interest rate rise has a negative impact on future profits and increases the discount factor</a:t>
            </a:r>
          </a:p>
          <a:p>
            <a:pPr>
              <a:lnSpc>
                <a:spcPct val="150000"/>
              </a:lnSpc>
            </a:pPr>
            <a:endParaRPr lang="en-GB" sz="300">
              <a:latin typeface="Arial" charset="0"/>
              <a:ea typeface="Arial" charset="0"/>
              <a:cs typeface="Arial" charset="0"/>
            </a:endParaRPr>
          </a:p>
          <a:p>
            <a:pPr>
              <a:lnSpc>
                <a:spcPct val="150000"/>
              </a:lnSpc>
            </a:pPr>
            <a:r>
              <a:rPr lang="en-GB" sz="2000">
                <a:latin typeface="Arial" charset="0"/>
                <a:ea typeface="Arial" charset="0"/>
                <a:cs typeface="Arial" charset="0"/>
              </a:rPr>
              <a:t>Central banks follow a strict protocol on announcing their interest rate policy</a:t>
            </a:r>
          </a:p>
          <a:p>
            <a:pPr lvl="1">
              <a:lnSpc>
                <a:spcPct val="150000"/>
              </a:lnSpc>
            </a:pPr>
            <a:r>
              <a:rPr lang="en-GB" sz="1700">
                <a:latin typeface="Arial" charset="0"/>
                <a:ea typeface="Arial" charset="0"/>
                <a:cs typeface="Arial" charset="0"/>
              </a:rPr>
              <a:t>The European Central Bank (ECB) has a six-week schedule for their monetary policy meetings</a:t>
            </a:r>
          </a:p>
          <a:p>
            <a:pPr lvl="1">
              <a:lnSpc>
                <a:spcPct val="150000"/>
              </a:lnSpc>
            </a:pPr>
            <a:r>
              <a:rPr lang="en-GB" sz="1700">
                <a:latin typeface="Arial" charset="0"/>
                <a:ea typeface="Arial" charset="0"/>
                <a:cs typeface="Arial" charset="0"/>
              </a:rPr>
              <a:t>In the run-up to the meeting, the market speculates on the ECB’s decision</a:t>
            </a:r>
          </a:p>
          <a:p>
            <a:pPr lvl="1">
              <a:lnSpc>
                <a:spcPct val="150000"/>
              </a:lnSpc>
            </a:pPr>
            <a:r>
              <a:rPr lang="en-GB" sz="1700">
                <a:latin typeface="Arial" charset="0"/>
                <a:ea typeface="Arial" charset="0"/>
                <a:cs typeface="Arial" charset="0"/>
              </a:rPr>
              <a:t>An unexpected interest rate rise (or decline) leads to an immediate reaction in stock prices</a:t>
            </a:r>
          </a:p>
          <a:p>
            <a:pPr lvl="1">
              <a:lnSpc>
                <a:spcPct val="150000"/>
              </a:lnSpc>
            </a:pPr>
            <a:r>
              <a:rPr lang="en-GB" sz="1700">
                <a:latin typeface="Arial" charset="0"/>
                <a:ea typeface="Arial" charset="0"/>
                <a:cs typeface="Arial" charset="0"/>
              </a:rPr>
              <a:t>Fierce competition among stock traders ensures that there is little opportunity to gain from the interest rate announcement</a:t>
            </a:r>
            <a:endParaRPr lang="en-US" sz="1700">
              <a:latin typeface="Arial" charset="0"/>
              <a:ea typeface="Arial" charset="0"/>
              <a:cs typeface="Arial" charset="0"/>
            </a:endParaRPr>
          </a:p>
        </p:txBody>
      </p:sp>
    </p:spTree>
    <p:extLst>
      <p:ext uri="{BB962C8B-B14F-4D97-AF65-F5344CB8AC3E}">
        <p14:creationId xmlns:p14="http://schemas.microsoft.com/office/powerpoint/2010/main" val="228871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EMH: Takeovers and market efficiency</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7</a:t>
            </a:fld>
            <a:endParaRPr lang="nl-NL"/>
          </a:p>
        </p:txBody>
      </p:sp>
      <p:sp>
        <p:nvSpPr>
          <p:cNvPr id="4" name="Content Placeholder 3"/>
          <p:cNvSpPr>
            <a:spLocks noGrp="1"/>
          </p:cNvSpPr>
          <p:nvPr>
            <p:ph sz="quarter" idx="1"/>
          </p:nvPr>
        </p:nvSpPr>
        <p:spPr>
          <a:xfrm>
            <a:off x="332747" y="1516698"/>
            <a:ext cx="10416600" cy="4925144"/>
          </a:xfrm>
        </p:spPr>
        <p:txBody>
          <a:bodyPr>
            <a:normAutofit/>
          </a:bodyPr>
          <a:lstStyle/>
          <a:p>
            <a:pPr>
              <a:lnSpc>
                <a:spcPct val="150000"/>
              </a:lnSpc>
            </a:pPr>
            <a:r>
              <a:rPr lang="en-GB" sz="2000">
                <a:latin typeface="Arial" panose="020B0604020202020204" pitchFamily="34" charset="0"/>
                <a:ea typeface="Calibri" panose="020F0502020204030204" pitchFamily="34" charset="0"/>
                <a:cs typeface="Arial" panose="020B0604020202020204" pitchFamily="34" charset="0"/>
              </a:rPr>
              <a:t>On December 1st, 2020, the Cloud computing giant, Salesforce, announced the acquisition of Slack Technologies for $27.7 billion dollars</a:t>
            </a:r>
          </a:p>
          <a:p>
            <a:pPr>
              <a:lnSpc>
                <a:spcPct val="150000"/>
              </a:lnSpc>
            </a:pPr>
            <a:endParaRPr lang="en-GB" sz="10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2000">
                <a:latin typeface="Arial" panose="020B0604020202020204" pitchFamily="34" charset="0"/>
                <a:ea typeface="Arial" charset="0"/>
                <a:cs typeface="Arial" panose="020B0604020202020204" pitchFamily="34" charset="0"/>
              </a:rPr>
              <a:t>On the announcement date, the stock price of Slack jumped 38%</a:t>
            </a:r>
          </a:p>
          <a:p>
            <a:pPr>
              <a:lnSpc>
                <a:spcPct val="150000"/>
              </a:lnSpc>
            </a:pPr>
            <a:endParaRPr lang="en-GB" sz="100">
              <a:latin typeface="Arial" panose="020B0604020202020204" pitchFamily="34" charset="0"/>
              <a:ea typeface="Arial" charset="0"/>
              <a:cs typeface="Arial" panose="020B0604020202020204" pitchFamily="34" charset="0"/>
            </a:endParaRPr>
          </a:p>
          <a:p>
            <a:pPr>
              <a:lnSpc>
                <a:spcPct val="150000"/>
              </a:lnSpc>
            </a:pPr>
            <a:r>
              <a:rPr lang="en-GB" sz="2000">
                <a:latin typeface="Arial" panose="020B0604020202020204" pitchFamily="34" charset="0"/>
                <a:ea typeface="Arial" charset="0"/>
                <a:cs typeface="Arial" panose="020B0604020202020204" pitchFamily="34" charset="0"/>
              </a:rPr>
              <a:t>There seems to have been some information </a:t>
            </a:r>
            <a:br>
              <a:rPr lang="en-GB" sz="2000">
                <a:latin typeface="Arial" panose="020B0604020202020204" pitchFamily="34" charset="0"/>
                <a:ea typeface="Arial" charset="0"/>
                <a:cs typeface="Arial" panose="020B0604020202020204" pitchFamily="34" charset="0"/>
              </a:rPr>
            </a:br>
            <a:r>
              <a:rPr lang="en-GB" sz="2000">
                <a:latin typeface="Arial" panose="020B0604020202020204" pitchFamily="34" charset="0"/>
                <a:ea typeface="Arial" charset="0"/>
                <a:cs typeface="Arial" panose="020B0604020202020204" pitchFamily="34" charset="0"/>
              </a:rPr>
              <a:t>leakage prior to the announcement, given that </a:t>
            </a:r>
            <a:br>
              <a:rPr lang="en-GB" sz="2000">
                <a:latin typeface="Arial" panose="020B0604020202020204" pitchFamily="34" charset="0"/>
                <a:ea typeface="Arial" charset="0"/>
                <a:cs typeface="Arial" panose="020B0604020202020204" pitchFamily="34" charset="0"/>
              </a:rPr>
            </a:br>
            <a:r>
              <a:rPr lang="en-GB" sz="2000">
                <a:latin typeface="Arial" panose="020B0604020202020204" pitchFamily="34" charset="0"/>
                <a:ea typeface="Arial" charset="0"/>
                <a:cs typeface="Arial" panose="020B0604020202020204" pitchFamily="34" charset="0"/>
              </a:rPr>
              <a:t>the stock price increased by 22%</a:t>
            </a:r>
          </a:p>
          <a:p>
            <a:pPr>
              <a:lnSpc>
                <a:spcPct val="150000"/>
              </a:lnSpc>
            </a:pPr>
            <a:endParaRPr lang="en-GB" sz="200">
              <a:latin typeface="Arial" panose="020B0604020202020204" pitchFamily="34" charset="0"/>
              <a:ea typeface="Arial" charset="0"/>
              <a:cs typeface="Arial" panose="020B0604020202020204" pitchFamily="34" charset="0"/>
            </a:endParaRPr>
          </a:p>
          <a:p>
            <a:pPr>
              <a:lnSpc>
                <a:spcPct val="150000"/>
              </a:lnSpc>
            </a:pPr>
            <a:r>
              <a:rPr lang="en-GB" sz="2000">
                <a:latin typeface="Arial" panose="020B0604020202020204" pitchFamily="34" charset="0"/>
                <a:ea typeface="Arial" charset="0"/>
                <a:cs typeface="Arial" panose="020B0604020202020204" pitchFamily="34" charset="0"/>
              </a:rPr>
              <a:t>The Cumulative Abnormal Return (CAR) shows </a:t>
            </a:r>
            <a:br>
              <a:rPr lang="en-GB" sz="2000">
                <a:latin typeface="Arial" panose="020B0604020202020204" pitchFamily="34" charset="0"/>
                <a:ea typeface="Arial" charset="0"/>
                <a:cs typeface="Arial" panose="020B0604020202020204" pitchFamily="34" charset="0"/>
              </a:rPr>
            </a:br>
            <a:r>
              <a:rPr lang="en-GB" sz="2000">
                <a:latin typeface="Arial" panose="020B0604020202020204" pitchFamily="34" charset="0"/>
                <a:ea typeface="Arial" charset="0"/>
                <a:cs typeface="Arial" panose="020B0604020202020204" pitchFamily="34" charset="0"/>
              </a:rPr>
              <a:t>the deviation of Slack’s realised return from its </a:t>
            </a:r>
            <a:br>
              <a:rPr lang="en-GB" sz="2000">
                <a:latin typeface="Arial" panose="020B0604020202020204" pitchFamily="34" charset="0"/>
                <a:ea typeface="Arial" charset="0"/>
                <a:cs typeface="Arial" panose="020B0604020202020204" pitchFamily="34" charset="0"/>
              </a:rPr>
            </a:br>
            <a:r>
              <a:rPr lang="en-GB" sz="2000">
                <a:latin typeface="Arial" panose="020B0604020202020204" pitchFamily="34" charset="0"/>
                <a:ea typeface="Arial" charset="0"/>
                <a:cs typeface="Arial" panose="020B0604020202020204" pitchFamily="34" charset="0"/>
              </a:rPr>
              <a:t>expected market return, amounting to 60%</a:t>
            </a:r>
          </a:p>
        </p:txBody>
      </p:sp>
      <p:pic>
        <p:nvPicPr>
          <p:cNvPr id="8" name="Afbeelding 7">
            <a:extLst>
              <a:ext uri="{FF2B5EF4-FFF2-40B4-BE49-F238E27FC236}">
                <a16:creationId xmlns:a16="http://schemas.microsoft.com/office/drawing/2014/main" id="{C9D3E2DE-BDD1-51E4-04EF-818FFD09C51D}"/>
              </a:ext>
            </a:extLst>
          </p:cNvPr>
          <p:cNvPicPr>
            <a:picLocks noChangeAspect="1"/>
          </p:cNvPicPr>
          <p:nvPr/>
        </p:nvPicPr>
        <p:blipFill>
          <a:blip r:embed="rId2"/>
          <a:stretch>
            <a:fillRect/>
          </a:stretch>
        </p:blipFill>
        <p:spPr>
          <a:xfrm>
            <a:off x="6528048" y="3352800"/>
            <a:ext cx="5562600" cy="3429000"/>
          </a:xfrm>
          <a:prstGeom prst="rect">
            <a:avLst/>
          </a:prstGeom>
        </p:spPr>
      </p:pic>
    </p:spTree>
    <p:extLst>
      <p:ext uri="{BB962C8B-B14F-4D97-AF65-F5344CB8AC3E}">
        <p14:creationId xmlns:p14="http://schemas.microsoft.com/office/powerpoint/2010/main" val="2502975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Strong market efficiency</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8</a:t>
            </a:fld>
            <a:endParaRPr lang="nl-NL"/>
          </a:p>
        </p:txBody>
      </p:sp>
      <p:sp>
        <p:nvSpPr>
          <p:cNvPr id="4" name="Content Placeholder 3"/>
          <p:cNvSpPr>
            <a:spLocks noGrp="1"/>
          </p:cNvSpPr>
          <p:nvPr>
            <p:ph sz="quarter" idx="1"/>
          </p:nvPr>
        </p:nvSpPr>
        <p:spPr>
          <a:xfrm>
            <a:off x="479376" y="1516698"/>
            <a:ext cx="11208688" cy="4925144"/>
          </a:xfrm>
        </p:spPr>
        <p:txBody>
          <a:bodyPr>
            <a:normAutofit fontScale="92500"/>
          </a:bodyPr>
          <a:lstStyle/>
          <a:p>
            <a:pPr>
              <a:lnSpc>
                <a:spcPct val="150000"/>
              </a:lnSpc>
            </a:pPr>
            <a:r>
              <a:rPr lang="en-GB" sz="2400">
                <a:latin typeface="Arial" panose="020B0604020202020204" pitchFamily="34" charset="0"/>
                <a:ea typeface="Calibri" panose="020F0502020204030204" pitchFamily="34" charset="0"/>
                <a:cs typeface="Arial" panose="020B0604020202020204" pitchFamily="34" charset="0"/>
              </a:rPr>
              <a:t>The strong form of market efficiency argues that fundamental analysts cannot outperform the market</a:t>
            </a:r>
          </a:p>
          <a:p>
            <a:pPr lvl="1">
              <a:lnSpc>
                <a:spcPct val="150000"/>
              </a:lnSpc>
            </a:pPr>
            <a:r>
              <a:rPr lang="en-GB" sz="2000">
                <a:latin typeface="Arial" panose="020B0604020202020204" pitchFamily="34" charset="0"/>
                <a:ea typeface="Arial" charset="0"/>
                <a:cs typeface="Arial" panose="020B0604020202020204" pitchFamily="34" charset="0"/>
              </a:rPr>
              <a:t>This means there is no added value from fundamental analysis, while this analysis is costly to do</a:t>
            </a:r>
          </a:p>
          <a:p>
            <a:pPr lvl="1">
              <a:lnSpc>
                <a:spcPct val="150000"/>
              </a:lnSpc>
            </a:pPr>
            <a:endParaRPr lang="en-GB" sz="300">
              <a:latin typeface="Arial" panose="020B0604020202020204" pitchFamily="34" charset="0"/>
              <a:ea typeface="Arial" charset="0"/>
              <a:cs typeface="Arial" panose="020B0604020202020204" pitchFamily="34" charset="0"/>
            </a:endParaRPr>
          </a:p>
          <a:p>
            <a:pPr>
              <a:lnSpc>
                <a:spcPct val="150000"/>
              </a:lnSpc>
            </a:pPr>
            <a:r>
              <a:rPr lang="en-GB" sz="2300">
                <a:latin typeface="Arial" panose="020B0604020202020204" pitchFamily="34" charset="0"/>
                <a:ea typeface="Arial" charset="0"/>
                <a:cs typeface="Arial" panose="020B0604020202020204" pitchFamily="34" charset="0"/>
              </a:rPr>
              <a:t>Insider dealing is a criminal offence, although extremely difficult to prove in a criminal court</a:t>
            </a:r>
          </a:p>
          <a:p>
            <a:pPr>
              <a:lnSpc>
                <a:spcPct val="150000"/>
              </a:lnSpc>
            </a:pPr>
            <a:endParaRPr lang="en-GB" sz="300">
              <a:latin typeface="Arial" panose="020B0604020202020204" pitchFamily="34" charset="0"/>
              <a:ea typeface="Arial" charset="0"/>
              <a:cs typeface="Arial" panose="020B0604020202020204" pitchFamily="34" charset="0"/>
            </a:endParaRPr>
          </a:p>
          <a:p>
            <a:pPr>
              <a:lnSpc>
                <a:spcPct val="150000"/>
              </a:lnSpc>
            </a:pPr>
            <a:r>
              <a:rPr lang="en-GB" sz="2300">
                <a:latin typeface="Arial" panose="020B0604020202020204" pitchFamily="34" charset="0"/>
                <a:ea typeface="Arial" charset="0"/>
                <a:cs typeface="Arial" panose="020B0604020202020204" pitchFamily="34" charset="0"/>
              </a:rPr>
              <a:t>Company management is not allowed to give stock-price sensitive information to individual investors or small groups of investors</a:t>
            </a:r>
          </a:p>
          <a:p>
            <a:pPr lvl="1">
              <a:lnSpc>
                <a:spcPct val="150000"/>
              </a:lnSpc>
            </a:pPr>
            <a:r>
              <a:rPr lang="en-GB" sz="2000">
                <a:latin typeface="Arial" panose="020B0604020202020204" pitchFamily="34" charset="0"/>
                <a:ea typeface="Arial" charset="0"/>
                <a:cs typeface="Arial" panose="020B0604020202020204" pitchFamily="34" charset="0"/>
              </a:rPr>
              <a:t>Companies therefore organise analyst calls, which are widely accessible to investors, to update investors on strategy, earnings outlook, etc.</a:t>
            </a:r>
          </a:p>
          <a:p>
            <a:pPr>
              <a:lnSpc>
                <a:spcPct val="150000"/>
              </a:lnSpc>
            </a:pPr>
            <a:endParaRPr lang="en-GB" sz="230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8979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charset="0"/>
                <a:ea typeface="Arial" charset="0"/>
                <a:cs typeface="Arial" charset="0"/>
              </a:rPr>
              <a:t>The paradox in efficient markets hypothesis</a:t>
            </a:r>
            <a:endParaRPr lang="nl-NL" sz="3200">
              <a:latin typeface="Arial" charset="0"/>
              <a:ea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E7460DF1-6357-430F-98B5-137A4FF6C7DD}" type="slidenum">
              <a:rPr lang="nl-NL" smtClean="0"/>
              <a:t>9</a:t>
            </a:fld>
            <a:endParaRPr lang="nl-NL"/>
          </a:p>
        </p:txBody>
      </p:sp>
      <p:sp>
        <p:nvSpPr>
          <p:cNvPr id="4" name="Content Placeholder 3"/>
          <p:cNvSpPr>
            <a:spLocks noGrp="1"/>
          </p:cNvSpPr>
          <p:nvPr>
            <p:ph sz="quarter" idx="1"/>
          </p:nvPr>
        </p:nvSpPr>
        <p:spPr>
          <a:xfrm>
            <a:off x="551384" y="1516698"/>
            <a:ext cx="10729192" cy="4925144"/>
          </a:xfrm>
        </p:spPr>
        <p:txBody>
          <a:bodyPr>
            <a:normAutofit fontScale="92500" lnSpcReduction="10000"/>
          </a:bodyPr>
          <a:lstStyle/>
          <a:p>
            <a:pPr>
              <a:lnSpc>
                <a:spcPct val="150000"/>
              </a:lnSpc>
            </a:pPr>
            <a:r>
              <a:rPr lang="en-GB" sz="2000">
                <a:latin typeface="Arial" panose="020B0604020202020204" pitchFamily="34" charset="0"/>
                <a:ea typeface="Calibri" panose="020F0502020204030204" pitchFamily="34" charset="0"/>
                <a:cs typeface="Arial" panose="020B0604020202020204" pitchFamily="34" charset="0"/>
              </a:rPr>
              <a:t>The efficient markets hypothesis has a contradictory element in it</a:t>
            </a:r>
          </a:p>
          <a:p>
            <a:pPr lvl="1">
              <a:lnSpc>
                <a:spcPct val="150000"/>
              </a:lnSpc>
            </a:pPr>
            <a:r>
              <a:rPr lang="en-GB" sz="1700">
                <a:latin typeface="Arial" panose="020B0604020202020204" pitchFamily="34" charset="0"/>
                <a:ea typeface="Arial" charset="0"/>
                <a:cs typeface="Arial" panose="020B0604020202020204" pitchFamily="34" charset="0"/>
              </a:rPr>
              <a:t>All investors will be passive, as active trading strategies and information acquisition do not pay off in informationally efficient markets</a:t>
            </a:r>
          </a:p>
          <a:p>
            <a:pPr lvl="1">
              <a:lnSpc>
                <a:spcPct val="150000"/>
              </a:lnSpc>
            </a:pPr>
            <a:r>
              <a:rPr lang="en-GB" sz="1700">
                <a:latin typeface="Arial" panose="020B0604020202020204" pitchFamily="34" charset="0"/>
                <a:ea typeface="Arial" charset="0"/>
                <a:cs typeface="Arial" panose="020B0604020202020204" pitchFamily="34" charset="0"/>
              </a:rPr>
              <a:t>At the same time, we need active investors to acquire and process information to update market prices</a:t>
            </a:r>
          </a:p>
          <a:p>
            <a:pPr lvl="1">
              <a:lnSpc>
                <a:spcPct val="150000"/>
              </a:lnSpc>
            </a:pPr>
            <a:endParaRPr lang="en-GB" sz="300">
              <a:latin typeface="Arial" panose="020B0604020202020204" pitchFamily="34" charset="0"/>
              <a:ea typeface="Arial" charset="0"/>
              <a:cs typeface="Arial" panose="020B0604020202020204" pitchFamily="34" charset="0"/>
            </a:endParaRPr>
          </a:p>
          <a:p>
            <a:pPr>
              <a:lnSpc>
                <a:spcPct val="150000"/>
              </a:lnSpc>
            </a:pPr>
            <a:r>
              <a:rPr lang="en-GB" sz="2000">
                <a:latin typeface="Arial" panose="020B0604020202020204" pitchFamily="34" charset="0"/>
                <a:ea typeface="Arial" charset="0"/>
                <a:cs typeface="Arial" panose="020B0604020202020204" pitchFamily="34" charset="0"/>
              </a:rPr>
              <a:t>French (2008) finds that active investors spend around 70 basis points (0.7%) of the aggregate value of the market each year searching for superior returns</a:t>
            </a:r>
          </a:p>
          <a:p>
            <a:pPr>
              <a:lnSpc>
                <a:spcPct val="150000"/>
              </a:lnSpc>
            </a:pPr>
            <a:endParaRPr lang="en-GB" sz="400">
              <a:latin typeface="Arial" panose="020B0604020202020204" pitchFamily="34" charset="0"/>
              <a:ea typeface="Arial" charset="0"/>
              <a:cs typeface="Arial" panose="020B0604020202020204" pitchFamily="34" charset="0"/>
            </a:endParaRPr>
          </a:p>
          <a:p>
            <a:pPr>
              <a:lnSpc>
                <a:spcPct val="150000"/>
              </a:lnSpc>
            </a:pPr>
            <a:r>
              <a:rPr lang="en-GB" sz="2000">
                <a:latin typeface="Arial" panose="020B0604020202020204" pitchFamily="34" charset="0"/>
                <a:ea typeface="Arial" charset="0"/>
                <a:cs typeface="Arial" panose="020B0604020202020204" pitchFamily="34" charset="0"/>
              </a:rPr>
              <a:t>As active investors can ‘on average’ not increase their return with active trading strategies, they could improve their returns by 70 basis points if they switched to a passive market portfolio</a:t>
            </a:r>
          </a:p>
          <a:p>
            <a:pPr>
              <a:lnSpc>
                <a:spcPct val="150000"/>
              </a:lnSpc>
            </a:pPr>
            <a:endParaRPr lang="en-GB" sz="300">
              <a:latin typeface="Arial" panose="020B0604020202020204" pitchFamily="34" charset="0"/>
              <a:ea typeface="Arial" charset="0"/>
              <a:cs typeface="Arial" panose="020B0604020202020204" pitchFamily="34" charset="0"/>
            </a:endParaRPr>
          </a:p>
          <a:p>
            <a:pPr>
              <a:lnSpc>
                <a:spcPct val="150000"/>
              </a:lnSpc>
            </a:pPr>
            <a:r>
              <a:rPr lang="en-GB" sz="2000">
                <a:latin typeface="Arial" panose="020B0604020202020204" pitchFamily="34" charset="0"/>
                <a:ea typeface="Arial" charset="0"/>
                <a:cs typeface="Arial" panose="020B0604020202020204" pitchFamily="34" charset="0"/>
              </a:rPr>
              <a:t>In conclusion, markets can only be close to efficiency, because some profit opportunities are needed for active investors</a:t>
            </a:r>
          </a:p>
        </p:txBody>
      </p:sp>
    </p:spTree>
    <p:extLst>
      <p:ext uri="{BB962C8B-B14F-4D97-AF65-F5344CB8AC3E}">
        <p14:creationId xmlns:p14="http://schemas.microsoft.com/office/powerpoint/2010/main" val="21712725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457B9E"/>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29026</TotalTime>
  <Words>3618</Words>
  <Application>Microsoft Macintosh PowerPoint</Application>
  <PresentationFormat>Breedbeeld</PresentationFormat>
  <Paragraphs>472</Paragraphs>
  <Slides>33</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33</vt:i4>
      </vt:variant>
    </vt:vector>
  </HeadingPairs>
  <TitlesOfParts>
    <vt:vector size="41" baseType="lpstr">
      <vt:lpstr>Arial</vt:lpstr>
      <vt:lpstr>Calibri</vt:lpstr>
      <vt:lpstr>Cambria Math</vt:lpstr>
      <vt:lpstr>Systeemlettertype regulier</vt:lpstr>
      <vt:lpstr>Tw Cen MT</vt:lpstr>
      <vt:lpstr>Wingdings</vt:lpstr>
      <vt:lpstr>Wingdings 2</vt:lpstr>
      <vt:lpstr>Median</vt:lpstr>
      <vt:lpstr>Corporate Finance for Long-Term Value  </vt:lpstr>
      <vt:lpstr>Chapter 14: Capital market adaptability, investor behaviour and impact</vt:lpstr>
      <vt:lpstr>The BIG Picture</vt:lpstr>
      <vt:lpstr>Efficient markets hypothesis</vt:lpstr>
      <vt:lpstr>Efficient markets hypothesis</vt:lpstr>
      <vt:lpstr>EMH: Interest rate announcements</vt:lpstr>
      <vt:lpstr>EMH: Takeovers and market efficiency</vt:lpstr>
      <vt:lpstr>Strong market efficiency</vt:lpstr>
      <vt:lpstr>The paradox in efficient markets hypothesis</vt:lpstr>
      <vt:lpstr>Financial investors and capital market competition</vt:lpstr>
      <vt:lpstr>Behavioural finance</vt:lpstr>
      <vt:lpstr>Bubbles</vt:lpstr>
      <vt:lpstr>The cost of social and environmental capital</vt:lpstr>
      <vt:lpstr>Transition preparedness</vt:lpstr>
      <vt:lpstr>Availability and quality of ESG data</vt:lpstr>
      <vt:lpstr>Limitations of ESG ratings</vt:lpstr>
      <vt:lpstr>The impact perspective</vt:lpstr>
      <vt:lpstr>Impact information producers</vt:lpstr>
      <vt:lpstr>Global Witness on deforestation</vt:lpstr>
      <vt:lpstr>Other impact information producers</vt:lpstr>
      <vt:lpstr>Impact analysis</vt:lpstr>
      <vt:lpstr>Impact markets and pricing</vt:lpstr>
      <vt:lpstr>Three ‘impact’ markets</vt:lpstr>
      <vt:lpstr>Impact performance</vt:lpstr>
      <vt:lpstr>Impact performance</vt:lpstr>
      <vt:lpstr>Inditex case</vt:lpstr>
      <vt:lpstr>Impact investors</vt:lpstr>
      <vt:lpstr>Impact-adjusted return</vt:lpstr>
      <vt:lpstr>Impact-adjusted return</vt:lpstr>
      <vt:lpstr>Inditex’s impact-adjusted return</vt:lpstr>
      <vt:lpstr>Integrated return</vt:lpstr>
      <vt:lpstr>Return on active ownership</vt:lpstr>
      <vt:lpstr>Conclusions</vt:lpstr>
    </vt:vector>
  </TitlesOfParts>
  <Company>RSM Erasmus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Finance for Long-Term Value</dc:title>
  <dc:creator>Administrator</dc:creator>
  <dc:description>Book Slides</dc:description>
  <cp:lastModifiedBy>Dirk Schoenmaker</cp:lastModifiedBy>
  <cp:revision>436</cp:revision>
  <cp:lastPrinted>2017-10-25T07:51:07Z</cp:lastPrinted>
  <dcterms:created xsi:type="dcterms:W3CDTF">2014-04-08T12:02:43Z</dcterms:created>
  <dcterms:modified xsi:type="dcterms:W3CDTF">2023-09-04T12:15:45Z</dcterms:modified>
</cp:coreProperties>
</file>