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539" r:id="rId3"/>
    <p:sldId id="454" r:id="rId4"/>
    <p:sldId id="496" r:id="rId5"/>
    <p:sldId id="524" r:id="rId6"/>
    <p:sldId id="516" r:id="rId7"/>
    <p:sldId id="525" r:id="rId8"/>
    <p:sldId id="526" r:id="rId9"/>
    <p:sldId id="527" r:id="rId10"/>
    <p:sldId id="522" r:id="rId11"/>
    <p:sldId id="541" r:id="rId12"/>
    <p:sldId id="542" r:id="rId13"/>
    <p:sldId id="528" r:id="rId14"/>
    <p:sldId id="529" r:id="rId15"/>
    <p:sldId id="530" r:id="rId16"/>
    <p:sldId id="531" r:id="rId17"/>
    <p:sldId id="532" r:id="rId18"/>
    <p:sldId id="533" r:id="rId19"/>
    <p:sldId id="535" r:id="rId20"/>
    <p:sldId id="536" r:id="rId21"/>
    <p:sldId id="537" r:id="rId22"/>
    <p:sldId id="538" r:id="rId23"/>
    <p:sldId id="512" r:id="rId24"/>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010A32BA-3B9D-401F-8BB3-E1ABE0C3621A}">
          <p14:sldIdLst>
            <p14:sldId id="256"/>
            <p14:sldId id="539"/>
            <p14:sldId id="454"/>
          </p14:sldIdLst>
        </p14:section>
        <p14:section name="6.1 Calculating financial values by means of NPV" id="{82B96233-CE70-49E5-8BF3-3164E0F97AA4}">
          <p14:sldIdLst>
            <p14:sldId id="496"/>
            <p14:sldId id="524"/>
          </p14:sldIdLst>
        </p14:section>
        <p14:section name="6.2 Other investment decision rules" id="{07974BBC-226C-43E9-B527-C5E45488056F}">
          <p14:sldIdLst>
            <p14:sldId id="516"/>
            <p14:sldId id="525"/>
            <p14:sldId id="526"/>
            <p14:sldId id="527"/>
          </p14:sldIdLst>
        </p14:section>
        <p14:section name="6.3 Behavioural effects on investment decisions" id="{1B5E020B-0A55-42F0-B327-34E1E91E56D2}">
          <p14:sldIdLst>
            <p14:sldId id="522"/>
            <p14:sldId id="541"/>
            <p14:sldId id="542"/>
          </p14:sldIdLst>
        </p14:section>
        <p14:section name="6.4 Integrated investment decision rules" id="{E83C631F-396E-4B50-BFF4-EA547A8798AF}">
          <p14:sldIdLst>
            <p14:sldId id="528"/>
            <p14:sldId id="529"/>
            <p14:sldId id="530"/>
            <p14:sldId id="531"/>
            <p14:sldId id="532"/>
            <p14:sldId id="533"/>
            <p14:sldId id="535"/>
          </p14:sldIdLst>
        </p14:section>
        <p14:section name="6.5 Internalisation" id="{CDC793E9-2E39-4D25-8FB3-74CCD1502BFC}">
          <p14:sldIdLst>
            <p14:sldId id="536"/>
            <p14:sldId id="537"/>
            <p14:sldId id="538"/>
          </p14:sldIdLst>
        </p14:section>
        <p14:section name="6.6 Conclusions" id="{178EF25C-958A-4121-8DF3-1B822610ACA1}">
          <p14:sldIdLst>
            <p14:sldId id="51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A"/>
    <a:srgbClr val="2683C6"/>
    <a:srgbClr val="E84A8E"/>
    <a:srgbClr val="DA970F"/>
    <a:srgbClr val="5E8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42" autoAdjust="0"/>
    <p:restoredTop sz="95369"/>
  </p:normalViewPr>
  <p:slideViewPr>
    <p:cSldViewPr>
      <p:cViewPr varScale="1">
        <p:scale>
          <a:sx n="128" d="100"/>
          <a:sy n="128" d="100"/>
        </p:scale>
        <p:origin x="880"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862" cy="495793"/>
          </a:xfrm>
          <a:prstGeom prst="rect">
            <a:avLst/>
          </a:prstGeom>
        </p:spPr>
        <p:txBody>
          <a:bodyPr vert="horz" lIns="88211" tIns="44105" rIns="88211" bIns="44105" rtlCol="0"/>
          <a:lstStyle>
            <a:lvl1pPr algn="l">
              <a:defRPr sz="1200"/>
            </a:lvl1pPr>
          </a:lstStyle>
          <a:p>
            <a:endParaRPr lang="nl-NL"/>
          </a:p>
        </p:txBody>
      </p:sp>
      <p:sp>
        <p:nvSpPr>
          <p:cNvPr id="3" name="Date Placeholder 2"/>
          <p:cNvSpPr>
            <a:spLocks noGrp="1"/>
          </p:cNvSpPr>
          <p:nvPr>
            <p:ph type="dt" sz="quarter" idx="1"/>
          </p:nvPr>
        </p:nvSpPr>
        <p:spPr>
          <a:xfrm>
            <a:off x="3850296" y="1"/>
            <a:ext cx="2945862" cy="495793"/>
          </a:xfrm>
          <a:prstGeom prst="rect">
            <a:avLst/>
          </a:prstGeom>
        </p:spPr>
        <p:txBody>
          <a:bodyPr vert="horz" lIns="88211" tIns="44105" rIns="88211" bIns="44105" rtlCol="0"/>
          <a:lstStyle>
            <a:lvl1pPr algn="r">
              <a:defRPr sz="1200"/>
            </a:lvl1pPr>
          </a:lstStyle>
          <a:p>
            <a:fld id="{3325F9F8-5D42-4208-880B-6708BBEBB10A}" type="datetimeFigureOut">
              <a:rPr lang="nl-NL" smtClean="0"/>
              <a:t>04-09-2023</a:t>
            </a:fld>
            <a:endParaRPr lang="nl-NL"/>
          </a:p>
        </p:txBody>
      </p:sp>
      <p:sp>
        <p:nvSpPr>
          <p:cNvPr id="4" name="Footer Placeholder 3"/>
          <p:cNvSpPr>
            <a:spLocks noGrp="1"/>
          </p:cNvSpPr>
          <p:nvPr>
            <p:ph type="ftr" sz="quarter" idx="2"/>
          </p:nvPr>
        </p:nvSpPr>
        <p:spPr>
          <a:xfrm>
            <a:off x="2" y="9429306"/>
            <a:ext cx="2945862" cy="495793"/>
          </a:xfrm>
          <a:prstGeom prst="rect">
            <a:avLst/>
          </a:prstGeom>
        </p:spPr>
        <p:txBody>
          <a:bodyPr vert="horz" lIns="88211" tIns="44105" rIns="88211" bIns="44105" rtlCol="0" anchor="b"/>
          <a:lstStyle>
            <a:lvl1pPr algn="l">
              <a:defRPr sz="1200"/>
            </a:lvl1pPr>
          </a:lstStyle>
          <a:p>
            <a:endParaRPr lang="nl-NL"/>
          </a:p>
        </p:txBody>
      </p:sp>
      <p:sp>
        <p:nvSpPr>
          <p:cNvPr id="5" name="Slide Number Placeholder 4"/>
          <p:cNvSpPr>
            <a:spLocks noGrp="1"/>
          </p:cNvSpPr>
          <p:nvPr>
            <p:ph type="sldNum" sz="quarter" idx="3"/>
          </p:nvPr>
        </p:nvSpPr>
        <p:spPr>
          <a:xfrm>
            <a:off x="3850296" y="9429306"/>
            <a:ext cx="2945862" cy="495793"/>
          </a:xfrm>
          <a:prstGeom prst="rect">
            <a:avLst/>
          </a:prstGeom>
        </p:spPr>
        <p:txBody>
          <a:bodyPr vert="horz" lIns="88211" tIns="44105" rIns="88211" bIns="44105" rtlCol="0" anchor="b"/>
          <a:lstStyle>
            <a:lvl1pPr algn="r">
              <a:defRPr sz="1200"/>
            </a:lvl1pPr>
          </a:lstStyle>
          <a:p>
            <a:fld id="{5A154748-73CB-46B1-80DC-BF03F067AABA}" type="slidenum">
              <a:rPr lang="nl-NL" smtClean="0"/>
              <a:t>‹nr.›</a:t>
            </a:fld>
            <a:endParaRPr lang="nl-NL"/>
          </a:p>
        </p:txBody>
      </p:sp>
    </p:spTree>
    <p:extLst>
      <p:ext uri="{BB962C8B-B14F-4D97-AF65-F5344CB8AC3E}">
        <p14:creationId xmlns:p14="http://schemas.microsoft.com/office/powerpoint/2010/main" val="3876024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5658" cy="496332"/>
          </a:xfrm>
          <a:prstGeom prst="rect">
            <a:avLst/>
          </a:prstGeom>
        </p:spPr>
        <p:txBody>
          <a:bodyPr vert="horz" lIns="95549" tIns="47774" rIns="95549" bIns="47774" rtlCol="0"/>
          <a:lstStyle>
            <a:lvl1pPr algn="l">
              <a:defRPr sz="1300"/>
            </a:lvl1pPr>
          </a:lstStyle>
          <a:p>
            <a:endParaRPr lang="nl-NL"/>
          </a:p>
        </p:txBody>
      </p:sp>
      <p:sp>
        <p:nvSpPr>
          <p:cNvPr id="3" name="Date Placeholder 2"/>
          <p:cNvSpPr>
            <a:spLocks noGrp="1"/>
          </p:cNvSpPr>
          <p:nvPr>
            <p:ph type="dt" idx="1"/>
          </p:nvPr>
        </p:nvSpPr>
        <p:spPr>
          <a:xfrm>
            <a:off x="3850445" y="3"/>
            <a:ext cx="2945658" cy="496332"/>
          </a:xfrm>
          <a:prstGeom prst="rect">
            <a:avLst/>
          </a:prstGeom>
        </p:spPr>
        <p:txBody>
          <a:bodyPr vert="horz" lIns="95549" tIns="47774" rIns="95549" bIns="47774" rtlCol="0"/>
          <a:lstStyle>
            <a:lvl1pPr algn="r">
              <a:defRPr sz="1300"/>
            </a:lvl1pPr>
          </a:lstStyle>
          <a:p>
            <a:fld id="{B064C223-EC3E-429A-AD8F-BB570CF7B08B}" type="datetimeFigureOut">
              <a:rPr lang="nl-NL" smtClean="0"/>
              <a:t>04-09-2023</a:t>
            </a:fld>
            <a:endParaRPr lang="nl-NL"/>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5549" tIns="47774" rIns="95549" bIns="47774" rtlCol="0" anchor="ctr"/>
          <a:lstStyle/>
          <a:p>
            <a:endParaRPr lang="nl-NL"/>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49" tIns="47774" rIns="95549" bIns="477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2" y="9428589"/>
            <a:ext cx="2945658" cy="496332"/>
          </a:xfrm>
          <a:prstGeom prst="rect">
            <a:avLst/>
          </a:prstGeom>
        </p:spPr>
        <p:txBody>
          <a:bodyPr vert="horz" lIns="95549" tIns="47774" rIns="95549" bIns="47774" rtlCol="0" anchor="b"/>
          <a:lstStyle>
            <a:lvl1pPr algn="l">
              <a:defRPr sz="1300"/>
            </a:lvl1pPr>
          </a:lstStyle>
          <a:p>
            <a:endParaRPr lang="nl-NL"/>
          </a:p>
        </p:txBody>
      </p:sp>
      <p:sp>
        <p:nvSpPr>
          <p:cNvPr id="7" name="Slide Number Placeholder 6"/>
          <p:cNvSpPr>
            <a:spLocks noGrp="1"/>
          </p:cNvSpPr>
          <p:nvPr>
            <p:ph type="sldNum" sz="quarter" idx="5"/>
          </p:nvPr>
        </p:nvSpPr>
        <p:spPr>
          <a:xfrm>
            <a:off x="3850445" y="9428589"/>
            <a:ext cx="2945658" cy="496332"/>
          </a:xfrm>
          <a:prstGeom prst="rect">
            <a:avLst/>
          </a:prstGeom>
        </p:spPr>
        <p:txBody>
          <a:bodyPr vert="horz" lIns="95549" tIns="47774" rIns="95549" bIns="47774" rtlCol="0" anchor="b"/>
          <a:lstStyle>
            <a:lvl1pPr algn="r">
              <a:defRPr sz="1300"/>
            </a:lvl1pPr>
          </a:lstStyle>
          <a:p>
            <a:fld id="{C31C44ED-C4AD-470A-9D13-4854E5C77B1D}" type="slidenum">
              <a:rPr lang="nl-NL" smtClean="0"/>
              <a:t>‹nr.›</a:t>
            </a:fld>
            <a:endParaRPr lang="nl-NL"/>
          </a:p>
        </p:txBody>
      </p:sp>
    </p:spTree>
    <p:extLst>
      <p:ext uri="{BB962C8B-B14F-4D97-AF65-F5344CB8AC3E}">
        <p14:creationId xmlns:p14="http://schemas.microsoft.com/office/powerpoint/2010/main" val="259698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CE995674-3822-4210-B22F-ACD897F2951D}" type="datetime1">
              <a:rPr lang="nl-NL" smtClean="0"/>
              <a:t>04-09-2023</a:t>
            </a:fld>
            <a:endParaRPr lang="nl-NL"/>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nl-NL"/>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E7460DF1-6357-430F-98B5-137A4FF6C7DD}"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7ACCF7-383F-4E81-9924-63EE2C322453}" type="datetime1">
              <a:rPr lang="nl-NL" smtClean="0"/>
              <a:t>04-09-2023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7460DF1-6357-430F-98B5-137A4FF6C7D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A17AD36F-11C5-49B6-B051-90CB29CA0AFC}" type="datetime1">
              <a:rPr lang="nl-NL" smtClean="0"/>
              <a:t>04-09-2023</a:t>
            </a:fld>
            <a:endParaRPr lang="nl-NL"/>
          </a:p>
        </p:txBody>
      </p:sp>
      <p:sp>
        <p:nvSpPr>
          <p:cNvPr id="5" name="Footer Placeholder 4"/>
          <p:cNvSpPr>
            <a:spLocks noGrp="1"/>
          </p:cNvSpPr>
          <p:nvPr>
            <p:ph type="ftr" sz="quarter" idx="11"/>
          </p:nvPr>
        </p:nvSpPr>
        <p:spPr>
          <a:xfrm>
            <a:off x="609602" y="6248208"/>
            <a:ext cx="7431311" cy="365125"/>
          </a:xfrm>
        </p:spPr>
        <p:txBody>
          <a:bodyPr/>
          <a:lstStyle/>
          <a:p>
            <a:endParaRPr lang="nl-NL"/>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E7460DF1-6357-430F-98B5-137A4FF6C7DD}"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4D4BA67-60A5-409E-8DD4-10448592DE6E}" type="datetime1">
              <a:rPr lang="nl-NL" smtClean="0"/>
              <a:t>04-09-2023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460DF1-6357-430F-98B5-137A4FF6C7DD}" type="slidenum">
              <a:rPr lang="nl-NL" smtClean="0"/>
              <a:t>‹nr.›</a:t>
            </a:fld>
            <a:endParaRPr lang="nl-NL"/>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DBEE839C-F7D6-482F-9F38-C5243D7FA0DC}" type="datetime1">
              <a:rPr lang="nl-NL" smtClean="0"/>
              <a:t>04-09-2023</a:t>
            </a:fld>
            <a:endParaRPr lang="nl-NL"/>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E7460DF1-6357-430F-98B5-137A4FF6C7DD}" type="slidenum">
              <a:rPr lang="nl-NL" smtClean="0"/>
              <a:t>‹nr.›</a:t>
            </a:fld>
            <a:endParaRPr lang="nl-NL"/>
          </a:p>
        </p:txBody>
      </p:sp>
      <p:sp>
        <p:nvSpPr>
          <p:cNvPr id="14" name="Footer Placeholder 13"/>
          <p:cNvSpPr>
            <a:spLocks noGrp="1"/>
          </p:cNvSpPr>
          <p:nvPr>
            <p:ph type="ftr" sz="quarter" idx="12"/>
          </p:nvPr>
        </p:nvSpPr>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8AD75C1-97C5-43AB-A618-A08561DF0A95}" type="datetime1">
              <a:rPr lang="nl-NL" smtClean="0"/>
              <a:t>04-09-2023</a:t>
            </a:fld>
            <a:endParaRPr lang="nl-NL"/>
          </a:p>
        </p:txBody>
      </p:sp>
      <p:sp>
        <p:nvSpPr>
          <p:cNvPr id="10" name="Slide Number Placeholder 9"/>
          <p:cNvSpPr>
            <a:spLocks noGrp="1"/>
          </p:cNvSpPr>
          <p:nvPr>
            <p:ph type="sldNum" sz="quarter" idx="16"/>
          </p:nvPr>
        </p:nvSpPr>
        <p:spPr/>
        <p:txBody>
          <a:bodyPr rtlCol="0"/>
          <a:lstStyle/>
          <a:p>
            <a:fld id="{E7460DF1-6357-430F-98B5-137A4FF6C7DD}" type="slidenum">
              <a:rPr lang="nl-NL" smtClean="0"/>
              <a:t>‹nr.›</a:t>
            </a:fld>
            <a:endParaRPr lang="nl-NL"/>
          </a:p>
        </p:txBody>
      </p:sp>
      <p:sp>
        <p:nvSpPr>
          <p:cNvPr id="12" name="Footer Placeholder 11"/>
          <p:cNvSpPr>
            <a:spLocks noGrp="1"/>
          </p:cNvSpPr>
          <p:nvPr>
            <p:ph type="ftr" sz="quarter" idx="17"/>
          </p:nvPr>
        </p:nvSpPr>
        <p:spPr/>
        <p:txBody>
          <a:bodyPr rtlCol="0"/>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BB9D848-C9A4-4662-BB4F-B0EBAEFE3374}" type="datetime1">
              <a:rPr lang="nl-NL" smtClean="0"/>
              <a:t>04-09-2023</a:t>
            </a:fld>
            <a:endParaRPr lang="nl-NL"/>
          </a:p>
        </p:txBody>
      </p:sp>
      <p:sp>
        <p:nvSpPr>
          <p:cNvPr id="12" name="Slide Number Placeholder 11"/>
          <p:cNvSpPr>
            <a:spLocks noGrp="1"/>
          </p:cNvSpPr>
          <p:nvPr>
            <p:ph type="sldNum" sz="quarter" idx="16"/>
          </p:nvPr>
        </p:nvSpPr>
        <p:spPr/>
        <p:txBody>
          <a:bodyPr rtlCol="0"/>
          <a:lstStyle/>
          <a:p>
            <a:fld id="{E7460DF1-6357-430F-98B5-137A4FF6C7DD}" type="slidenum">
              <a:rPr lang="nl-NL" smtClean="0"/>
              <a:t>‹nr.›</a:t>
            </a:fld>
            <a:endParaRPr lang="nl-NL"/>
          </a:p>
        </p:txBody>
      </p:sp>
      <p:sp>
        <p:nvSpPr>
          <p:cNvPr id="14" name="Footer Placeholder 13"/>
          <p:cNvSpPr>
            <a:spLocks noGrp="1"/>
          </p:cNvSpPr>
          <p:nvPr>
            <p:ph type="ftr" sz="quarter" idx="17"/>
          </p:nvPr>
        </p:nvSpPr>
        <p:spPr/>
        <p:txBody>
          <a:bodyPr rtlCol="0"/>
          <a:lstStyle/>
          <a:p>
            <a:endParaRPr lang="nl-NL"/>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5456325-4EE2-417E-871E-643775FE5A8E}" type="datetime1">
              <a:rPr lang="nl-NL" smtClean="0"/>
              <a:t>04-09-2023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7460DF1-6357-430F-98B5-137A4FF6C7D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0E6C7-2C44-47BD-98BE-126A2D60E8B0}" type="datetime1">
              <a:rPr lang="nl-NL" smtClean="0"/>
              <a:t>04-09-2023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E7460DF1-6357-430F-98B5-137A4FF6C7D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9BA8902-429F-4875-8F39-5A01A5339B73}" type="datetime1">
              <a:rPr lang="nl-NL" smtClean="0"/>
              <a:t>04-09-2023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7460DF1-6357-430F-98B5-137A4FF6C7DD}" type="slidenum">
              <a:rPr lang="nl-NL" smtClean="0"/>
              <a:t>‹nr.›</a:t>
            </a:fld>
            <a:endParaRPr lang="nl-NL"/>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DF3F8BC0-7C6F-4C14-A98E-54C9DDD88215}" type="datetime1">
              <a:rPr lang="nl-NL" smtClean="0"/>
              <a:t>04-09-2023</a:t>
            </a:fld>
            <a:endParaRPr lang="nl-NL"/>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E7460DF1-6357-430F-98B5-137A4FF6C7DD}" type="slidenum">
              <a:rPr lang="nl-NL" smtClean="0"/>
              <a:t>‹nr.›</a:t>
            </a:fld>
            <a:endParaRPr lang="nl-NL"/>
          </a:p>
        </p:txBody>
      </p:sp>
      <p:sp>
        <p:nvSpPr>
          <p:cNvPr id="14" name="Footer Placeholder 13"/>
          <p:cNvSpPr>
            <a:spLocks noGrp="1"/>
          </p:cNvSpPr>
          <p:nvPr>
            <p:ph type="ftr" sz="quarter" idx="12"/>
          </p:nvPr>
        </p:nvSpPr>
        <p:spPr>
          <a:xfrm>
            <a:off x="2133600" y="6248207"/>
            <a:ext cx="6096000" cy="365125"/>
          </a:xfrm>
        </p:spPr>
        <p:txBody>
          <a:bodyPr rtlCol="0"/>
          <a:lstStyle/>
          <a:p>
            <a:endParaRPr lang="nl-NL"/>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82C940B0-84B5-4EDF-949F-11EBC1AD2493}" type="datetime1">
              <a:rPr lang="nl-NL" smtClean="0"/>
              <a:t>04-09-2023</a:t>
            </a:fld>
            <a:endParaRPr lang="nl-NL"/>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nl-NL"/>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460DF1-6357-430F-98B5-137A4FF6C7D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0694" y="3933056"/>
            <a:ext cx="6912768" cy="1972816"/>
          </a:xfrm>
        </p:spPr>
        <p:txBody>
          <a:bodyPr>
            <a:normAutofit fontScale="90000"/>
          </a:bodyPr>
          <a:lstStyle/>
          <a:p>
            <a:pPr algn="r"/>
            <a:r>
              <a:rPr lang="en-US" sz="3600" b="1" dirty="0">
                <a:ea typeface="Arial" charset="0"/>
                <a:cs typeface="Arial" charset="0"/>
              </a:rPr>
              <a:t>Corporate Finance for</a:t>
            </a:r>
            <a:br>
              <a:rPr lang="en-US" sz="3600" b="1" dirty="0">
                <a:ea typeface="Arial" charset="0"/>
                <a:cs typeface="Arial" charset="0"/>
              </a:rPr>
            </a:br>
            <a:r>
              <a:rPr lang="en-US" sz="3600" b="1" dirty="0">
                <a:ea typeface="Arial" charset="0"/>
                <a:cs typeface="Arial" charset="0"/>
              </a:rPr>
              <a:t>Long-Term Value</a:t>
            </a:r>
            <a:br>
              <a:rPr lang="en-US" sz="3600" b="1" dirty="0">
                <a:ea typeface="Arial" charset="0"/>
                <a:cs typeface="Arial" charset="0"/>
              </a:rPr>
            </a:br>
            <a:br>
              <a:rPr lang="en-US" sz="3600" b="1" dirty="0">
                <a:ea typeface="Arial" charset="0"/>
                <a:cs typeface="Arial" charset="0"/>
              </a:rPr>
            </a:br>
            <a:endParaRPr lang="nl-NL" sz="3600" b="1" dirty="0">
              <a:ea typeface="Arial" charset="0"/>
              <a:cs typeface="Arial" charset="0"/>
            </a:endParaRPr>
          </a:p>
        </p:txBody>
      </p:sp>
      <p:sp>
        <p:nvSpPr>
          <p:cNvPr id="3" name="Subtitle 2"/>
          <p:cNvSpPr>
            <a:spLocks noGrp="1"/>
          </p:cNvSpPr>
          <p:nvPr>
            <p:ph type="subTitle" idx="1"/>
          </p:nvPr>
        </p:nvSpPr>
        <p:spPr>
          <a:xfrm>
            <a:off x="3295171" y="6021288"/>
            <a:ext cx="8896829" cy="720080"/>
          </a:xfrm>
        </p:spPr>
        <p:txBody>
          <a:bodyPr>
            <a:normAutofit/>
          </a:bodyPr>
          <a:lstStyle/>
          <a:p>
            <a:r>
              <a:rPr lang="en-US" dirty="0"/>
              <a:t>Chapter 6: Investment decision rules</a:t>
            </a:r>
            <a:endParaRPr lang="nl-NL" b="1" dirty="0"/>
          </a:p>
        </p:txBody>
      </p:sp>
    </p:spTree>
    <p:extLst>
      <p:ext uri="{BB962C8B-B14F-4D97-AF65-F5344CB8AC3E}">
        <p14:creationId xmlns:p14="http://schemas.microsoft.com/office/powerpoint/2010/main" val="2228399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latin typeface="Arial" charset="0"/>
                <a:ea typeface="Arial" charset="0"/>
                <a:cs typeface="Arial" charset="0"/>
              </a:rPr>
              <a:t>Behavioural</a:t>
            </a:r>
            <a:r>
              <a:rPr lang="en-US" sz="3200" dirty="0">
                <a:latin typeface="Arial" charset="0"/>
                <a:ea typeface="Arial" charset="0"/>
                <a:cs typeface="Arial" charset="0"/>
              </a:rPr>
              <a:t> effects on investment decisions</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10</a:t>
            </a:fld>
            <a:endParaRPr lang="nl-NL"/>
          </a:p>
        </p:txBody>
      </p:sp>
      <p:sp>
        <p:nvSpPr>
          <p:cNvPr id="4" name="Content Placeholder 3"/>
          <p:cNvSpPr>
            <a:spLocks noGrp="1"/>
          </p:cNvSpPr>
          <p:nvPr>
            <p:ph sz="quarter" idx="1"/>
          </p:nvPr>
        </p:nvSpPr>
        <p:spPr>
          <a:xfrm>
            <a:off x="816864" y="1516698"/>
            <a:ext cx="10751744" cy="4925144"/>
          </a:xfrm>
        </p:spPr>
        <p:txBody>
          <a:bodyPr>
            <a:normAutofit fontScale="92500"/>
          </a:bodyPr>
          <a:lstStyle/>
          <a:p>
            <a:pPr>
              <a:lnSpc>
                <a:spcPct val="150000"/>
              </a:lnSpc>
            </a:pPr>
            <a:r>
              <a:rPr lang="en-GB" sz="2400" dirty="0">
                <a:latin typeface="Arial" charset="0"/>
                <a:ea typeface="Arial" charset="0"/>
                <a:cs typeface="Arial" charset="0"/>
              </a:rPr>
              <a:t>People often behave irrationally in corporate investment decisions</a:t>
            </a:r>
          </a:p>
          <a:p>
            <a:pPr>
              <a:lnSpc>
                <a:spcPct val="150000"/>
              </a:lnSpc>
            </a:pPr>
            <a:r>
              <a:rPr lang="en-GB" sz="2400" dirty="0">
                <a:latin typeface="Arial" charset="0"/>
                <a:ea typeface="Arial" charset="0"/>
                <a:cs typeface="Arial" charset="0"/>
              </a:rPr>
              <a:t>Internal errors are misvaluations by corporate managers</a:t>
            </a:r>
          </a:p>
          <a:p>
            <a:pPr lvl="1">
              <a:lnSpc>
                <a:spcPct val="150000"/>
              </a:lnSpc>
            </a:pPr>
            <a:r>
              <a:rPr lang="en-GB" sz="2000" dirty="0">
                <a:latin typeface="Arial" charset="0"/>
                <a:ea typeface="Arial" charset="0"/>
                <a:cs typeface="Arial" charset="0"/>
              </a:rPr>
              <a:t>Overconfidence: underestimating the risk of investments, resulting in a lower discount rate</a:t>
            </a:r>
          </a:p>
          <a:p>
            <a:pPr lvl="1">
              <a:lnSpc>
                <a:spcPct val="150000"/>
              </a:lnSpc>
            </a:pPr>
            <a:r>
              <a:rPr lang="en-GB" sz="2000" dirty="0">
                <a:latin typeface="Arial" charset="0"/>
                <a:ea typeface="Arial" charset="0"/>
                <a:cs typeface="Arial" charset="0"/>
              </a:rPr>
              <a:t>Excessive optimism: overestimation of cash flows</a:t>
            </a:r>
          </a:p>
          <a:p>
            <a:pPr>
              <a:lnSpc>
                <a:spcPct val="150000"/>
              </a:lnSpc>
            </a:pPr>
            <a:r>
              <a:rPr lang="en-GB" sz="2400" dirty="0">
                <a:latin typeface="Arial" charset="0"/>
                <a:ea typeface="Arial" charset="0"/>
                <a:cs typeface="Arial" charset="0"/>
              </a:rPr>
              <a:t>Ways to spot internal errors: prematurely liquidating options, earnings missed and excessive press coverage</a:t>
            </a:r>
          </a:p>
          <a:p>
            <a:pPr>
              <a:lnSpc>
                <a:spcPct val="150000"/>
              </a:lnSpc>
            </a:pPr>
            <a:r>
              <a:rPr lang="en-GB" sz="2400" dirty="0">
                <a:latin typeface="Arial" charset="0"/>
                <a:ea typeface="Arial" charset="0"/>
                <a:cs typeface="Arial" charset="0"/>
              </a:rPr>
              <a:t>External errors are misvaluations by participants in financial markets</a:t>
            </a:r>
          </a:p>
          <a:p>
            <a:pPr>
              <a:lnSpc>
                <a:spcPct val="150000"/>
              </a:lnSpc>
            </a:pPr>
            <a:r>
              <a:rPr lang="en-GB" sz="2400" dirty="0">
                <a:latin typeface="Arial" charset="0"/>
                <a:ea typeface="Arial" charset="0"/>
                <a:cs typeface="Arial" charset="0"/>
              </a:rPr>
              <a:t>Behavioural biases, e.g., availability bias and confirmation bias</a:t>
            </a:r>
            <a:endParaRPr lang="en-GB" sz="2100" dirty="0">
              <a:latin typeface="Arial" charset="0"/>
              <a:ea typeface="Arial" charset="0"/>
              <a:cs typeface="Arial" charset="0"/>
            </a:endParaRPr>
          </a:p>
          <a:p>
            <a:pPr lvl="1">
              <a:lnSpc>
                <a:spcPct val="150000"/>
              </a:lnSpc>
            </a:pPr>
            <a:endParaRPr lang="en-GB" sz="2100"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p:spTree>
    <p:extLst>
      <p:ext uri="{BB962C8B-B14F-4D97-AF65-F5344CB8AC3E}">
        <p14:creationId xmlns:p14="http://schemas.microsoft.com/office/powerpoint/2010/main" val="3796311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Overconfidence and excessive optimism </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11</a:t>
            </a:fld>
            <a:endParaRPr lang="nl-NL"/>
          </a:p>
        </p:txBody>
      </p:sp>
      <p:sp>
        <p:nvSpPr>
          <p:cNvPr id="4" name="Content Placeholder 3"/>
          <p:cNvSpPr>
            <a:spLocks noGrp="1"/>
          </p:cNvSpPr>
          <p:nvPr>
            <p:ph sz="quarter" idx="1"/>
          </p:nvPr>
        </p:nvSpPr>
        <p:spPr>
          <a:xfrm>
            <a:off x="816864" y="1644418"/>
            <a:ext cx="6089160" cy="4088838"/>
          </a:xfrm>
        </p:spPr>
        <p:txBody>
          <a:bodyPr>
            <a:normAutofit fontScale="92500" lnSpcReduction="20000"/>
          </a:bodyPr>
          <a:lstStyle/>
          <a:p>
            <a:pPr marL="365760" lvl="1" indent="0">
              <a:lnSpc>
                <a:spcPct val="150000"/>
              </a:lnSpc>
              <a:buNone/>
            </a:pPr>
            <a:r>
              <a:rPr lang="en-GB" sz="2200" b="1" dirty="0">
                <a:latin typeface="Arial" charset="0"/>
                <a:ea typeface="Arial" charset="0"/>
                <a:cs typeface="Arial" charset="0"/>
              </a:rPr>
              <a:t>Problem</a:t>
            </a:r>
          </a:p>
          <a:p>
            <a:pPr marL="365760" lvl="1" indent="0" algn="just">
              <a:lnSpc>
                <a:spcPct val="150000"/>
              </a:lnSpc>
              <a:buNone/>
            </a:pPr>
            <a:r>
              <a:rPr lang="en-GB" sz="2200" dirty="0">
                <a:latin typeface="Arial" charset="0"/>
                <a:ea typeface="Arial" charset="0"/>
                <a:cs typeface="Arial" charset="0"/>
              </a:rPr>
              <a:t>Suppose three managers assess the same project. The table (right) gives their individual estimates of project risk and expected cash flows, as well as an unbiased assessment of project risk and CFs.</a:t>
            </a:r>
          </a:p>
          <a:p>
            <a:pPr marL="708660" lvl="1" indent="-342900" algn="just">
              <a:lnSpc>
                <a:spcPct val="150000"/>
              </a:lnSpc>
              <a:buAutoNum type="arabicPeriod"/>
            </a:pPr>
            <a:r>
              <a:rPr lang="en-GB" sz="2200" dirty="0">
                <a:latin typeface="Arial" charset="0"/>
                <a:ea typeface="Arial" charset="0"/>
                <a:cs typeface="Arial" charset="0"/>
              </a:rPr>
              <a:t>What is the unbiased project value?</a:t>
            </a:r>
          </a:p>
          <a:p>
            <a:pPr marL="708660" lvl="1" indent="-342900" algn="just">
              <a:lnSpc>
                <a:spcPct val="150000"/>
              </a:lnSpc>
              <a:buAutoNum type="arabicPeriod"/>
            </a:pPr>
            <a:r>
              <a:rPr lang="en-GB" sz="2200" dirty="0">
                <a:latin typeface="Arial" charset="0"/>
                <a:ea typeface="Arial" charset="0"/>
                <a:cs typeface="Arial" charset="0"/>
              </a:rPr>
              <a:t>How much do managers A, B and C think the project is worth?</a:t>
            </a: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B1A496DF-0610-59B3-8D7C-EE6B2892D3E1}"/>
              </a:ext>
            </a:extLst>
          </p:cNvPr>
          <p:cNvGraphicFramePr>
            <a:graphicFrameLocks noGrp="1"/>
          </p:cNvGraphicFramePr>
          <p:nvPr/>
        </p:nvGraphicFramePr>
        <p:xfrm>
          <a:off x="7246684" y="1916832"/>
          <a:ext cx="4141268" cy="2398570"/>
        </p:xfrm>
        <a:graphic>
          <a:graphicData uri="http://schemas.openxmlformats.org/drawingml/2006/table">
            <a:tbl>
              <a:tblPr firstRow="1" firstCol="1" bandRow="1">
                <a:tableStyleId>{5C22544A-7EE6-4342-B048-85BDC9FD1C3A}</a:tableStyleId>
              </a:tblPr>
              <a:tblGrid>
                <a:gridCol w="1512168">
                  <a:extLst>
                    <a:ext uri="{9D8B030D-6E8A-4147-A177-3AD203B41FA5}">
                      <a16:colId xmlns:a16="http://schemas.microsoft.com/office/drawing/2014/main" val="1497513622"/>
                    </a:ext>
                  </a:extLst>
                </a:gridCol>
                <a:gridCol w="657275">
                  <a:extLst>
                    <a:ext uri="{9D8B030D-6E8A-4147-A177-3AD203B41FA5}">
                      <a16:colId xmlns:a16="http://schemas.microsoft.com/office/drawing/2014/main" val="1332905056"/>
                    </a:ext>
                  </a:extLst>
                </a:gridCol>
                <a:gridCol w="657275">
                  <a:extLst>
                    <a:ext uri="{9D8B030D-6E8A-4147-A177-3AD203B41FA5}">
                      <a16:colId xmlns:a16="http://schemas.microsoft.com/office/drawing/2014/main" val="4045637048"/>
                    </a:ext>
                  </a:extLst>
                </a:gridCol>
                <a:gridCol w="657275">
                  <a:extLst>
                    <a:ext uri="{9D8B030D-6E8A-4147-A177-3AD203B41FA5}">
                      <a16:colId xmlns:a16="http://schemas.microsoft.com/office/drawing/2014/main" val="907830190"/>
                    </a:ext>
                  </a:extLst>
                </a:gridCol>
                <a:gridCol w="657275">
                  <a:extLst>
                    <a:ext uri="{9D8B030D-6E8A-4147-A177-3AD203B41FA5}">
                      <a16:colId xmlns:a16="http://schemas.microsoft.com/office/drawing/2014/main" val="858709190"/>
                    </a:ext>
                  </a:extLst>
                </a:gridCol>
              </a:tblGrid>
              <a:tr h="1260478">
                <a:tc>
                  <a:txBody>
                    <a:bodyPr/>
                    <a:lstStyle/>
                    <a:p>
                      <a:pPr marL="0" marR="0">
                        <a:spcBef>
                          <a:spcPts val="200"/>
                        </a:spcBef>
                        <a:spcAft>
                          <a:spcPts val="2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Unbiased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A</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B</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C</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569046">
                <a:tc>
                  <a:txBody>
                    <a:bodyPr/>
                    <a:lstStyle/>
                    <a:p>
                      <a:pPr marL="0" marR="0" algn="ctr">
                        <a:spcBef>
                          <a:spcPts val="200"/>
                        </a:spcBef>
                        <a:spcAft>
                          <a:spcPts val="20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a:t>
                      </a:r>
                      <a:r>
                        <a:rPr lang="en-GB" sz="16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roject</a:t>
                      </a:r>
                      <a:r>
                        <a:rPr lang="en-GB"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risk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7.5%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7</a:t>
                      </a: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569046">
                <a:tc>
                  <a:txBody>
                    <a:bodyPr/>
                    <a:lstStyle/>
                    <a:p>
                      <a:pPr marL="0" marR="0" algn="ctr">
                        <a:spcBef>
                          <a:spcPts val="200"/>
                        </a:spcBef>
                        <a:spcAft>
                          <a:spcPts val="2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n-GB"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erpetual</a:t>
                      </a: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CF</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r>
                        <a:rPr lang="en-GB" sz="1600" dirty="0">
                          <a:effectLst/>
                          <a:latin typeface="Arial" panose="020B0604020202020204" pitchFamily="34" charset="0"/>
                          <a:ea typeface="Calibri" panose="020F0502020204030204" pitchFamily="34" charset="0"/>
                          <a:cs typeface="Arial" panose="020B0604020202020204" pitchFamily="34" charset="0"/>
                        </a:rPr>
                        <a:t>00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200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220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220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53826947"/>
                  </a:ext>
                </a:extLst>
              </a:tr>
            </a:tbl>
          </a:graphicData>
        </a:graphic>
      </p:graphicFrame>
    </p:spTree>
    <p:extLst>
      <p:ext uri="{BB962C8B-B14F-4D97-AF65-F5344CB8AC3E}">
        <p14:creationId xmlns:p14="http://schemas.microsoft.com/office/powerpoint/2010/main" val="187788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Overconfidence and excessive optimism </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12</a:t>
            </a:fld>
            <a:endParaRPr lang="nl-NL"/>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16864" y="1644418"/>
                <a:ext cx="6089160" cy="4984982"/>
              </a:xfrm>
            </p:spPr>
            <p:txBody>
              <a:bodyPr>
                <a:normAutofit fontScale="92500" lnSpcReduction="10000"/>
              </a:bodyPr>
              <a:lstStyle/>
              <a:p>
                <a:pPr marL="365760" lvl="1" indent="0">
                  <a:lnSpc>
                    <a:spcPct val="150000"/>
                  </a:lnSpc>
                  <a:buNone/>
                </a:pPr>
                <a:r>
                  <a:rPr lang="en-GB" sz="2200" b="1" dirty="0">
                    <a:latin typeface="Arial" charset="0"/>
                    <a:ea typeface="Arial" charset="0"/>
                    <a:cs typeface="Arial" charset="0"/>
                  </a:rPr>
                  <a:t>Solution</a:t>
                </a:r>
              </a:p>
              <a:p>
                <a:pPr marL="708660" lvl="1" indent="-342900" algn="just">
                  <a:lnSpc>
                    <a:spcPct val="150000"/>
                  </a:lnSpc>
                  <a:buAutoNum type="arabicPeriod"/>
                </a:pPr>
                <a:r>
                  <a:rPr lang="en-GB" sz="2200" dirty="0">
                    <a:latin typeface="Arial" charset="0"/>
                    <a:ea typeface="Arial" charset="0"/>
                    <a:cs typeface="Arial" charset="0"/>
                  </a:rPr>
                  <a:t>What is the unbiased project value?</a:t>
                </a:r>
              </a:p>
              <a:p>
                <a:pPr marL="365760" lvl="1" indent="0" algn="just">
                  <a:lnSpc>
                    <a:spcPct val="150000"/>
                  </a:lnSpc>
                  <a:buNone/>
                </a:pPr>
                <a14:m>
                  <m:oMathPara xmlns:m="http://schemas.openxmlformats.org/officeDocument/2006/math">
                    <m:oMathParaPr>
                      <m:jc m:val="centerGroup"/>
                    </m:oMathParaPr>
                    <m:oMath xmlns:m="http://schemas.openxmlformats.org/officeDocument/2006/math">
                      <m:r>
                        <a:rPr lang="en-GB" sz="2000" i="1" smtClean="0">
                          <a:effectLst/>
                          <a:latin typeface="Cambria Math" panose="02040503050406030204" pitchFamily="18" charset="0"/>
                          <a:ea typeface="Calibri" panose="020F0502020204030204" pitchFamily="34" charset="0"/>
                          <a:cs typeface="Times New Roman" panose="02020603050405020304" pitchFamily="18" charset="0"/>
                        </a:rPr>
                        <m:t>𝑃𝑉</m:t>
                      </m:r>
                      <m:r>
                        <a:rPr lang="en-GB" sz="20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𝐶𝐹</m:t>
                          </m:r>
                        </m:num>
                        <m:den>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𝑟</m:t>
                          </m:r>
                        </m:den>
                      </m:f>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200</m:t>
                          </m:r>
                        </m:num>
                        <m:den>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0.08</m:t>
                          </m:r>
                        </m:den>
                      </m:f>
                      <m:r>
                        <a:rPr lang="en-US" sz="20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smtClean="0">
                          <a:effectLst/>
                          <a:latin typeface="Cambria Math" panose="02040503050406030204" pitchFamily="18" charset="0"/>
                          <a:ea typeface="Calibri" panose="020F0502020204030204" pitchFamily="34" charset="0"/>
                          <a:cs typeface="Times New Roman" panose="02020603050405020304" pitchFamily="18" charset="0"/>
                        </a:rPr>
                        <m:t>𝟐𝟓𝟎𝟎</m:t>
                      </m:r>
                    </m:oMath>
                  </m:oMathPara>
                </a14:m>
                <a:endParaRPr lang="en-GB" sz="2200" b="1" dirty="0">
                  <a:latin typeface="Arial" charset="0"/>
                  <a:ea typeface="Arial" charset="0"/>
                  <a:cs typeface="Arial" charset="0"/>
                </a:endParaRPr>
              </a:p>
              <a:p>
                <a:pPr marL="822960" lvl="1" indent="-457200" algn="just">
                  <a:lnSpc>
                    <a:spcPct val="150000"/>
                  </a:lnSpc>
                  <a:buFont typeface="+mj-lt"/>
                  <a:buAutoNum type="arabicPeriod" startAt="2"/>
                </a:pPr>
                <a:r>
                  <a:rPr lang="en-GB" sz="2200" dirty="0">
                    <a:latin typeface="Arial" charset="0"/>
                    <a:ea typeface="Arial" charset="0"/>
                    <a:cs typeface="Arial" charset="0"/>
                  </a:rPr>
                  <a:t>How much do managers A, B and C think the project is worth?</a:t>
                </a:r>
              </a:p>
              <a:p>
                <a:pPr marL="365760" lvl="1" indent="0" algn="just">
                  <a:lnSpc>
                    <a:spcPct val="150000"/>
                  </a:lnSpc>
                  <a:buNone/>
                </a:pPr>
                <a:r>
                  <a:rPr lang="en-GB" sz="2200" dirty="0">
                    <a:latin typeface="Arial" charset="0"/>
                    <a:ea typeface="Arial" charset="0"/>
                    <a:cs typeface="Arial" charset="0"/>
                  </a:rPr>
                  <a:t>Manager A: </a:t>
                </a:r>
                <a14:m>
                  <m:oMath xmlns:m="http://schemas.openxmlformats.org/officeDocument/2006/math">
                    <m:f>
                      <m:fPr>
                        <m:ctrlP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200</m:t>
                        </m:r>
                      </m:num>
                      <m:den>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0.075</m:t>
                        </m:r>
                      </m:den>
                    </m:f>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𝟐𝟔𝟔𝟔</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𝟕</m:t>
                    </m:r>
                  </m:oMath>
                </a14:m>
                <a:endParaRPr lang="en-US" sz="2200" b="1" dirty="0">
                  <a:effectLst/>
                  <a:latin typeface="Arial" charset="0"/>
                  <a:ea typeface="Calibri" panose="020F0502020204030204" pitchFamily="34" charset="0"/>
                  <a:cs typeface="Times New Roman" panose="02020603050405020304" pitchFamily="18" charset="0"/>
                </a:endParaRPr>
              </a:p>
              <a:p>
                <a:pPr marL="365760" lvl="1" indent="0" algn="just">
                  <a:lnSpc>
                    <a:spcPct val="150000"/>
                  </a:lnSpc>
                  <a:buNone/>
                </a:pPr>
                <a:r>
                  <a:rPr lang="en-GB" sz="2200" dirty="0">
                    <a:latin typeface="Arial" charset="0"/>
                    <a:ea typeface="Arial" charset="0"/>
                    <a:cs typeface="Arial" charset="0"/>
                  </a:rPr>
                  <a:t>Manager B: </a:t>
                </a:r>
                <a14:m>
                  <m:oMath xmlns:m="http://schemas.openxmlformats.org/officeDocument/2006/math">
                    <m:f>
                      <m:fPr>
                        <m:ctrlP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220</m:t>
                        </m:r>
                      </m:num>
                      <m:den>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0.08</m:t>
                        </m:r>
                      </m:den>
                    </m:f>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𝟐𝟕𝟓𝟎</m:t>
                    </m:r>
                  </m:oMath>
                </a14:m>
                <a:endParaRPr lang="en-US" sz="2200" b="1" dirty="0">
                  <a:effectLst/>
                  <a:latin typeface="Arial" charset="0"/>
                  <a:ea typeface="Calibri" panose="020F0502020204030204" pitchFamily="34" charset="0"/>
                  <a:cs typeface="Times New Roman" panose="02020603050405020304" pitchFamily="18" charset="0"/>
                </a:endParaRPr>
              </a:p>
              <a:p>
                <a:pPr marL="365760" lvl="1" indent="0" algn="just">
                  <a:lnSpc>
                    <a:spcPct val="150000"/>
                  </a:lnSpc>
                  <a:buNone/>
                </a:pPr>
                <a:r>
                  <a:rPr lang="en-GB" sz="2200" dirty="0">
                    <a:latin typeface="Arial" charset="0"/>
                    <a:ea typeface="Arial" charset="0"/>
                    <a:cs typeface="Arial" charset="0"/>
                  </a:rPr>
                  <a:t>Manager A: </a:t>
                </a:r>
                <a14:m>
                  <m:oMath xmlns:m="http://schemas.openxmlformats.org/officeDocument/2006/math">
                    <m:f>
                      <m:fPr>
                        <m:ctrlP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220</m:t>
                        </m:r>
                      </m:num>
                      <m:den>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0.075</m:t>
                        </m:r>
                      </m:den>
                    </m:f>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𝟐𝟗𝟑𝟑</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b="1" i="1" smtClean="0">
                        <a:effectLst/>
                        <a:latin typeface="Cambria Math" panose="02040503050406030204" pitchFamily="18" charset="0"/>
                        <a:ea typeface="Calibri" panose="020F0502020204030204" pitchFamily="34" charset="0"/>
                        <a:cs typeface="Times New Roman" panose="02020603050405020304" pitchFamily="18" charset="0"/>
                      </a:rPr>
                      <m:t>𝟑</m:t>
                    </m:r>
                  </m:oMath>
                </a14:m>
                <a:endParaRPr lang="en-GB" sz="2200" b="1"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16864" y="1644418"/>
                <a:ext cx="6089160" cy="4984982"/>
              </a:xfrm>
              <a:blipFill>
                <a:blip r:embed="rId2"/>
                <a:stretch>
                  <a:fillRect r="-1001"/>
                </a:stretch>
              </a:blipFill>
            </p:spPr>
            <p:txBody>
              <a:bodyPr/>
              <a:lstStyle/>
              <a:p>
                <a:r>
                  <a:rPr lang="en-GB">
                    <a:noFill/>
                  </a:rPr>
                  <a:t> </a:t>
                </a:r>
              </a:p>
            </p:txBody>
          </p:sp>
        </mc:Fallback>
      </mc:AlternateContent>
      <p:graphicFrame>
        <p:nvGraphicFramePr>
          <p:cNvPr id="5" name="Table 4">
            <a:extLst>
              <a:ext uri="{FF2B5EF4-FFF2-40B4-BE49-F238E27FC236}">
                <a16:creationId xmlns:a16="http://schemas.microsoft.com/office/drawing/2014/main" id="{B1A496DF-0610-59B3-8D7C-EE6B2892D3E1}"/>
              </a:ext>
            </a:extLst>
          </p:cNvPr>
          <p:cNvGraphicFramePr>
            <a:graphicFrameLocks noGrp="1"/>
          </p:cNvGraphicFramePr>
          <p:nvPr/>
        </p:nvGraphicFramePr>
        <p:xfrm>
          <a:off x="7025479" y="1945717"/>
          <a:ext cx="4662585" cy="2398570"/>
        </p:xfrm>
        <a:graphic>
          <a:graphicData uri="http://schemas.openxmlformats.org/drawingml/2006/table">
            <a:tbl>
              <a:tblPr firstRow="1" firstCol="1" bandRow="1">
                <a:tableStyleId>{5C22544A-7EE6-4342-B048-85BDC9FD1C3A}</a:tableStyleId>
              </a:tblPr>
              <a:tblGrid>
                <a:gridCol w="1702525">
                  <a:extLst>
                    <a:ext uri="{9D8B030D-6E8A-4147-A177-3AD203B41FA5}">
                      <a16:colId xmlns:a16="http://schemas.microsoft.com/office/drawing/2014/main" val="1497513622"/>
                    </a:ext>
                  </a:extLst>
                </a:gridCol>
                <a:gridCol w="740015">
                  <a:extLst>
                    <a:ext uri="{9D8B030D-6E8A-4147-A177-3AD203B41FA5}">
                      <a16:colId xmlns:a16="http://schemas.microsoft.com/office/drawing/2014/main" val="1332905056"/>
                    </a:ext>
                  </a:extLst>
                </a:gridCol>
                <a:gridCol w="740015">
                  <a:extLst>
                    <a:ext uri="{9D8B030D-6E8A-4147-A177-3AD203B41FA5}">
                      <a16:colId xmlns:a16="http://schemas.microsoft.com/office/drawing/2014/main" val="4045637048"/>
                    </a:ext>
                  </a:extLst>
                </a:gridCol>
                <a:gridCol w="740015">
                  <a:extLst>
                    <a:ext uri="{9D8B030D-6E8A-4147-A177-3AD203B41FA5}">
                      <a16:colId xmlns:a16="http://schemas.microsoft.com/office/drawing/2014/main" val="907830190"/>
                    </a:ext>
                  </a:extLst>
                </a:gridCol>
                <a:gridCol w="740015">
                  <a:extLst>
                    <a:ext uri="{9D8B030D-6E8A-4147-A177-3AD203B41FA5}">
                      <a16:colId xmlns:a16="http://schemas.microsoft.com/office/drawing/2014/main" val="858709190"/>
                    </a:ext>
                  </a:extLst>
                </a:gridCol>
              </a:tblGrid>
              <a:tr h="1260478">
                <a:tc>
                  <a:txBody>
                    <a:bodyPr/>
                    <a:lstStyle/>
                    <a:p>
                      <a:pPr marL="0" marR="0">
                        <a:spcBef>
                          <a:spcPts val="200"/>
                        </a:spcBef>
                        <a:spcAft>
                          <a:spcPts val="20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Unbiased</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A</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B</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Manager C</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569046">
                <a:tc>
                  <a:txBody>
                    <a:bodyPr/>
                    <a:lstStyle/>
                    <a:p>
                      <a:pPr marL="0" marR="0" algn="ctr">
                        <a:spcBef>
                          <a:spcPts val="200"/>
                        </a:spcBef>
                        <a:spcAft>
                          <a:spcPts val="200"/>
                        </a:spcAft>
                      </a:pP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a:t>
                      </a:r>
                      <a:r>
                        <a:rPr lang="en-GB" sz="16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roject</a:t>
                      </a:r>
                      <a:r>
                        <a:rPr lang="en-GB"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risk</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7.5%</a:t>
                      </a: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US"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7</a:t>
                      </a:r>
                      <a:r>
                        <a:rPr lang="en-GB"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569046">
                <a:tc>
                  <a:txBody>
                    <a:bodyPr/>
                    <a:lstStyle/>
                    <a:p>
                      <a:pPr marL="0" marR="0" algn="ctr">
                        <a:spcBef>
                          <a:spcPts val="200"/>
                        </a:spcBef>
                        <a:spcAft>
                          <a:spcPts val="200"/>
                        </a:spcAft>
                      </a:pPr>
                      <a:r>
                        <a:rPr lang="en-US"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n-GB"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erpetual</a:t>
                      </a: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CF</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r>
                        <a:rPr lang="en-GB" sz="1600" dirty="0">
                          <a:effectLst/>
                          <a:latin typeface="Arial" panose="020B0604020202020204" pitchFamily="34" charset="0"/>
                          <a:ea typeface="Calibri" panose="020F0502020204030204" pitchFamily="34" charset="0"/>
                          <a:cs typeface="Arial" panose="020B0604020202020204" pitchFamily="34" charset="0"/>
                        </a:rPr>
                        <a:t>00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200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220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8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220</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53826947"/>
                  </a:ext>
                </a:extLst>
              </a:tr>
            </a:tbl>
          </a:graphicData>
        </a:graphic>
      </p:graphicFrame>
      <p:sp>
        <p:nvSpPr>
          <p:cNvPr id="6" name="Arrow: Right 5">
            <a:extLst>
              <a:ext uri="{FF2B5EF4-FFF2-40B4-BE49-F238E27FC236}">
                <a16:creationId xmlns:a16="http://schemas.microsoft.com/office/drawing/2014/main" id="{0588CCDB-3B82-F5ED-D6DC-838F36A0403A}"/>
              </a:ext>
            </a:extLst>
          </p:cNvPr>
          <p:cNvSpPr/>
          <p:nvPr/>
        </p:nvSpPr>
        <p:spPr>
          <a:xfrm>
            <a:off x="4439815" y="4653136"/>
            <a:ext cx="467751" cy="261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63F30F1-76BC-0C41-1B0E-3A20CFB52E11}"/>
              </a:ext>
            </a:extLst>
          </p:cNvPr>
          <p:cNvSpPr txBox="1"/>
          <p:nvPr/>
        </p:nvSpPr>
        <p:spPr>
          <a:xfrm>
            <a:off x="5015879" y="4614458"/>
            <a:ext cx="5513096"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Overconfidence resulting in a </a:t>
            </a:r>
            <a:r>
              <a:rPr lang="en-US" sz="1600" b="1" dirty="0">
                <a:solidFill>
                  <a:schemeClr val="accent1"/>
                </a:solidFill>
                <a:latin typeface="Arial" panose="020B0604020202020204" pitchFamily="34" charset="0"/>
                <a:cs typeface="Arial" panose="020B0604020202020204" pitchFamily="34" charset="0"/>
              </a:rPr>
              <a:t>lower risk assessment</a:t>
            </a:r>
            <a:endParaRPr lang="en-GB" sz="1600" b="1" dirty="0">
              <a:solidFill>
                <a:schemeClr val="accent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C837D282-C9F2-96C1-2614-995F2DF55229}"/>
              </a:ext>
            </a:extLst>
          </p:cNvPr>
          <p:cNvSpPr txBox="1"/>
          <p:nvPr/>
        </p:nvSpPr>
        <p:spPr>
          <a:xfrm>
            <a:off x="5015877" y="5290883"/>
            <a:ext cx="6089159"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Excessive optimism resulting in a </a:t>
            </a:r>
            <a:r>
              <a:rPr lang="en-US" sz="1600" b="1" dirty="0">
                <a:solidFill>
                  <a:schemeClr val="accent1"/>
                </a:solidFill>
                <a:latin typeface="Arial" panose="020B0604020202020204" pitchFamily="34" charset="0"/>
                <a:cs typeface="Arial" panose="020B0604020202020204" pitchFamily="34" charset="0"/>
              </a:rPr>
              <a:t>higher CF projection</a:t>
            </a:r>
            <a:endParaRPr lang="en-GB" sz="1600" b="1" dirty="0">
              <a:solidFill>
                <a:schemeClr val="accent1"/>
              </a:solidFill>
              <a:latin typeface="Arial" panose="020B0604020202020204" pitchFamily="34" charset="0"/>
              <a:cs typeface="Arial" panose="020B0604020202020204" pitchFamily="34" charset="0"/>
            </a:endParaRPr>
          </a:p>
        </p:txBody>
      </p:sp>
      <p:sp>
        <p:nvSpPr>
          <p:cNvPr id="9" name="Arrow: Right 8">
            <a:extLst>
              <a:ext uri="{FF2B5EF4-FFF2-40B4-BE49-F238E27FC236}">
                <a16:creationId xmlns:a16="http://schemas.microsoft.com/office/drawing/2014/main" id="{3C3AB829-8FAF-13A8-ED8C-9449F91E5450}"/>
              </a:ext>
            </a:extLst>
          </p:cNvPr>
          <p:cNvSpPr/>
          <p:nvPr/>
        </p:nvSpPr>
        <p:spPr>
          <a:xfrm>
            <a:off x="4439815" y="5329561"/>
            <a:ext cx="467751" cy="261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55C8112-0703-447A-2382-01F93E082410}"/>
              </a:ext>
            </a:extLst>
          </p:cNvPr>
          <p:cNvSpPr txBox="1"/>
          <p:nvPr/>
        </p:nvSpPr>
        <p:spPr>
          <a:xfrm>
            <a:off x="5015877" y="5967836"/>
            <a:ext cx="7176123"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Both overconfidence and excessive optimism = highest overvaluation</a:t>
            </a:r>
            <a:endParaRPr lang="en-GB" sz="1600" dirty="0">
              <a:latin typeface="Arial" panose="020B0604020202020204" pitchFamily="34" charset="0"/>
              <a:cs typeface="Arial" panose="020B0604020202020204" pitchFamily="34" charset="0"/>
            </a:endParaRPr>
          </a:p>
        </p:txBody>
      </p:sp>
      <p:sp>
        <p:nvSpPr>
          <p:cNvPr id="11" name="Arrow: Right 10">
            <a:extLst>
              <a:ext uri="{FF2B5EF4-FFF2-40B4-BE49-F238E27FC236}">
                <a16:creationId xmlns:a16="http://schemas.microsoft.com/office/drawing/2014/main" id="{2712DE32-5776-E30D-3D41-766995167A47}"/>
              </a:ext>
            </a:extLst>
          </p:cNvPr>
          <p:cNvSpPr/>
          <p:nvPr/>
        </p:nvSpPr>
        <p:spPr>
          <a:xfrm>
            <a:off x="4439815" y="6005986"/>
            <a:ext cx="467751" cy="261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5123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Integrated investment decision rules</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13</a:t>
            </a:fld>
            <a:endParaRPr lang="nl-NL"/>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16864" y="1704256"/>
                <a:ext cx="10391704" cy="4925144"/>
              </a:xfrm>
            </p:spPr>
            <p:txBody>
              <a:bodyPr>
                <a:normAutofit/>
              </a:bodyPr>
              <a:lstStyle/>
              <a:p>
                <a:pPr>
                  <a:lnSpc>
                    <a:spcPct val="150000"/>
                  </a:lnSpc>
                </a:pPr>
                <a:r>
                  <a:rPr lang="en-GB" sz="2400" dirty="0">
                    <a:latin typeface="Arial" charset="0"/>
                    <a:ea typeface="Arial" charset="0"/>
                    <a:cs typeface="Arial" charset="0"/>
                  </a:rPr>
                  <a:t>Three ways to prioritise investments:</a:t>
                </a:r>
              </a:p>
              <a:p>
                <a:pPr>
                  <a:lnSpc>
                    <a:spcPct val="150000"/>
                  </a:lnSpc>
                </a:pPr>
                <a:endParaRPr lang="en-GB" sz="300" dirty="0">
                  <a:latin typeface="Arial" charset="0"/>
                  <a:ea typeface="Arial" charset="0"/>
                  <a:cs typeface="Arial" charset="0"/>
                </a:endParaRPr>
              </a:p>
              <a:p>
                <a:pPr lvl="1">
                  <a:lnSpc>
                    <a:spcPct val="150000"/>
                  </a:lnSpc>
                </a:pPr>
                <a:r>
                  <a:rPr lang="en-GB" sz="2000" b="1" dirty="0">
                    <a:latin typeface="Arial" charset="0"/>
                    <a:ea typeface="Arial" charset="0"/>
                    <a:cs typeface="Arial" charset="0"/>
                  </a:rPr>
                  <a:t>Constrained PV:</a:t>
                </a:r>
                <a:r>
                  <a:rPr lang="en-GB" sz="2000" dirty="0">
                    <a:latin typeface="Arial" charset="0"/>
                    <a:ea typeface="Arial" charset="0"/>
                    <a:cs typeface="Arial" charset="0"/>
                  </a:rPr>
                  <a:t> includes S and E in own units as budget constraint</a:t>
                </a:r>
                <a:br>
                  <a:rPr lang="en-GB" sz="2000" dirty="0">
                    <a:latin typeface="Arial" charset="0"/>
                    <a:ea typeface="Arial" charset="0"/>
                    <a:cs typeface="Arial" charset="0"/>
                  </a:rPr>
                </a:br>
                <a:r>
                  <a:rPr lang="en-GB" sz="2000" dirty="0">
                    <a:latin typeface="Arial" charset="0"/>
                    <a:ea typeface="Arial" charset="0"/>
                    <a:cs typeface="Arial" charset="0"/>
                  </a:rPr>
                  <a:t>  for example: net zero CO</a:t>
                </a:r>
                <a:r>
                  <a:rPr lang="en-GB" sz="2000" baseline="-25000" dirty="0">
                    <a:latin typeface="Arial" charset="0"/>
                    <a:ea typeface="Arial" charset="0"/>
                    <a:cs typeface="Arial" charset="0"/>
                  </a:rPr>
                  <a:t>2</a:t>
                </a:r>
                <a:r>
                  <a:rPr lang="en-GB" sz="2000" dirty="0">
                    <a:latin typeface="Arial" charset="0"/>
                    <a:ea typeface="Arial" charset="0"/>
                    <a:cs typeface="Arial" charset="0"/>
                  </a:rPr>
                  <a:t> emissions; positive health effects</a:t>
                </a:r>
              </a:p>
              <a:p>
                <a:pPr lvl="1">
                  <a:lnSpc>
                    <a:spcPct val="150000"/>
                  </a:lnSpc>
                </a:pPr>
                <a:endParaRPr lang="en-GB" sz="300" b="1" dirty="0">
                  <a:latin typeface="Arial" charset="0"/>
                  <a:ea typeface="Arial" charset="0"/>
                  <a:cs typeface="Arial" charset="0"/>
                </a:endParaRPr>
              </a:p>
              <a:p>
                <a:pPr lvl="1">
                  <a:lnSpc>
                    <a:spcPct val="150000"/>
                  </a:lnSpc>
                </a:pPr>
                <a:r>
                  <a:rPr lang="en-GB" sz="2000" b="1" dirty="0">
                    <a:latin typeface="Arial" charset="0"/>
                    <a:ea typeface="Arial" charset="0"/>
                    <a:cs typeface="Arial" charset="0"/>
                  </a:rPr>
                  <a:t>Expanded PV: </a:t>
                </a:r>
                <a:r>
                  <a:rPr lang="en-GB" sz="2000" dirty="0">
                    <a:latin typeface="Arial" charset="0"/>
                    <a:ea typeface="Arial" charset="0"/>
                    <a:cs typeface="Arial" charset="0"/>
                  </a:rPr>
                  <a:t>expresses S and E in monetary values and adds to FV</a:t>
                </a:r>
                <a:br>
                  <a:rPr lang="en-GB" sz="2000" dirty="0">
                    <a:latin typeface="Arial" charset="0"/>
                    <a:ea typeface="Arial" charset="0"/>
                    <a:cs typeface="Arial" charset="0"/>
                  </a:rPr>
                </a:br>
                <a:r>
                  <a:rPr lang="en-GB" sz="2000" dirty="0">
                    <a:latin typeface="Arial" charset="0"/>
                    <a:ea typeface="Arial" charset="0"/>
                    <a:cs typeface="Arial" charset="0"/>
                  </a:rPr>
                  <a:t>  for example: CO</a:t>
                </a:r>
                <a:r>
                  <a:rPr lang="en-GB" sz="2000" baseline="-25000" dirty="0">
                    <a:latin typeface="Arial" charset="0"/>
                    <a:ea typeface="Arial" charset="0"/>
                    <a:cs typeface="Arial" charset="0"/>
                  </a:rPr>
                  <a:t>2</a:t>
                </a:r>
                <a:r>
                  <a:rPr lang="en-GB" sz="2000" dirty="0">
                    <a:latin typeface="Arial" charset="0"/>
                    <a:ea typeface="Arial" charset="0"/>
                    <a:cs typeface="Arial" charset="0"/>
                  </a:rPr>
                  <a:t> emissions x shadow carbon price; health effects x shadow price</a:t>
                </a:r>
              </a:p>
              <a:p>
                <a:pPr lvl="1">
                  <a:lnSpc>
                    <a:spcPct val="150000"/>
                  </a:lnSpc>
                </a:pPr>
                <a:endParaRPr lang="en-GB" sz="300" b="1" dirty="0">
                  <a:latin typeface="Arial" charset="0"/>
                  <a:ea typeface="Arial" charset="0"/>
                  <a:cs typeface="Arial" charset="0"/>
                </a:endParaRPr>
              </a:p>
              <a:p>
                <a:pPr lvl="1">
                  <a:lnSpc>
                    <a:spcPct val="150000"/>
                  </a:lnSpc>
                </a:pPr>
                <a:r>
                  <a:rPr lang="en-GB" sz="2000" b="1" dirty="0">
                    <a:latin typeface="Arial" charset="0"/>
                    <a:ea typeface="Arial" charset="0"/>
                    <a:cs typeface="Arial" charset="0"/>
                  </a:rPr>
                  <a:t>Integrated PV: </a:t>
                </a:r>
                <a:r>
                  <a:rPr lang="en-GB" sz="2000" dirty="0">
                    <a:latin typeface="Arial" charset="0"/>
                    <a:ea typeface="Arial" charset="0"/>
                    <a:cs typeface="Arial" charset="0"/>
                  </a:rPr>
                  <a:t>balances FV, SV and EV in formula:</a:t>
                </a:r>
                <a:br>
                  <a:rPr lang="en-GB" sz="2000" dirty="0">
                    <a:latin typeface="Arial" charset="0"/>
                    <a:ea typeface="Arial" charset="0"/>
                    <a:cs typeface="Arial" charset="0"/>
                  </a:rPr>
                </a:br>
                <a:r>
                  <a:rPr lang="en-GB" sz="2000" dirty="0">
                    <a:latin typeface="Arial" charset="0"/>
                    <a:ea typeface="Arial" charset="0"/>
                    <a:cs typeface="Arial" charset="0"/>
                  </a:rPr>
                  <a:t>		 </a:t>
                </a:r>
                <a14:m>
                  <m:oMath xmlns:m="http://schemas.openxmlformats.org/officeDocument/2006/math">
                    <m:r>
                      <a:rPr lang="en-GB" sz="2000" i="1" dirty="0" smtClean="0">
                        <a:latin typeface="Cambria Math" panose="02040503050406030204" pitchFamily="18" charset="0"/>
                        <a:ea typeface="Arial" charset="0"/>
                        <a:cs typeface="Arial" charset="0"/>
                      </a:rPr>
                      <m:t>𝐼𝑃𝑉</m:t>
                    </m:r>
                    <m:r>
                      <a:rPr lang="en-GB" sz="2000" i="1" dirty="0" smtClean="0">
                        <a:latin typeface="Cambria Math" panose="02040503050406030204" pitchFamily="18" charset="0"/>
                        <a:ea typeface="Arial" charset="0"/>
                        <a:cs typeface="Arial" charset="0"/>
                      </a:rPr>
                      <m:t> = </m:t>
                    </m:r>
                    <m:r>
                      <a:rPr lang="en-GB" sz="2000" i="1" dirty="0" smtClean="0">
                        <a:latin typeface="Cambria Math" panose="02040503050406030204" pitchFamily="18" charset="0"/>
                        <a:ea typeface="Arial" charset="0"/>
                        <a:cs typeface="Arial" charset="0"/>
                      </a:rPr>
                      <m:t>𝐹𝑉</m:t>
                    </m:r>
                    <m:r>
                      <a:rPr lang="en-GB" sz="2000" i="1" dirty="0" smtClean="0">
                        <a:latin typeface="Cambria Math" panose="02040503050406030204" pitchFamily="18" charset="0"/>
                        <a:ea typeface="Arial" charset="0"/>
                        <a:cs typeface="Arial" charset="0"/>
                      </a:rPr>
                      <m:t> +</m:t>
                    </m:r>
                    <m:r>
                      <a:rPr lang="en-US" sz="2000" b="0" i="1" dirty="0" smtClean="0">
                        <a:latin typeface="Cambria Math" panose="02040503050406030204" pitchFamily="18" charset="0"/>
                        <a:ea typeface="Arial" charset="0"/>
                        <a:cs typeface="Arial" charset="0"/>
                      </a:rPr>
                      <m:t>𝑏</m:t>
                    </m:r>
                    <m:r>
                      <a:rPr lang="en-GB" sz="2000" i="1" dirty="0" smtClean="0">
                        <a:latin typeface="Cambria Math" panose="02040503050406030204" pitchFamily="18" charset="0"/>
                        <a:ea typeface="Arial" charset="0"/>
                        <a:cs typeface="Arial" charset="0"/>
                      </a:rPr>
                      <m:t>∗</m:t>
                    </m:r>
                    <m:r>
                      <a:rPr lang="en-GB" sz="2000" i="1" dirty="0" smtClean="0">
                        <a:latin typeface="Cambria Math" panose="02040503050406030204" pitchFamily="18" charset="0"/>
                        <a:ea typeface="Arial" charset="0"/>
                        <a:cs typeface="Arial" charset="0"/>
                      </a:rPr>
                      <m:t>𝑆𝑉</m:t>
                    </m:r>
                    <m:r>
                      <a:rPr lang="en-US" sz="2000" b="0" i="1" dirty="0" smtClean="0">
                        <a:latin typeface="Cambria Math" panose="02040503050406030204" pitchFamily="18" charset="0"/>
                        <a:ea typeface="Arial" charset="0"/>
                        <a:cs typeface="Arial" charset="0"/>
                      </a:rPr>
                      <m:t>+</m:t>
                    </m:r>
                    <m:r>
                      <a:rPr lang="en-US" sz="2000" b="0" i="1" dirty="0" smtClean="0">
                        <a:latin typeface="Cambria Math" panose="02040503050406030204" pitchFamily="18" charset="0"/>
                        <a:ea typeface="Arial" charset="0"/>
                        <a:cs typeface="Arial" charset="0"/>
                      </a:rPr>
                      <m:t>𝑐</m:t>
                    </m:r>
                    <m:r>
                      <a:rPr lang="en-US" sz="2000" b="0" i="1" dirty="0" smtClean="0">
                        <a:latin typeface="Cambria Math" panose="02040503050406030204" pitchFamily="18" charset="0"/>
                        <a:ea typeface="Arial" charset="0"/>
                        <a:cs typeface="Arial" charset="0"/>
                      </a:rPr>
                      <m:t>∗</m:t>
                    </m:r>
                    <m:r>
                      <a:rPr lang="en-US" sz="2000" b="0" i="1" dirty="0" smtClean="0">
                        <a:latin typeface="Cambria Math" panose="02040503050406030204" pitchFamily="18" charset="0"/>
                        <a:ea typeface="Arial" charset="0"/>
                        <a:cs typeface="Arial" charset="0"/>
                      </a:rPr>
                      <m:t>𝐸𝑉</m:t>
                    </m:r>
                  </m:oMath>
                </a14:m>
                <a:r>
                  <a:rPr lang="en-GB" sz="2000" dirty="0">
                    <a:latin typeface="Arial" charset="0"/>
                    <a:ea typeface="Arial" charset="0"/>
                    <a:cs typeface="Arial" charset="0"/>
                  </a:rPr>
                  <a:t>  with </a:t>
                </a:r>
                <a14:m>
                  <m:oMath xmlns:m="http://schemas.openxmlformats.org/officeDocument/2006/math">
                    <m:r>
                      <a:rPr lang="en-US" sz="2000" b="0" i="1" smtClean="0">
                        <a:latin typeface="Cambria Math" panose="02040503050406030204" pitchFamily="18" charset="0"/>
                        <a:ea typeface="Arial" charset="0"/>
                        <a:cs typeface="Arial" charset="0"/>
                      </a:rPr>
                      <m:t>𝑏</m:t>
                    </m:r>
                    <m:r>
                      <a:rPr lang="en-US" sz="2000" b="0" i="1" smtClean="0">
                        <a:latin typeface="Cambria Math" panose="02040503050406030204" pitchFamily="18" charset="0"/>
                        <a:ea typeface="Arial" charset="0"/>
                        <a:cs typeface="Arial" charset="0"/>
                      </a:rPr>
                      <m:t>, </m:t>
                    </m:r>
                    <m:r>
                      <a:rPr lang="en-US" sz="2000" b="0" i="1" smtClean="0">
                        <a:latin typeface="Cambria Math" panose="02040503050406030204" pitchFamily="18" charset="0"/>
                        <a:ea typeface="Arial" charset="0"/>
                        <a:cs typeface="Arial" charset="0"/>
                      </a:rPr>
                      <m:t>𝑐</m:t>
                    </m:r>
                    <m:r>
                      <a:rPr lang="en-US" sz="2000" b="0" i="1" smtClean="0">
                        <a:latin typeface="Cambria Math" panose="02040503050406030204" pitchFamily="18" charset="0"/>
                        <a:ea typeface="Arial" charset="0"/>
                        <a:cs typeface="Arial" charset="0"/>
                      </a:rPr>
                      <m:t>&gt;0</m:t>
                    </m:r>
                  </m:oMath>
                </a14:m>
                <a:endParaRPr lang="en-GB" sz="2000" dirty="0">
                  <a:latin typeface="Arial" charset="0"/>
                  <a:ea typeface="Arial" charset="0"/>
                  <a:cs typeface="Arial" charset="0"/>
                </a:endParaRPr>
              </a:p>
              <a:p>
                <a:pPr>
                  <a:lnSpc>
                    <a:spcPct val="150000"/>
                  </a:lnSpc>
                </a:pPr>
                <a:endParaRPr lang="en-GB" sz="2400" b="1" dirty="0">
                  <a:latin typeface="Arial" charset="0"/>
                  <a:ea typeface="Arial" charset="0"/>
                  <a:cs typeface="Arial" charset="0"/>
                </a:endParaRPr>
              </a:p>
              <a:p>
                <a:pPr lvl="1">
                  <a:lnSpc>
                    <a:spcPct val="150000"/>
                  </a:lnSpc>
                </a:pPr>
                <a:endParaRPr lang="en-GB" sz="2100"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16864" y="1704256"/>
                <a:ext cx="10391704" cy="4925144"/>
              </a:xfrm>
              <a:blipFill>
                <a:blip r:embed="rId2"/>
                <a:stretch>
                  <a:fillRect l="-122"/>
                </a:stretch>
              </a:blipFill>
            </p:spPr>
            <p:txBody>
              <a:bodyPr/>
              <a:lstStyle/>
              <a:p>
                <a:r>
                  <a:rPr lang="nl-NL">
                    <a:noFill/>
                  </a:rPr>
                  <a:t> </a:t>
                </a:r>
              </a:p>
            </p:txBody>
          </p:sp>
        </mc:Fallback>
      </mc:AlternateContent>
    </p:spTree>
    <p:extLst>
      <p:ext uri="{BB962C8B-B14F-4D97-AF65-F5344CB8AC3E}">
        <p14:creationId xmlns:p14="http://schemas.microsoft.com/office/powerpoint/2010/main" val="326550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Constrained 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14</a:t>
            </a:fld>
            <a:endParaRPr lang="nl-NL"/>
          </a:p>
        </p:txBody>
      </p:sp>
      <p:sp>
        <p:nvSpPr>
          <p:cNvPr id="4" name="Content Placeholder 3"/>
          <p:cNvSpPr>
            <a:spLocks noGrp="1"/>
          </p:cNvSpPr>
          <p:nvPr>
            <p:ph sz="quarter" idx="1"/>
          </p:nvPr>
        </p:nvSpPr>
        <p:spPr>
          <a:xfrm>
            <a:off x="816864" y="1516698"/>
            <a:ext cx="10391704" cy="4925144"/>
          </a:xfrm>
        </p:spPr>
        <p:txBody>
          <a:bodyPr>
            <a:normAutofit/>
          </a:bodyPr>
          <a:lstStyle/>
          <a:p>
            <a:pPr>
              <a:lnSpc>
                <a:spcPct val="150000"/>
              </a:lnSpc>
            </a:pPr>
            <a:r>
              <a:rPr lang="en-GB" sz="2400" dirty="0">
                <a:latin typeface="Arial" charset="0"/>
                <a:ea typeface="Arial" charset="0"/>
                <a:cs typeface="Arial" charset="0"/>
              </a:rPr>
              <a:t>S and/or E function as a budget constraint to the standard NPV on F</a:t>
            </a: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r>
              <a:rPr lang="en-GB" sz="2400" dirty="0">
                <a:latin typeface="Arial" charset="0"/>
                <a:ea typeface="Arial" charset="0"/>
                <a:cs typeface="Arial" charset="0"/>
              </a:rPr>
              <a:t>Project A contributes to becoming neutral but has a negative NPV, so fails on the constrained PV criterion</a:t>
            </a:r>
          </a:p>
          <a:p>
            <a:pPr>
              <a:lnSpc>
                <a:spcPct val="150000"/>
              </a:lnSpc>
            </a:pPr>
            <a:r>
              <a:rPr lang="en-GB" sz="2400" dirty="0">
                <a:latin typeface="Arial" charset="0"/>
                <a:ea typeface="Arial" charset="0"/>
                <a:cs typeface="Arial" charset="0"/>
              </a:rPr>
              <a:t>Project B and C have positive NPVs but do not contribute to becoming neutral, so also fail on the constrained PV criterion</a:t>
            </a:r>
          </a:p>
          <a:p>
            <a:pPr>
              <a:lnSpc>
                <a:spcPct val="150000"/>
              </a:lnSpc>
            </a:pPr>
            <a:endParaRPr lang="en-GB" sz="2400" b="1" dirty="0">
              <a:latin typeface="Arial" charset="0"/>
              <a:ea typeface="Arial" charset="0"/>
              <a:cs typeface="Arial" charset="0"/>
            </a:endParaRPr>
          </a:p>
          <a:p>
            <a:pPr lvl="1">
              <a:lnSpc>
                <a:spcPct val="150000"/>
              </a:lnSpc>
            </a:pPr>
            <a:endParaRPr lang="en-GB" sz="2100"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BDDFC5C3-F433-BB0D-3407-1FC4388AA704}"/>
              </a:ext>
            </a:extLst>
          </p:cNvPr>
          <p:cNvGraphicFramePr>
            <a:graphicFrameLocks noGrp="1"/>
          </p:cNvGraphicFramePr>
          <p:nvPr>
            <p:extLst>
              <p:ext uri="{D42A27DB-BD31-4B8C-83A1-F6EECF244321}">
                <p14:modId xmlns:p14="http://schemas.microsoft.com/office/powerpoint/2010/main" val="1845379380"/>
              </p:ext>
            </p:extLst>
          </p:nvPr>
        </p:nvGraphicFramePr>
        <p:xfrm>
          <a:off x="2422944" y="2276872"/>
          <a:ext cx="7561489" cy="1512169"/>
        </p:xfrm>
        <a:graphic>
          <a:graphicData uri="http://schemas.openxmlformats.org/drawingml/2006/table">
            <a:tbl>
              <a:tblPr firstRow="1" firstCol="1" bandRow="1">
                <a:tableStyleId>{5C22544A-7EE6-4342-B048-85BDC9FD1C3A}</a:tableStyleId>
              </a:tblPr>
              <a:tblGrid>
                <a:gridCol w="794995">
                  <a:extLst>
                    <a:ext uri="{9D8B030D-6E8A-4147-A177-3AD203B41FA5}">
                      <a16:colId xmlns:a16="http://schemas.microsoft.com/office/drawing/2014/main" val="1114005740"/>
                    </a:ext>
                  </a:extLst>
                </a:gridCol>
                <a:gridCol w="1047949">
                  <a:extLst>
                    <a:ext uri="{9D8B030D-6E8A-4147-A177-3AD203B41FA5}">
                      <a16:colId xmlns:a16="http://schemas.microsoft.com/office/drawing/2014/main" val="4210223182"/>
                    </a:ext>
                  </a:extLst>
                </a:gridCol>
                <a:gridCol w="1002778">
                  <a:extLst>
                    <a:ext uri="{9D8B030D-6E8A-4147-A177-3AD203B41FA5}">
                      <a16:colId xmlns:a16="http://schemas.microsoft.com/office/drawing/2014/main" val="3433555281"/>
                    </a:ext>
                  </a:extLst>
                </a:gridCol>
                <a:gridCol w="1138288">
                  <a:extLst>
                    <a:ext uri="{9D8B030D-6E8A-4147-A177-3AD203B41FA5}">
                      <a16:colId xmlns:a16="http://schemas.microsoft.com/office/drawing/2014/main" val="1267328783"/>
                    </a:ext>
                  </a:extLst>
                </a:gridCol>
                <a:gridCol w="975676">
                  <a:extLst>
                    <a:ext uri="{9D8B030D-6E8A-4147-A177-3AD203B41FA5}">
                      <a16:colId xmlns:a16="http://schemas.microsoft.com/office/drawing/2014/main" val="270471231"/>
                    </a:ext>
                  </a:extLst>
                </a:gridCol>
                <a:gridCol w="975676">
                  <a:extLst>
                    <a:ext uri="{9D8B030D-6E8A-4147-A177-3AD203B41FA5}">
                      <a16:colId xmlns:a16="http://schemas.microsoft.com/office/drawing/2014/main" val="1536163636"/>
                    </a:ext>
                  </a:extLst>
                </a:gridCol>
                <a:gridCol w="1626127">
                  <a:extLst>
                    <a:ext uri="{9D8B030D-6E8A-4147-A177-3AD203B41FA5}">
                      <a16:colId xmlns:a16="http://schemas.microsoft.com/office/drawing/2014/main" val="443685198"/>
                    </a:ext>
                  </a:extLst>
                </a:gridCol>
              </a:tblGrid>
              <a:tr h="739555">
                <a:tc>
                  <a:txBody>
                    <a:bodyPr/>
                    <a:lstStyle/>
                    <a:p>
                      <a:pPr marL="0" marR="0">
                        <a:spcBef>
                          <a:spcPts val="200"/>
                        </a:spcBef>
                        <a:spcAft>
                          <a:spcPts val="200"/>
                        </a:spcAft>
                      </a:pPr>
                      <a:r>
                        <a:rPr lang="en-GB" sz="1200">
                          <a:effectLst/>
                          <a:latin typeface="Arial" panose="020B0604020202020204" pitchFamily="34" charset="0"/>
                          <a:cs typeface="Arial" panose="020B0604020202020204" pitchFamily="34" charset="0"/>
                        </a:rPr>
                        <a:t>Project</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Investment,</a:t>
                      </a:r>
                      <a:br>
                        <a:rPr lang="en-GB" sz="1200">
                          <a:effectLst/>
                          <a:latin typeface="Arial" panose="020B0604020202020204" pitchFamily="34" charset="0"/>
                          <a:cs typeface="Arial" panose="020B0604020202020204" pitchFamily="34" charset="0"/>
                        </a:rPr>
                      </a:br>
                      <a:r>
                        <a:rPr lang="en-GB" sz="1200">
                          <a:effectLst/>
                          <a:latin typeface="Arial" panose="020B0604020202020204" pitchFamily="34" charset="0"/>
                          <a:cs typeface="Arial" panose="020B0604020202020204" pitchFamily="34" charset="0"/>
                        </a:rPr>
                        <a:t>€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NPV F,</a:t>
                      </a:r>
                      <a:br>
                        <a:rPr lang="en-GB" sz="1200">
                          <a:effectLst/>
                          <a:latin typeface="Arial" panose="020B0604020202020204" pitchFamily="34" charset="0"/>
                          <a:cs typeface="Arial" panose="020B0604020202020204" pitchFamily="34" charset="0"/>
                        </a:rPr>
                      </a:br>
                      <a:r>
                        <a:rPr lang="en-GB" sz="1200">
                          <a:effectLst/>
                          <a:latin typeface="Arial" panose="020B0604020202020204" pitchFamily="34" charset="0"/>
                          <a:cs typeface="Arial" panose="020B0604020202020204" pitchFamily="34" charset="0"/>
                        </a:rPr>
                        <a:t>€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CO</a:t>
                      </a:r>
                      <a:r>
                        <a:rPr lang="en-GB" sz="1200" baseline="-25000">
                          <a:effectLst/>
                          <a:latin typeface="Arial" panose="020B0604020202020204" pitchFamily="34" charset="0"/>
                          <a:cs typeface="Arial" panose="020B0604020202020204" pitchFamily="34" charset="0"/>
                        </a:rPr>
                        <a:t>2 </a:t>
                      </a:r>
                      <a:r>
                        <a:rPr lang="en-GB" sz="1200">
                          <a:effectLst/>
                          <a:latin typeface="Arial" panose="020B0604020202020204" pitchFamily="34" charset="0"/>
                          <a:cs typeface="Arial" panose="020B0604020202020204" pitchFamily="34" charset="0"/>
                        </a:rPr>
                        <a:t>emitted,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CO</a:t>
                      </a:r>
                      <a:r>
                        <a:rPr lang="en-GB" sz="1200" baseline="-25000">
                          <a:effectLst/>
                          <a:latin typeface="Arial" panose="020B0604020202020204" pitchFamily="34" charset="0"/>
                          <a:cs typeface="Arial" panose="020B0604020202020204" pitchFamily="34" charset="0"/>
                        </a:rPr>
                        <a:t>2</a:t>
                      </a:r>
                      <a:r>
                        <a:rPr lang="en-GB" sz="1200">
                          <a:effectLst/>
                          <a:latin typeface="Arial" panose="020B0604020202020204" pitchFamily="34" charset="0"/>
                          <a:cs typeface="Arial" panose="020B0604020202020204" pitchFamily="34" charset="0"/>
                        </a:rPr>
                        <a:t> stored,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NPV≥0?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Contribution to CO</a:t>
                      </a:r>
                      <a:r>
                        <a:rPr lang="en-GB" sz="1200" baseline="-25000">
                          <a:effectLst/>
                          <a:latin typeface="Arial" panose="020B0604020202020204" pitchFamily="34" charset="0"/>
                          <a:cs typeface="Arial" panose="020B0604020202020204" pitchFamily="34" charset="0"/>
                        </a:rPr>
                        <a:t>2</a:t>
                      </a:r>
                      <a:r>
                        <a:rPr lang="en-GB" sz="1200">
                          <a:effectLst/>
                          <a:latin typeface="Arial" panose="020B0604020202020204" pitchFamily="34" charset="0"/>
                          <a:cs typeface="Arial" panose="020B0604020202020204" pitchFamily="34" charset="0"/>
                        </a:rPr>
                        <a:t> emissions ≤0?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18851645"/>
                  </a:ext>
                </a:extLst>
              </a:tr>
              <a:tr h="257538">
                <a:tc>
                  <a:txBody>
                    <a:bodyPr/>
                    <a:lstStyle/>
                    <a:p>
                      <a:pPr marL="0" marR="0" algn="ctr">
                        <a:spcBef>
                          <a:spcPts val="200"/>
                        </a:spcBef>
                        <a:spcAft>
                          <a:spcPts val="200"/>
                        </a:spcAft>
                      </a:pPr>
                      <a:r>
                        <a:rPr lang="en-GB" sz="1200" dirty="0">
                          <a:solidFill>
                            <a:schemeClr val="tx1"/>
                          </a:solidFill>
                          <a:effectLst/>
                          <a:latin typeface="Arial" panose="020B0604020202020204" pitchFamily="34" charset="0"/>
                          <a:cs typeface="Arial" panose="020B0604020202020204" pitchFamily="34" charset="0"/>
                        </a:rPr>
                        <a:t>A</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70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-50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1</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no</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655802558"/>
                  </a:ext>
                </a:extLst>
              </a:tr>
              <a:tr h="257538">
                <a:tc>
                  <a:txBody>
                    <a:bodyPr/>
                    <a:lstStyle/>
                    <a:p>
                      <a:pPr marL="0" marR="0" algn="ctr">
                        <a:spcBef>
                          <a:spcPts val="200"/>
                        </a:spcBef>
                        <a:spcAft>
                          <a:spcPts val="200"/>
                        </a:spcAft>
                      </a:pPr>
                      <a:r>
                        <a:rPr lang="en-GB" sz="1200" dirty="0">
                          <a:solidFill>
                            <a:schemeClr val="tx1"/>
                          </a:solidFill>
                          <a:effectLst/>
                          <a:latin typeface="Arial" panose="020B0604020202020204" pitchFamily="34" charset="0"/>
                          <a:cs typeface="Arial" panose="020B0604020202020204" pitchFamily="34" charset="0"/>
                        </a:rPr>
                        <a:t>B</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E7F1FA"/>
                    </a:solidFill>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100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200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0.2</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no</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915620191"/>
                  </a:ext>
                </a:extLst>
              </a:tr>
              <a:tr h="257538">
                <a:tc>
                  <a:txBody>
                    <a:bodyPr/>
                    <a:lstStyle/>
                    <a:p>
                      <a:pPr marL="0" marR="0" algn="ctr">
                        <a:spcBef>
                          <a:spcPts val="200"/>
                        </a:spcBef>
                        <a:spcAft>
                          <a:spcPts val="200"/>
                        </a:spcAft>
                      </a:pPr>
                      <a:r>
                        <a:rPr lang="en-GB" sz="1200" dirty="0">
                          <a:solidFill>
                            <a:schemeClr val="tx1"/>
                          </a:solidFill>
                          <a:effectLst/>
                          <a:latin typeface="Arial" panose="020B0604020202020204" pitchFamily="34" charset="0"/>
                          <a:cs typeface="Arial" panose="020B0604020202020204" pitchFamily="34" charset="0"/>
                        </a:rPr>
                        <a:t>C</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20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250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0.2</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yes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no</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179474474"/>
                  </a:ext>
                </a:extLst>
              </a:tr>
            </a:tbl>
          </a:graphicData>
        </a:graphic>
      </p:graphicFrame>
    </p:spTree>
    <p:extLst>
      <p:ext uri="{BB962C8B-B14F-4D97-AF65-F5344CB8AC3E}">
        <p14:creationId xmlns:p14="http://schemas.microsoft.com/office/powerpoint/2010/main" val="36188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Constrained 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15</a:t>
            </a:fld>
            <a:endParaRPr lang="nl-NL"/>
          </a:p>
        </p:txBody>
      </p:sp>
      <p:sp>
        <p:nvSpPr>
          <p:cNvPr id="4" name="Content Placeholder 3"/>
          <p:cNvSpPr>
            <a:spLocks noGrp="1"/>
          </p:cNvSpPr>
          <p:nvPr>
            <p:ph sz="quarter" idx="1"/>
          </p:nvPr>
        </p:nvSpPr>
        <p:spPr>
          <a:xfrm>
            <a:off x="816864" y="1516698"/>
            <a:ext cx="10391704" cy="4925144"/>
          </a:xfrm>
        </p:spPr>
        <p:txBody>
          <a:bodyPr>
            <a:normAutofit lnSpcReduction="10000"/>
          </a:bodyPr>
          <a:lstStyle/>
          <a:p>
            <a:pPr>
              <a:lnSpc>
                <a:spcPct val="150000"/>
              </a:lnSpc>
            </a:pPr>
            <a:r>
              <a:rPr lang="en-GB" sz="2400" dirty="0">
                <a:latin typeface="Arial" charset="0"/>
                <a:ea typeface="Arial" charset="0"/>
                <a:cs typeface="Arial" charset="0"/>
              </a:rPr>
              <a:t>Combining projects might lead to value creation</a:t>
            </a: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endParaRPr lang="en-GB" sz="3200" dirty="0">
              <a:latin typeface="Arial" charset="0"/>
              <a:ea typeface="Arial" charset="0"/>
              <a:cs typeface="Arial" charset="0"/>
            </a:endParaRPr>
          </a:p>
          <a:p>
            <a:pPr>
              <a:lnSpc>
                <a:spcPct val="150000"/>
              </a:lnSpc>
            </a:pPr>
            <a:r>
              <a:rPr lang="en-GB" sz="2400" dirty="0">
                <a:latin typeface="Arial" charset="0"/>
                <a:ea typeface="Arial" charset="0"/>
                <a:cs typeface="Arial" charset="0"/>
              </a:rPr>
              <a:t>Combing both A with B and A with C contribute to becoming carbon neutral and have a positive NPV, so can both be accepted</a:t>
            </a:r>
          </a:p>
          <a:p>
            <a:pPr>
              <a:lnSpc>
                <a:spcPct val="150000"/>
              </a:lnSpc>
            </a:pPr>
            <a:r>
              <a:rPr lang="en-GB" sz="2400" dirty="0">
                <a:latin typeface="Arial" charset="0"/>
                <a:ea typeface="Arial" charset="0"/>
                <a:cs typeface="Arial" charset="0"/>
              </a:rPr>
              <a:t>A with C has a higher NPV compared to A with B, so A with C is preferred</a:t>
            </a:r>
          </a:p>
          <a:p>
            <a:pPr>
              <a:lnSpc>
                <a:spcPct val="150000"/>
              </a:lnSpc>
            </a:pPr>
            <a:r>
              <a:rPr lang="en-GB" sz="2400" dirty="0">
                <a:latin typeface="Arial" charset="0"/>
                <a:ea typeface="Arial" charset="0"/>
                <a:cs typeface="Arial" charset="0"/>
              </a:rPr>
              <a:t>Potential issues: netting pros and cons &amp; including other E and S issues</a:t>
            </a:r>
          </a:p>
          <a:p>
            <a:pPr>
              <a:lnSpc>
                <a:spcPct val="150000"/>
              </a:lnSpc>
            </a:pPr>
            <a:endParaRPr lang="en-GB" sz="2400" b="1" dirty="0">
              <a:latin typeface="Arial" charset="0"/>
              <a:ea typeface="Arial" charset="0"/>
              <a:cs typeface="Arial" charset="0"/>
            </a:endParaRPr>
          </a:p>
          <a:p>
            <a:pPr lvl="1">
              <a:lnSpc>
                <a:spcPct val="150000"/>
              </a:lnSpc>
            </a:pPr>
            <a:endParaRPr lang="en-GB" sz="2100"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BDDFC5C3-F433-BB0D-3407-1FC4388AA704}"/>
              </a:ext>
            </a:extLst>
          </p:cNvPr>
          <p:cNvGraphicFramePr>
            <a:graphicFrameLocks noGrp="1"/>
          </p:cNvGraphicFramePr>
          <p:nvPr>
            <p:extLst>
              <p:ext uri="{D42A27DB-BD31-4B8C-83A1-F6EECF244321}">
                <p14:modId xmlns:p14="http://schemas.microsoft.com/office/powerpoint/2010/main" val="530816225"/>
              </p:ext>
            </p:extLst>
          </p:nvPr>
        </p:nvGraphicFramePr>
        <p:xfrm>
          <a:off x="2279576" y="2132856"/>
          <a:ext cx="7560840" cy="1872207"/>
        </p:xfrm>
        <a:graphic>
          <a:graphicData uri="http://schemas.openxmlformats.org/drawingml/2006/table">
            <a:tbl>
              <a:tblPr firstRow="1" firstCol="1" bandRow="1">
                <a:tableStyleId>{5C22544A-7EE6-4342-B048-85BDC9FD1C3A}</a:tableStyleId>
              </a:tblPr>
              <a:tblGrid>
                <a:gridCol w="794927">
                  <a:extLst>
                    <a:ext uri="{9D8B030D-6E8A-4147-A177-3AD203B41FA5}">
                      <a16:colId xmlns:a16="http://schemas.microsoft.com/office/drawing/2014/main" val="1114005740"/>
                    </a:ext>
                  </a:extLst>
                </a:gridCol>
                <a:gridCol w="1047859">
                  <a:extLst>
                    <a:ext uri="{9D8B030D-6E8A-4147-A177-3AD203B41FA5}">
                      <a16:colId xmlns:a16="http://schemas.microsoft.com/office/drawing/2014/main" val="4210223182"/>
                    </a:ext>
                  </a:extLst>
                </a:gridCol>
                <a:gridCol w="1002692">
                  <a:extLst>
                    <a:ext uri="{9D8B030D-6E8A-4147-A177-3AD203B41FA5}">
                      <a16:colId xmlns:a16="http://schemas.microsoft.com/office/drawing/2014/main" val="3433555281"/>
                    </a:ext>
                  </a:extLst>
                </a:gridCol>
                <a:gridCol w="1138191">
                  <a:extLst>
                    <a:ext uri="{9D8B030D-6E8A-4147-A177-3AD203B41FA5}">
                      <a16:colId xmlns:a16="http://schemas.microsoft.com/office/drawing/2014/main" val="1267328783"/>
                    </a:ext>
                  </a:extLst>
                </a:gridCol>
                <a:gridCol w="975592">
                  <a:extLst>
                    <a:ext uri="{9D8B030D-6E8A-4147-A177-3AD203B41FA5}">
                      <a16:colId xmlns:a16="http://schemas.microsoft.com/office/drawing/2014/main" val="270471231"/>
                    </a:ext>
                  </a:extLst>
                </a:gridCol>
                <a:gridCol w="975592">
                  <a:extLst>
                    <a:ext uri="{9D8B030D-6E8A-4147-A177-3AD203B41FA5}">
                      <a16:colId xmlns:a16="http://schemas.microsoft.com/office/drawing/2014/main" val="1536163636"/>
                    </a:ext>
                  </a:extLst>
                </a:gridCol>
                <a:gridCol w="1625987">
                  <a:extLst>
                    <a:ext uri="{9D8B030D-6E8A-4147-A177-3AD203B41FA5}">
                      <a16:colId xmlns:a16="http://schemas.microsoft.com/office/drawing/2014/main" val="443685198"/>
                    </a:ext>
                  </a:extLst>
                </a:gridCol>
              </a:tblGrid>
              <a:tr h="682997">
                <a:tc>
                  <a:txBody>
                    <a:bodyPr/>
                    <a:lstStyle/>
                    <a:p>
                      <a:pPr marL="0" marR="0">
                        <a:spcBef>
                          <a:spcPts val="200"/>
                        </a:spcBef>
                        <a:spcAft>
                          <a:spcPts val="200"/>
                        </a:spcAft>
                      </a:pPr>
                      <a:r>
                        <a:rPr lang="en-GB" sz="1200" dirty="0">
                          <a:effectLst/>
                          <a:latin typeface="Arial" panose="020B0604020202020204" pitchFamily="34" charset="0"/>
                          <a:cs typeface="Arial" panose="020B0604020202020204" pitchFamily="34" charset="0"/>
                        </a:rPr>
                        <a:t>Project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Investment,</a:t>
                      </a:r>
                      <a:br>
                        <a:rPr lang="en-GB" sz="1200">
                          <a:effectLst/>
                          <a:latin typeface="Arial" panose="020B0604020202020204" pitchFamily="34" charset="0"/>
                          <a:cs typeface="Arial" panose="020B0604020202020204" pitchFamily="34" charset="0"/>
                        </a:rPr>
                      </a:br>
                      <a:r>
                        <a:rPr lang="en-GB" sz="1200">
                          <a:effectLst/>
                          <a:latin typeface="Arial" panose="020B0604020202020204" pitchFamily="34" charset="0"/>
                          <a:cs typeface="Arial" panose="020B0604020202020204" pitchFamily="34" charset="0"/>
                        </a:rPr>
                        <a:t>€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NPV F,</a:t>
                      </a:r>
                      <a:br>
                        <a:rPr lang="en-GB" sz="1200">
                          <a:effectLst/>
                          <a:latin typeface="Arial" panose="020B0604020202020204" pitchFamily="34" charset="0"/>
                          <a:cs typeface="Arial" panose="020B0604020202020204" pitchFamily="34" charset="0"/>
                        </a:rPr>
                      </a:br>
                      <a:r>
                        <a:rPr lang="en-GB" sz="1200">
                          <a:effectLst/>
                          <a:latin typeface="Arial" panose="020B0604020202020204" pitchFamily="34" charset="0"/>
                          <a:cs typeface="Arial" panose="020B0604020202020204" pitchFamily="34" charset="0"/>
                        </a:rPr>
                        <a:t>€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CO</a:t>
                      </a:r>
                      <a:r>
                        <a:rPr lang="en-GB" sz="1200" baseline="-25000" dirty="0">
                          <a:effectLst/>
                          <a:latin typeface="Arial" panose="020B0604020202020204" pitchFamily="34" charset="0"/>
                          <a:cs typeface="Arial" panose="020B0604020202020204" pitchFamily="34" charset="0"/>
                        </a:rPr>
                        <a:t>2 </a:t>
                      </a:r>
                      <a:r>
                        <a:rPr lang="en-GB" sz="1200" dirty="0">
                          <a:effectLst/>
                          <a:latin typeface="Arial" panose="020B0604020202020204" pitchFamily="34" charset="0"/>
                          <a:cs typeface="Arial" panose="020B0604020202020204" pitchFamily="34" charset="0"/>
                        </a:rPr>
                        <a:t>emitted, millions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CO</a:t>
                      </a:r>
                      <a:r>
                        <a:rPr lang="en-GB" sz="1200" baseline="-25000">
                          <a:effectLst/>
                          <a:latin typeface="Arial" panose="020B0604020202020204" pitchFamily="34" charset="0"/>
                          <a:cs typeface="Arial" panose="020B0604020202020204" pitchFamily="34" charset="0"/>
                        </a:rPr>
                        <a:t>2</a:t>
                      </a:r>
                      <a:r>
                        <a:rPr lang="en-GB" sz="1200">
                          <a:effectLst/>
                          <a:latin typeface="Arial" panose="020B0604020202020204" pitchFamily="34" charset="0"/>
                          <a:cs typeface="Arial" panose="020B0604020202020204" pitchFamily="34" charset="0"/>
                        </a:rPr>
                        <a:t> stored, millions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NPV≥0?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200">
                          <a:effectLst/>
                          <a:latin typeface="Arial" panose="020B0604020202020204" pitchFamily="34" charset="0"/>
                          <a:cs typeface="Arial" panose="020B0604020202020204" pitchFamily="34" charset="0"/>
                        </a:rPr>
                        <a:t>Contribution to CO</a:t>
                      </a:r>
                      <a:r>
                        <a:rPr lang="en-GB" sz="1200" baseline="-25000">
                          <a:effectLst/>
                          <a:latin typeface="Arial" panose="020B0604020202020204" pitchFamily="34" charset="0"/>
                          <a:cs typeface="Arial" panose="020B0604020202020204" pitchFamily="34" charset="0"/>
                        </a:rPr>
                        <a:t>2</a:t>
                      </a:r>
                      <a:r>
                        <a:rPr lang="en-GB" sz="1200">
                          <a:effectLst/>
                          <a:latin typeface="Arial" panose="020B0604020202020204" pitchFamily="34" charset="0"/>
                          <a:cs typeface="Arial" panose="020B0604020202020204" pitchFamily="34" charset="0"/>
                        </a:rPr>
                        <a:t> emissions ≤0?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18851645"/>
                  </a:ext>
                </a:extLst>
              </a:tr>
              <a:tr h="237842">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A</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70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-50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1</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no</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yes</a:t>
                      </a:r>
                      <a:endParaRPr lang="nl-US"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3838558196"/>
                  </a:ext>
                </a:extLst>
              </a:tr>
              <a:tr h="237842">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B</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100</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200</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0.2</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yes</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no</a:t>
                      </a:r>
                      <a:endParaRPr lang="nl-US" sz="120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433339377"/>
                  </a:ext>
                </a:extLst>
              </a:tr>
              <a:tr h="237842">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C</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20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a:solidFill>
                            <a:srgbClr val="000000"/>
                          </a:solidFill>
                          <a:effectLst/>
                          <a:latin typeface="Calibri" panose="020F0502020204030204" pitchFamily="34" charset="0"/>
                          <a:ea typeface="Times New Roman" panose="02020603050405020304" pitchFamily="18" charset="0"/>
                        </a:rPr>
                        <a:t>250</a:t>
                      </a:r>
                      <a:endParaRPr lang="nl-US" sz="120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0.2</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0</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yes</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tc>
                  <a:txBody>
                    <a:bodyPr/>
                    <a:lstStyle/>
                    <a:p>
                      <a:pPr marL="0" marR="0" algn="ctr">
                        <a:spcBef>
                          <a:spcPts val="200"/>
                        </a:spcBef>
                        <a:spcAft>
                          <a:spcPts val="200"/>
                        </a:spcAft>
                      </a:pPr>
                      <a:r>
                        <a:rPr lang="en-GB" sz="1200" dirty="0">
                          <a:solidFill>
                            <a:srgbClr val="000000"/>
                          </a:solidFill>
                          <a:effectLst/>
                          <a:latin typeface="Calibri" panose="020F0502020204030204" pitchFamily="34" charset="0"/>
                          <a:ea typeface="Times New Roman" panose="02020603050405020304" pitchFamily="18" charset="0"/>
                        </a:rPr>
                        <a:t>no</a:t>
                      </a:r>
                      <a:endParaRPr lang="nl-US" sz="1200" dirty="0">
                        <a:effectLst/>
                        <a:latin typeface="Times New Roman" panose="02020603050405020304" pitchFamily="18" charset="0"/>
                        <a:ea typeface="Times New Roman" panose="02020603050405020304" pitchFamily="18" charset="0"/>
                      </a:endParaRPr>
                    </a:p>
                  </a:txBody>
                  <a:tcPr marL="44450" marR="44450" marT="0" marB="0" anchor="b"/>
                </a:tc>
                <a:extLst>
                  <a:ext uri="{0D108BD9-81ED-4DB2-BD59-A6C34878D82A}">
                    <a16:rowId xmlns:a16="http://schemas.microsoft.com/office/drawing/2014/main" val="2205222746"/>
                  </a:ext>
                </a:extLst>
              </a:tr>
              <a:tr h="237842">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A+B</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chemeClr val="accent2">
                        <a:lumMod val="20000"/>
                        <a:lumOff val="80000"/>
                      </a:schemeClr>
                    </a:solidFill>
                  </a:tcPr>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150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0.2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1655802558"/>
                  </a:ext>
                </a:extLst>
              </a:tr>
              <a:tr h="237842">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rgbClr val="E7F1FA"/>
                    </a:solidFill>
                  </a:tcPr>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0.2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marL="0" marR="0" algn="ctr">
                        <a:spcBef>
                          <a:spcPts val="300"/>
                        </a:spcBef>
                        <a:spcAft>
                          <a:spcPts val="300"/>
                        </a:spcAft>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yes</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extLst>
                  <a:ext uri="{0D108BD9-81ED-4DB2-BD59-A6C34878D82A}">
                    <a16:rowId xmlns:a16="http://schemas.microsoft.com/office/drawing/2014/main" val="2915620191"/>
                  </a:ext>
                </a:extLst>
              </a:tr>
            </a:tbl>
          </a:graphicData>
        </a:graphic>
      </p:graphicFrame>
    </p:spTree>
    <p:extLst>
      <p:ext uri="{BB962C8B-B14F-4D97-AF65-F5344CB8AC3E}">
        <p14:creationId xmlns:p14="http://schemas.microsoft.com/office/powerpoint/2010/main" val="14596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Expanded 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16</a:t>
            </a:fld>
            <a:endParaRPr lang="nl-NL"/>
          </a:p>
        </p:txBody>
      </p:sp>
      <p:sp>
        <p:nvSpPr>
          <p:cNvPr id="4" name="Content Placeholder 3"/>
          <p:cNvSpPr>
            <a:spLocks noGrp="1"/>
          </p:cNvSpPr>
          <p:nvPr>
            <p:ph sz="quarter" idx="1"/>
          </p:nvPr>
        </p:nvSpPr>
        <p:spPr>
          <a:xfrm>
            <a:off x="816864" y="1516698"/>
            <a:ext cx="10391704" cy="4925144"/>
          </a:xfrm>
        </p:spPr>
        <p:txBody>
          <a:bodyPr>
            <a:normAutofit/>
          </a:bodyPr>
          <a:lstStyle/>
          <a:p>
            <a:pPr>
              <a:lnSpc>
                <a:spcPct val="150000"/>
              </a:lnSpc>
            </a:pPr>
            <a:r>
              <a:rPr lang="en-GB" sz="2400" dirty="0">
                <a:latin typeface="Arial" charset="0"/>
                <a:ea typeface="Arial" charset="0"/>
                <a:cs typeface="Arial" charset="0"/>
              </a:rPr>
              <a:t>Expresses S and E in monetary values to arrive at SV and EV and then shows these in addition to the standard NPV</a:t>
            </a: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r>
              <a:rPr lang="en-GB" sz="2400" dirty="0">
                <a:latin typeface="Arial" charset="0"/>
                <a:ea typeface="Arial" charset="0"/>
                <a:cs typeface="Arial" charset="0"/>
              </a:rPr>
              <a:t>Project A and C combined looks much better than any individual project, being strongly positive on all three value dimensions</a:t>
            </a:r>
          </a:p>
          <a:p>
            <a:pPr>
              <a:lnSpc>
                <a:spcPct val="150000"/>
              </a:lnSpc>
            </a:pPr>
            <a:endParaRPr lang="en-GB" sz="2400" b="1" dirty="0">
              <a:latin typeface="Arial" charset="0"/>
              <a:ea typeface="Arial" charset="0"/>
              <a:cs typeface="Arial" charset="0"/>
            </a:endParaRPr>
          </a:p>
          <a:p>
            <a:pPr lvl="1">
              <a:lnSpc>
                <a:spcPct val="150000"/>
              </a:lnSpc>
            </a:pPr>
            <a:endParaRPr lang="en-GB" sz="2100" dirty="0">
              <a:latin typeface="Arial" charset="0"/>
              <a:ea typeface="Arial" charset="0"/>
              <a:cs typeface="Arial" charset="0"/>
            </a:endParaRPr>
          </a:p>
          <a:p>
            <a:pPr>
              <a:lnSpc>
                <a:spcPct val="150000"/>
              </a:lnSpc>
            </a:pPr>
            <a:endParaRPr lang="en-GB" sz="2100" dirty="0">
              <a:latin typeface="Arial" charset="0"/>
              <a:ea typeface="Arial" charset="0"/>
              <a:cs typeface="Arial" charset="0"/>
            </a:endParaRPr>
          </a:p>
          <a:p>
            <a:pPr lvl="1">
              <a:lnSpc>
                <a:spcPct val="150000"/>
              </a:lnSpc>
            </a:pPr>
            <a:endParaRPr lang="nl-NL" sz="21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BDDFC5C3-F433-BB0D-3407-1FC4388AA704}"/>
              </a:ext>
            </a:extLst>
          </p:cNvPr>
          <p:cNvGraphicFramePr>
            <a:graphicFrameLocks noGrp="1"/>
          </p:cNvGraphicFramePr>
          <p:nvPr>
            <p:extLst>
              <p:ext uri="{D42A27DB-BD31-4B8C-83A1-F6EECF244321}">
                <p14:modId xmlns:p14="http://schemas.microsoft.com/office/powerpoint/2010/main" val="993925839"/>
              </p:ext>
            </p:extLst>
          </p:nvPr>
        </p:nvGraphicFramePr>
        <p:xfrm>
          <a:off x="936152" y="2780928"/>
          <a:ext cx="10153128" cy="1708852"/>
        </p:xfrm>
        <a:graphic>
          <a:graphicData uri="http://schemas.openxmlformats.org/drawingml/2006/table">
            <a:tbl>
              <a:tblPr firstRow="1" firstCol="1" bandRow="1">
                <a:tableStyleId>{5C22544A-7EE6-4342-B048-85BDC9FD1C3A}</a:tableStyleId>
              </a:tblPr>
              <a:tblGrid>
                <a:gridCol w="1067474">
                  <a:extLst>
                    <a:ext uri="{9D8B030D-6E8A-4147-A177-3AD203B41FA5}">
                      <a16:colId xmlns:a16="http://schemas.microsoft.com/office/drawing/2014/main" val="1114005740"/>
                    </a:ext>
                  </a:extLst>
                </a:gridCol>
                <a:gridCol w="1212054">
                  <a:extLst>
                    <a:ext uri="{9D8B030D-6E8A-4147-A177-3AD203B41FA5}">
                      <a16:colId xmlns:a16="http://schemas.microsoft.com/office/drawing/2014/main" val="4210223182"/>
                    </a:ext>
                  </a:extLst>
                </a:gridCol>
                <a:gridCol w="1008112">
                  <a:extLst>
                    <a:ext uri="{9D8B030D-6E8A-4147-A177-3AD203B41FA5}">
                      <a16:colId xmlns:a16="http://schemas.microsoft.com/office/drawing/2014/main" val="3433555281"/>
                    </a:ext>
                  </a:extLst>
                </a:gridCol>
                <a:gridCol w="1512168">
                  <a:extLst>
                    <a:ext uri="{9D8B030D-6E8A-4147-A177-3AD203B41FA5}">
                      <a16:colId xmlns:a16="http://schemas.microsoft.com/office/drawing/2014/main" val="1267328783"/>
                    </a:ext>
                  </a:extLst>
                </a:gridCol>
                <a:gridCol w="1512168">
                  <a:extLst>
                    <a:ext uri="{9D8B030D-6E8A-4147-A177-3AD203B41FA5}">
                      <a16:colId xmlns:a16="http://schemas.microsoft.com/office/drawing/2014/main" val="270471231"/>
                    </a:ext>
                  </a:extLst>
                </a:gridCol>
                <a:gridCol w="1368152">
                  <a:extLst>
                    <a:ext uri="{9D8B030D-6E8A-4147-A177-3AD203B41FA5}">
                      <a16:colId xmlns:a16="http://schemas.microsoft.com/office/drawing/2014/main" val="1536163636"/>
                    </a:ext>
                  </a:extLst>
                </a:gridCol>
                <a:gridCol w="2473000">
                  <a:extLst>
                    <a:ext uri="{9D8B030D-6E8A-4147-A177-3AD203B41FA5}">
                      <a16:colId xmlns:a16="http://schemas.microsoft.com/office/drawing/2014/main" val="443685198"/>
                    </a:ext>
                  </a:extLst>
                </a:gridCol>
              </a:tblGrid>
              <a:tr h="648072">
                <a:tc>
                  <a:txBody>
                    <a:bodyPr/>
                    <a:lstStyle/>
                    <a:p>
                      <a:pPr marL="0" marR="0">
                        <a:spcBef>
                          <a:spcPts val="200"/>
                        </a:spcBef>
                        <a:spcAft>
                          <a:spcPts val="200"/>
                        </a:spcAft>
                      </a:pPr>
                      <a:r>
                        <a:rPr lang="en-GB" sz="1400" dirty="0">
                          <a:effectLst/>
                          <a:latin typeface="Arial" panose="020B0604020202020204" pitchFamily="34" charset="0"/>
                          <a:cs typeface="Arial" panose="020B0604020202020204" pitchFamily="34" charset="0"/>
                        </a:rPr>
                        <a:t>Project</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Investment, € millions</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NPV F,</a:t>
                      </a:r>
                      <a:b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 millions</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E in own units</a:t>
                      </a:r>
                      <a:b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net CO</a:t>
                      </a:r>
                      <a:r>
                        <a:rPr lang="en-GB" sz="1200" b="0" baseline="-25000" dirty="0">
                          <a:solidFill>
                            <a:srgbClr val="FFFFFF"/>
                          </a:solidFill>
                          <a:effectLst/>
                          <a:latin typeface="Arial" panose="020B0604020202020204" pitchFamily="34" charset="0"/>
                          <a:ea typeface="Calibri" panose="020F0502020204030204" pitchFamily="34" charset="0"/>
                          <a:cs typeface="Arial" panose="020B0604020202020204" pitchFamily="34" charset="0"/>
                        </a:rPr>
                        <a:t>2</a:t>
                      </a: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 reduction</a:t>
                      </a:r>
                      <a:endParaRPr lang="en-GB" sz="2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EV (€ millions)</a:t>
                      </a:r>
                      <a:b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net CO</a:t>
                      </a:r>
                      <a:r>
                        <a:rPr lang="en-GB" sz="1200" b="0" baseline="-25000" dirty="0">
                          <a:solidFill>
                            <a:srgbClr val="FFFFFF"/>
                          </a:solidFill>
                          <a:effectLst/>
                          <a:latin typeface="Arial" panose="020B0604020202020204" pitchFamily="34" charset="0"/>
                          <a:ea typeface="Calibri" panose="020F0502020204030204" pitchFamily="34" charset="0"/>
                          <a:cs typeface="Arial" panose="020B0604020202020204" pitchFamily="34" charset="0"/>
                        </a:rPr>
                        <a:t>2</a:t>
                      </a: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 reduction at 200 Euro/ton</a:t>
                      </a:r>
                      <a:endParaRPr lang="en-GB" sz="2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S in own units</a:t>
                      </a:r>
                      <a:b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quality life years added</a:t>
                      </a:r>
                      <a:endParaRPr lang="en-GB" sz="2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SV (€ millions)</a:t>
                      </a:r>
                      <a:br>
                        <a:rPr lang="en-GB" sz="1400"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200" b="0" dirty="0">
                          <a:solidFill>
                            <a:srgbClr val="FFFFFF"/>
                          </a:solidFill>
                          <a:effectLst/>
                          <a:latin typeface="Arial" panose="020B0604020202020204" pitchFamily="34" charset="0"/>
                          <a:ea typeface="Calibri" panose="020F0502020204030204" pitchFamily="34" charset="0"/>
                          <a:cs typeface="Arial" panose="020B0604020202020204" pitchFamily="34" charset="0"/>
                        </a:rPr>
                        <a:t>quality life years added at 110k Euro/life</a:t>
                      </a:r>
                      <a:endParaRPr lang="en-GB" sz="2400" b="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18851645"/>
                  </a:ext>
                </a:extLst>
              </a:tr>
              <a:tr h="265195">
                <a:tc>
                  <a:txBody>
                    <a:bodyPr/>
                    <a:lstStyle/>
                    <a:p>
                      <a:pPr marL="0" marR="0" algn="ctr">
                        <a:spcBef>
                          <a:spcPts val="200"/>
                        </a:spcBef>
                        <a:spcAft>
                          <a:spcPts val="200"/>
                        </a:spcAft>
                      </a:pPr>
                      <a:r>
                        <a:rPr lang="en-GB" sz="1400" dirty="0">
                          <a:solidFill>
                            <a:schemeClr val="tx1"/>
                          </a:solidFill>
                          <a:effectLst/>
                          <a:latin typeface="Arial" panose="020B0604020202020204" pitchFamily="34" charset="0"/>
                          <a:cs typeface="Arial" panose="020B0604020202020204" pitchFamily="34" charset="0"/>
                        </a:rPr>
                        <a:t>A</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70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-50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1.0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200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655802558"/>
                  </a:ext>
                </a:extLst>
              </a:tr>
              <a:tr h="265195">
                <a:tc>
                  <a:txBody>
                    <a:bodyPr/>
                    <a:lstStyle/>
                    <a:p>
                      <a:pPr marL="0" marR="0" algn="ctr">
                        <a:spcBef>
                          <a:spcPts val="200"/>
                        </a:spcBef>
                        <a:spcAft>
                          <a:spcPts val="200"/>
                        </a:spcAft>
                      </a:pPr>
                      <a:r>
                        <a:rPr lang="en-GB" sz="1400" dirty="0">
                          <a:solidFill>
                            <a:schemeClr val="tx1"/>
                          </a:solidFill>
                          <a:effectLst/>
                          <a:latin typeface="Arial" panose="020B0604020202020204" pitchFamily="34" charset="0"/>
                          <a:cs typeface="Arial" panose="020B0604020202020204" pitchFamily="34" charset="0"/>
                        </a:rPr>
                        <a:t>B</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E7F1FA"/>
                    </a:solidFill>
                  </a:tcP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-0.2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275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915620191"/>
                  </a:ext>
                </a:extLst>
              </a:tr>
              <a:tr h="265195">
                <a:tc>
                  <a:txBody>
                    <a:bodyPr/>
                    <a:lstStyle/>
                    <a:p>
                      <a:pPr marL="0" marR="0" algn="ctr">
                        <a:spcBef>
                          <a:spcPts val="200"/>
                        </a:spcBef>
                        <a:spcAft>
                          <a:spcPts val="200"/>
                        </a:spcAft>
                      </a:pPr>
                      <a:r>
                        <a:rPr lang="en-GB" sz="1400" dirty="0">
                          <a:solidFill>
                            <a:schemeClr val="tx1"/>
                          </a:solidFill>
                          <a:effectLst/>
                          <a:latin typeface="Arial" panose="020B0604020202020204" pitchFamily="34" charset="0"/>
                          <a:cs typeface="Arial" panose="020B0604020202020204" pitchFamily="34" charset="0"/>
                        </a:rPr>
                        <a:t>C</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a:solidFill>
                            <a:srgbClr val="000000"/>
                          </a:solidFill>
                          <a:effectLst/>
                          <a:latin typeface="Arial" panose="020B0604020202020204" pitchFamily="34" charset="0"/>
                          <a:ea typeface="Calibri" panose="020F0502020204030204" pitchFamily="34" charset="0"/>
                          <a:cs typeface="Arial" panose="020B0604020202020204" pitchFamily="34" charset="0"/>
                        </a:rPr>
                        <a:t>250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-0.2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440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425488945"/>
                  </a:ext>
                </a:extLst>
              </a:tr>
              <a:tr h="265195">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A+C</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E7F1FA"/>
                    </a:solidFill>
                  </a:tcP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90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0.8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160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440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535969721"/>
                  </a:ext>
                </a:extLst>
              </a:tr>
            </a:tbl>
          </a:graphicData>
        </a:graphic>
      </p:graphicFrame>
    </p:spTree>
    <p:extLst>
      <p:ext uri="{BB962C8B-B14F-4D97-AF65-F5344CB8AC3E}">
        <p14:creationId xmlns:p14="http://schemas.microsoft.com/office/powerpoint/2010/main" val="3233771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Integrated PV = IPV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17</a:t>
            </a:fld>
            <a:endParaRPr lang="nl-NL"/>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16864" y="1516698"/>
                <a:ext cx="10535720" cy="4925144"/>
              </a:xfrm>
            </p:spPr>
            <p:txBody>
              <a:bodyPr>
                <a:normAutofit/>
              </a:bodyPr>
              <a:lstStyle/>
              <a:p>
                <a:pPr>
                  <a:lnSpc>
                    <a:spcPct val="150000"/>
                  </a:lnSpc>
                </a:pPr>
                <a:r>
                  <a:rPr lang="en-GB" sz="2400" dirty="0">
                    <a:latin typeface="Arial" charset="0"/>
                    <a:ea typeface="Arial" charset="0"/>
                    <a:cs typeface="Arial" charset="0"/>
                  </a:rPr>
                  <a:t>SV and EV are not only separately calculated but also added and weighted, along with the NPV to arrive at an integrated value creation number</a:t>
                </a:r>
                <a:endParaRPr lang="nl-NL" sz="2100" dirty="0">
                  <a:latin typeface="Arial" charset="0"/>
                  <a:ea typeface="Arial" charset="0"/>
                  <a:cs typeface="Arial" charset="0"/>
                </a:endParaRPr>
              </a:p>
              <a:p>
                <a:pPr>
                  <a:lnSpc>
                    <a:spcPct val="150000"/>
                  </a:lnSpc>
                </a:pPr>
                <a:r>
                  <a:rPr lang="en-GB" sz="2400" dirty="0">
                    <a:latin typeface="Arial" panose="020B0604020202020204" pitchFamily="34" charset="0"/>
                    <a:ea typeface="Calibri" panose="020F0502020204030204" pitchFamily="34" charset="0"/>
                    <a:cs typeface="Arial" panose="020B0604020202020204" pitchFamily="34" charset="0"/>
                  </a:rPr>
                  <a:t>Simple integrated present value decision model: </a:t>
                </a:r>
                <a14:m>
                  <m:oMath xmlns:m="http://schemas.openxmlformats.org/officeDocument/2006/math">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𝐼𝑃𝑉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𝐹𝑉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𝑆𝑉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𝐸𝑉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&gt;0</m:t>
                    </m:r>
                  </m:oMath>
                </a14:m>
                <a:endParaRPr lang="en-GB" sz="32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16864" y="1516698"/>
                <a:ext cx="10535720" cy="4925144"/>
              </a:xfrm>
              <a:blipFill>
                <a:blip r:embed="rId2"/>
                <a:stretch>
                  <a:fillRect l="-116"/>
                </a:stretch>
              </a:blipFill>
            </p:spPr>
            <p:txBody>
              <a:bodyPr/>
              <a:lstStyle/>
              <a:p>
                <a:r>
                  <a:rPr lang="en-GB">
                    <a:noFill/>
                  </a:rPr>
                  <a:t> </a:t>
                </a:r>
              </a:p>
            </p:txBody>
          </p:sp>
        </mc:Fallback>
      </mc:AlternateContent>
      <p:graphicFrame>
        <p:nvGraphicFramePr>
          <p:cNvPr id="6" name="Table 5">
            <a:extLst>
              <a:ext uri="{FF2B5EF4-FFF2-40B4-BE49-F238E27FC236}">
                <a16:creationId xmlns:a16="http://schemas.microsoft.com/office/drawing/2014/main" id="{8E606B96-5435-AB41-C445-FF9F16202C90}"/>
              </a:ext>
            </a:extLst>
          </p:cNvPr>
          <p:cNvGraphicFramePr>
            <a:graphicFrameLocks noGrp="1"/>
          </p:cNvGraphicFramePr>
          <p:nvPr>
            <p:extLst>
              <p:ext uri="{D42A27DB-BD31-4B8C-83A1-F6EECF244321}">
                <p14:modId xmlns:p14="http://schemas.microsoft.com/office/powerpoint/2010/main" val="972532788"/>
              </p:ext>
            </p:extLst>
          </p:nvPr>
        </p:nvGraphicFramePr>
        <p:xfrm>
          <a:off x="3192343" y="4077072"/>
          <a:ext cx="5807314" cy="1800200"/>
        </p:xfrm>
        <a:graphic>
          <a:graphicData uri="http://schemas.openxmlformats.org/drawingml/2006/table">
            <a:tbl>
              <a:tblPr firstRow="1" firstCol="1" bandRow="1">
                <a:tableStyleId>{5C22544A-7EE6-4342-B048-85BDC9FD1C3A}</a:tableStyleId>
              </a:tblPr>
              <a:tblGrid>
                <a:gridCol w="1072120">
                  <a:extLst>
                    <a:ext uri="{9D8B030D-6E8A-4147-A177-3AD203B41FA5}">
                      <a16:colId xmlns:a16="http://schemas.microsoft.com/office/drawing/2014/main" val="2635063186"/>
                    </a:ext>
                  </a:extLst>
                </a:gridCol>
                <a:gridCol w="904604">
                  <a:extLst>
                    <a:ext uri="{9D8B030D-6E8A-4147-A177-3AD203B41FA5}">
                      <a16:colId xmlns:a16="http://schemas.microsoft.com/office/drawing/2014/main" val="1324069359"/>
                    </a:ext>
                  </a:extLst>
                </a:gridCol>
                <a:gridCol w="904604">
                  <a:extLst>
                    <a:ext uri="{9D8B030D-6E8A-4147-A177-3AD203B41FA5}">
                      <a16:colId xmlns:a16="http://schemas.microsoft.com/office/drawing/2014/main" val="1948821331"/>
                    </a:ext>
                  </a:extLst>
                </a:gridCol>
                <a:gridCol w="904604">
                  <a:extLst>
                    <a:ext uri="{9D8B030D-6E8A-4147-A177-3AD203B41FA5}">
                      <a16:colId xmlns:a16="http://schemas.microsoft.com/office/drawing/2014/main" val="3937722941"/>
                    </a:ext>
                  </a:extLst>
                </a:gridCol>
                <a:gridCol w="2021382">
                  <a:extLst>
                    <a:ext uri="{9D8B030D-6E8A-4147-A177-3AD203B41FA5}">
                      <a16:colId xmlns:a16="http://schemas.microsoft.com/office/drawing/2014/main" val="886970898"/>
                    </a:ext>
                  </a:extLst>
                </a:gridCol>
              </a:tblGrid>
              <a:tr h="360040">
                <a:tc>
                  <a:txBody>
                    <a:bodyPr/>
                    <a:lstStyle/>
                    <a:p>
                      <a:pPr marL="0" marR="0">
                        <a:spcBef>
                          <a:spcPts val="200"/>
                        </a:spcBef>
                        <a:spcAft>
                          <a:spcPts val="200"/>
                        </a:spcAft>
                      </a:pPr>
                      <a:r>
                        <a:rPr lang="en-GB" sz="1800">
                          <a:effectLst/>
                          <a:latin typeface="Arial" panose="020B0604020202020204" pitchFamily="34" charset="0"/>
                          <a:cs typeface="Arial" panose="020B0604020202020204" pitchFamily="34" charset="0"/>
                        </a:rPr>
                        <a:t>Project</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FV</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SV</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EV</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IPV=FV+SV+EV</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23424075"/>
                  </a:ext>
                </a:extLst>
              </a:tr>
              <a:tr h="360040">
                <a:tc>
                  <a:txBody>
                    <a:bodyPr/>
                    <a:lstStyle/>
                    <a:p>
                      <a:pPr marL="0" marR="0" algn="ctr">
                        <a:spcBef>
                          <a:spcPts val="200"/>
                        </a:spcBef>
                        <a:spcAft>
                          <a:spcPts val="200"/>
                        </a:spcAft>
                      </a:pPr>
                      <a:r>
                        <a:rPr lang="en-GB" sz="1800" b="1" dirty="0">
                          <a:solidFill>
                            <a:schemeClr val="tx1"/>
                          </a:solidFill>
                          <a:effectLst/>
                          <a:latin typeface="Arial" panose="020B0604020202020204" pitchFamily="34" charset="0"/>
                          <a:cs typeface="Arial" panose="020B0604020202020204" pitchFamily="34" charset="0"/>
                        </a:rPr>
                        <a:t>A</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-50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200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150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592214623"/>
                  </a:ext>
                </a:extLst>
              </a:tr>
              <a:tr h="360040">
                <a:tc>
                  <a:txBody>
                    <a:bodyPr/>
                    <a:lstStyle/>
                    <a:p>
                      <a:pPr marL="0" marR="0" algn="ctr">
                        <a:spcBef>
                          <a:spcPts val="200"/>
                        </a:spcBef>
                        <a:spcAft>
                          <a:spcPts val="200"/>
                        </a:spcAft>
                      </a:pPr>
                      <a:r>
                        <a:rPr lang="en-GB" sz="1800" b="1" dirty="0">
                          <a:solidFill>
                            <a:schemeClr val="tx1"/>
                          </a:solidFill>
                          <a:effectLst/>
                          <a:latin typeface="Arial" panose="020B0604020202020204" pitchFamily="34" charset="0"/>
                          <a:cs typeface="Arial" panose="020B0604020202020204" pitchFamily="34" charset="0"/>
                        </a:rPr>
                        <a:t>B</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E7F1FA"/>
                    </a:solidFill>
                  </a:tcP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200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dirty="0">
                          <a:effectLst/>
                          <a:latin typeface="Arial" panose="020B0604020202020204" pitchFamily="34" charset="0"/>
                          <a:cs typeface="Arial" panose="020B0604020202020204" pitchFamily="34" charset="0"/>
                        </a:rPr>
                        <a:t>275</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-40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435</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71597282"/>
                  </a:ext>
                </a:extLst>
              </a:tr>
              <a:tr h="360040">
                <a:tc>
                  <a:txBody>
                    <a:bodyPr/>
                    <a:lstStyle/>
                    <a:p>
                      <a:pPr marL="0" marR="0" algn="ctr">
                        <a:spcBef>
                          <a:spcPts val="200"/>
                        </a:spcBef>
                        <a:spcAft>
                          <a:spcPts val="200"/>
                        </a:spcAft>
                      </a:pPr>
                      <a:r>
                        <a:rPr lang="en-GB" sz="1800" b="1" dirty="0">
                          <a:solidFill>
                            <a:schemeClr val="tx1"/>
                          </a:solidFill>
                          <a:effectLst/>
                          <a:latin typeface="Arial" panose="020B0604020202020204" pitchFamily="34" charset="0"/>
                          <a:cs typeface="Arial" panose="020B0604020202020204" pitchFamily="34" charset="0"/>
                        </a:rPr>
                        <a:t>C</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250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440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-40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650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360338611"/>
                  </a:ext>
                </a:extLst>
              </a:tr>
              <a:tr h="360040">
                <a:tc>
                  <a:txBody>
                    <a:bodyPr/>
                    <a:lstStyle/>
                    <a:p>
                      <a:pPr marL="0" marR="0" algn="ctr">
                        <a:spcBef>
                          <a:spcPts val="200"/>
                        </a:spcBef>
                        <a:spcAft>
                          <a:spcPts val="200"/>
                        </a:spcAft>
                      </a:pPr>
                      <a:r>
                        <a:rPr lang="en-GB" sz="1800" b="1" dirty="0">
                          <a:solidFill>
                            <a:schemeClr val="tx1"/>
                          </a:solidFill>
                          <a:effectLst/>
                          <a:latin typeface="Arial" panose="020B0604020202020204" pitchFamily="34" charset="0"/>
                          <a:cs typeface="Arial" panose="020B0604020202020204" pitchFamily="34" charset="0"/>
                        </a:rPr>
                        <a:t>A+C</a:t>
                      </a:r>
                      <a:endPar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rgbClr val="E7F1FA"/>
                    </a:solidFill>
                  </a:tcP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200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a:effectLst/>
                          <a:latin typeface="Arial" panose="020B0604020202020204" pitchFamily="34" charset="0"/>
                          <a:cs typeface="Arial" panose="020B0604020202020204" pitchFamily="34" charset="0"/>
                        </a:rPr>
                        <a:t>440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dirty="0">
                          <a:effectLst/>
                          <a:latin typeface="Arial" panose="020B0604020202020204" pitchFamily="34" charset="0"/>
                          <a:cs typeface="Arial" panose="020B0604020202020204" pitchFamily="34" charset="0"/>
                        </a:rPr>
                        <a:t>160</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800" dirty="0">
                          <a:effectLst/>
                          <a:latin typeface="Arial" panose="020B0604020202020204" pitchFamily="34" charset="0"/>
                          <a:cs typeface="Arial" panose="020B0604020202020204" pitchFamily="34" charset="0"/>
                        </a:rPr>
                        <a:t>800</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433759838"/>
                  </a:ext>
                </a:extLst>
              </a:tr>
            </a:tbl>
          </a:graphicData>
        </a:graphic>
      </p:graphicFrame>
    </p:spTree>
    <p:extLst>
      <p:ext uri="{BB962C8B-B14F-4D97-AF65-F5344CB8AC3E}">
        <p14:creationId xmlns:p14="http://schemas.microsoft.com/office/powerpoint/2010/main" val="229327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18</a:t>
            </a:fld>
            <a:endParaRPr lang="nl-NL"/>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16864" y="1516698"/>
                <a:ext cx="10535720" cy="4925144"/>
              </a:xfrm>
            </p:spPr>
            <p:txBody>
              <a:bodyPr>
                <a:normAutofit/>
              </a:bodyPr>
              <a:lstStyle/>
              <a:p>
                <a:pPr>
                  <a:lnSpc>
                    <a:spcPct val="150000"/>
                  </a:lnSpc>
                </a:pPr>
                <a:r>
                  <a:rPr lang="en-GB" sz="2400" dirty="0">
                    <a:latin typeface="Arial" charset="0"/>
                    <a:ea typeface="Arial" charset="0"/>
                    <a:cs typeface="Arial" charset="0"/>
                  </a:rPr>
                  <a:t>A company should avoid conducting projects whereby a positive FV outweighs negative SV and EV</a:t>
                </a:r>
              </a:p>
              <a:p>
                <a:pPr>
                  <a:lnSpc>
                    <a:spcPct val="150000"/>
                  </a:lnSpc>
                </a:pPr>
                <a:r>
                  <a:rPr lang="en-GB" sz="2400" dirty="0">
                    <a:latin typeface="Arial" charset="0"/>
                    <a:ea typeface="Arial" charset="0"/>
                    <a:cs typeface="Arial" charset="0"/>
                  </a:rPr>
                  <a:t>Applying different regimes, with </a:t>
                </a:r>
                <a:r>
                  <a:rPr lang="en-GB" sz="2400" i="1" dirty="0">
                    <a:latin typeface="Arial" charset="0"/>
                    <a:ea typeface="Arial" charset="0"/>
                    <a:cs typeface="Arial" charset="0"/>
                  </a:rPr>
                  <a:t>b </a:t>
                </a:r>
                <a:r>
                  <a:rPr lang="en-GB" sz="2400" dirty="0">
                    <a:latin typeface="Arial" charset="0"/>
                    <a:ea typeface="Arial" charset="0"/>
                    <a:cs typeface="Arial" charset="0"/>
                  </a:rPr>
                  <a:t>denoting the weighting of SV and </a:t>
                </a:r>
                <a:r>
                  <a:rPr lang="en-GB" sz="2400" i="1" dirty="0">
                    <a:latin typeface="Arial" charset="0"/>
                    <a:ea typeface="Arial" charset="0"/>
                    <a:cs typeface="Arial" charset="0"/>
                  </a:rPr>
                  <a:t>c</a:t>
                </a:r>
                <a:r>
                  <a:rPr lang="en-GB" sz="2400" dirty="0">
                    <a:latin typeface="Arial" charset="0"/>
                    <a:ea typeface="Arial" charset="0"/>
                    <a:cs typeface="Arial" charset="0"/>
                  </a:rPr>
                  <a:t> denoting the weighting of EV</a:t>
                </a:r>
              </a:p>
              <a:p>
                <a:pPr marL="0" indent="0">
                  <a:lnSpc>
                    <a:spcPct val="150000"/>
                  </a:lnSpc>
                  <a:buNone/>
                </a:pPr>
                <a14:m>
                  <m:oMathPara xmlns:m="http://schemas.openxmlformats.org/officeDocument/2006/math">
                    <m:oMathParaPr>
                      <m:jc m:val="centerGroup"/>
                    </m:oMathParaPr>
                    <m:oMath xmlns:m="http://schemas.openxmlformats.org/officeDocument/2006/math">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𝐼𝑃𝑉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𝐹𝑉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𝑏</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𝑆𝑉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𝑐</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𝐸𝑉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&gt;0       </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𝑤𝑖𝑡h</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𝑏</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𝑐</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&gt;0</m:t>
                      </m:r>
                    </m:oMath>
                  </m:oMathPara>
                </a14:m>
                <a:endParaRPr lang="en-GB" sz="3200" dirty="0">
                  <a:latin typeface="Arial" charset="0"/>
                  <a:ea typeface="Arial" charset="0"/>
                  <a:cs typeface="Arial" charset="0"/>
                </a:endParaRPr>
              </a:p>
              <a:p>
                <a:pPr>
                  <a:lnSpc>
                    <a:spcPct val="150000"/>
                  </a:lnSpc>
                </a:pPr>
                <a:r>
                  <a:rPr lang="en-GB" sz="2400" dirty="0">
                    <a:latin typeface="Arial" charset="0"/>
                    <a:ea typeface="Arial" charset="0"/>
                    <a:cs typeface="Arial" charset="0"/>
                  </a:rPr>
                  <a:t>The IPV model acknowledges the interrelationships between the different types of values and allows a structured balancing of stakeholder interests</a:t>
                </a:r>
              </a:p>
              <a:p>
                <a:pPr>
                  <a:lnSpc>
                    <a:spcPct val="150000"/>
                  </a:lnSpc>
                </a:pPr>
                <a:r>
                  <a:rPr lang="en-GB" sz="2400" dirty="0">
                    <a:latin typeface="Arial" charset="0"/>
                    <a:ea typeface="Arial" charset="0"/>
                    <a:cs typeface="Arial" charset="0"/>
                  </a:rPr>
                  <a:t>Current corporate governance regime: </a:t>
                </a:r>
                <a:r>
                  <a:rPr lang="en-GB" sz="2400" i="1" dirty="0">
                    <a:latin typeface="Arial" charset="0"/>
                    <a:ea typeface="Arial" charset="0"/>
                    <a:cs typeface="Arial" charset="0"/>
                  </a:rPr>
                  <a:t>b = c = </a:t>
                </a:r>
                <a:r>
                  <a:rPr lang="en-GB" sz="2400" dirty="0">
                    <a:latin typeface="Arial" charset="0"/>
                    <a:ea typeface="Arial" charset="0"/>
                    <a:cs typeface="Arial" charset="0"/>
                  </a:rPr>
                  <a:t>0.1</a:t>
                </a: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16864" y="1516698"/>
                <a:ext cx="10535720" cy="4925144"/>
              </a:xfrm>
              <a:blipFill>
                <a:blip r:embed="rId2"/>
                <a:stretch>
                  <a:fillRect l="-116" r="-116"/>
                </a:stretch>
              </a:blipFill>
            </p:spPr>
            <p:txBody>
              <a:bodyPr/>
              <a:lstStyle/>
              <a:p>
                <a:r>
                  <a:rPr lang="en-GB">
                    <a:noFill/>
                  </a:rPr>
                  <a:t> </a:t>
                </a:r>
              </a:p>
            </p:txBody>
          </p:sp>
        </mc:Fallback>
      </mc:AlternateContent>
    </p:spTree>
    <p:extLst>
      <p:ext uri="{BB962C8B-B14F-4D97-AF65-F5344CB8AC3E}">
        <p14:creationId xmlns:p14="http://schemas.microsoft.com/office/powerpoint/2010/main" val="12382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IPV</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19</a:t>
            </a:fld>
            <a:endParaRPr lang="nl-NL"/>
          </a:p>
        </p:txBody>
      </p:sp>
      <p:sp>
        <p:nvSpPr>
          <p:cNvPr id="4" name="Content Placeholder 3"/>
          <p:cNvSpPr>
            <a:spLocks noGrp="1"/>
          </p:cNvSpPr>
          <p:nvPr>
            <p:ph sz="quarter" idx="1"/>
          </p:nvPr>
        </p:nvSpPr>
        <p:spPr>
          <a:xfrm>
            <a:off x="816864" y="1516698"/>
            <a:ext cx="10535720" cy="4925144"/>
          </a:xfrm>
        </p:spPr>
        <p:txBody>
          <a:bodyPr>
            <a:normAutofit lnSpcReduction="10000"/>
          </a:bodyPr>
          <a:lstStyle/>
          <a:p>
            <a:pPr>
              <a:lnSpc>
                <a:spcPct val="150000"/>
              </a:lnSpc>
            </a:pPr>
            <a:r>
              <a:rPr lang="en-US" sz="2400" dirty="0">
                <a:latin typeface="Arial" charset="0"/>
                <a:ea typeface="Arial" charset="0"/>
                <a:cs typeface="Arial" charset="0"/>
              </a:rPr>
              <a:t>Intermediate case: </a:t>
            </a:r>
            <a:r>
              <a:rPr lang="en-US" sz="2400" i="1" dirty="0">
                <a:latin typeface="Arial" charset="0"/>
                <a:ea typeface="Arial" charset="0"/>
                <a:cs typeface="Arial" charset="0"/>
              </a:rPr>
              <a:t>b = c =</a:t>
            </a:r>
            <a:r>
              <a:rPr lang="en-US" sz="2400" dirty="0">
                <a:latin typeface="Arial" charset="0"/>
                <a:ea typeface="Arial" charset="0"/>
                <a:cs typeface="Arial" charset="0"/>
              </a:rPr>
              <a:t> 0.5</a:t>
            </a:r>
          </a:p>
          <a:p>
            <a:pPr>
              <a:lnSpc>
                <a:spcPct val="150000"/>
              </a:lnSpc>
            </a:pPr>
            <a:r>
              <a:rPr lang="en-US" sz="2400" dirty="0">
                <a:latin typeface="Arial" charset="0"/>
                <a:ea typeface="Arial" charset="0"/>
                <a:cs typeface="Arial" charset="0"/>
              </a:rPr>
              <a:t>Full case: </a:t>
            </a:r>
            <a:r>
              <a:rPr lang="en-US" sz="2400" i="1" dirty="0">
                <a:latin typeface="Arial" charset="0"/>
                <a:ea typeface="Arial" charset="0"/>
                <a:cs typeface="Arial" charset="0"/>
              </a:rPr>
              <a:t>b = c = </a:t>
            </a:r>
            <a:r>
              <a:rPr lang="en-US" sz="2400" dirty="0">
                <a:latin typeface="Arial" charset="0"/>
                <a:ea typeface="Arial" charset="0"/>
                <a:cs typeface="Arial" charset="0"/>
              </a:rPr>
              <a:t>1</a:t>
            </a:r>
          </a:p>
          <a:p>
            <a:pPr>
              <a:lnSpc>
                <a:spcPct val="150000"/>
              </a:lnSpc>
            </a:pPr>
            <a:endParaRPr lang="en-US" sz="2400" dirty="0">
              <a:latin typeface="Arial" charset="0"/>
              <a:ea typeface="Arial" charset="0"/>
              <a:cs typeface="Arial" charset="0"/>
            </a:endParaRPr>
          </a:p>
          <a:p>
            <a:pPr>
              <a:lnSpc>
                <a:spcPct val="150000"/>
              </a:lnSpc>
            </a:pPr>
            <a:endParaRPr lang="en-US" sz="2400" dirty="0">
              <a:latin typeface="Arial" charset="0"/>
              <a:ea typeface="Arial" charset="0"/>
              <a:cs typeface="Arial" charset="0"/>
            </a:endParaRPr>
          </a:p>
          <a:p>
            <a:pPr>
              <a:lnSpc>
                <a:spcPct val="150000"/>
              </a:lnSpc>
            </a:pPr>
            <a:endParaRPr lang="en-US" sz="3200" dirty="0">
              <a:latin typeface="Arial" charset="0"/>
              <a:ea typeface="Arial" charset="0"/>
              <a:cs typeface="Arial" charset="0"/>
            </a:endParaRPr>
          </a:p>
          <a:p>
            <a:pPr>
              <a:lnSpc>
                <a:spcPct val="150000"/>
              </a:lnSpc>
            </a:pPr>
            <a:r>
              <a:rPr lang="en-US" sz="2200" dirty="0">
                <a:latin typeface="Arial" charset="0"/>
                <a:ea typeface="Arial" charset="0"/>
                <a:cs typeface="Arial" charset="0"/>
              </a:rPr>
              <a:t>Which project to choose?</a:t>
            </a:r>
          </a:p>
          <a:p>
            <a:pPr lvl="1">
              <a:lnSpc>
                <a:spcPct val="150000"/>
              </a:lnSpc>
            </a:pPr>
            <a:r>
              <a:rPr lang="en-US" sz="2100" dirty="0">
                <a:latin typeface="Arial" charset="0"/>
                <a:ea typeface="Arial" charset="0"/>
                <a:cs typeface="Arial" charset="0"/>
              </a:rPr>
              <a:t>Intermediate case: choose project L</a:t>
            </a:r>
          </a:p>
          <a:p>
            <a:pPr lvl="1">
              <a:lnSpc>
                <a:spcPct val="150000"/>
              </a:lnSpc>
            </a:pPr>
            <a:r>
              <a:rPr lang="en-US" sz="2100" dirty="0">
                <a:latin typeface="Arial" charset="0"/>
                <a:ea typeface="Arial" charset="0"/>
                <a:cs typeface="Arial" charset="0"/>
              </a:rPr>
              <a:t>Full case: choose project M</a:t>
            </a:r>
            <a:endParaRPr lang="en-GB" sz="29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p:txBody>
      </p:sp>
      <p:graphicFrame>
        <p:nvGraphicFramePr>
          <p:cNvPr id="6" name="Table 5">
            <a:extLst>
              <a:ext uri="{FF2B5EF4-FFF2-40B4-BE49-F238E27FC236}">
                <a16:creationId xmlns:a16="http://schemas.microsoft.com/office/drawing/2014/main" id="{8E606B96-5435-AB41-C445-FF9F16202C90}"/>
              </a:ext>
            </a:extLst>
          </p:cNvPr>
          <p:cNvGraphicFramePr>
            <a:graphicFrameLocks noGrp="1"/>
          </p:cNvGraphicFramePr>
          <p:nvPr>
            <p:extLst>
              <p:ext uri="{D42A27DB-BD31-4B8C-83A1-F6EECF244321}">
                <p14:modId xmlns:p14="http://schemas.microsoft.com/office/powerpoint/2010/main" val="3158358488"/>
              </p:ext>
            </p:extLst>
          </p:nvPr>
        </p:nvGraphicFramePr>
        <p:xfrm>
          <a:off x="2369585" y="2780928"/>
          <a:ext cx="7452830" cy="1872208"/>
        </p:xfrm>
        <a:graphic>
          <a:graphicData uri="http://schemas.openxmlformats.org/drawingml/2006/table">
            <a:tbl>
              <a:tblPr firstRow="1" firstCol="1" bandRow="1">
                <a:tableStyleId>{5C22544A-7EE6-4342-B048-85BDC9FD1C3A}</a:tableStyleId>
              </a:tblPr>
              <a:tblGrid>
                <a:gridCol w="1020646">
                  <a:extLst>
                    <a:ext uri="{9D8B030D-6E8A-4147-A177-3AD203B41FA5}">
                      <a16:colId xmlns:a16="http://schemas.microsoft.com/office/drawing/2014/main" val="2635063186"/>
                    </a:ext>
                  </a:extLst>
                </a:gridCol>
                <a:gridCol w="860651">
                  <a:extLst>
                    <a:ext uri="{9D8B030D-6E8A-4147-A177-3AD203B41FA5}">
                      <a16:colId xmlns:a16="http://schemas.microsoft.com/office/drawing/2014/main" val="1324069359"/>
                    </a:ext>
                  </a:extLst>
                </a:gridCol>
                <a:gridCol w="861696">
                  <a:extLst>
                    <a:ext uri="{9D8B030D-6E8A-4147-A177-3AD203B41FA5}">
                      <a16:colId xmlns:a16="http://schemas.microsoft.com/office/drawing/2014/main" val="1948821331"/>
                    </a:ext>
                  </a:extLst>
                </a:gridCol>
                <a:gridCol w="861173">
                  <a:extLst>
                    <a:ext uri="{9D8B030D-6E8A-4147-A177-3AD203B41FA5}">
                      <a16:colId xmlns:a16="http://schemas.microsoft.com/office/drawing/2014/main" val="3937722941"/>
                    </a:ext>
                  </a:extLst>
                </a:gridCol>
                <a:gridCol w="1924332">
                  <a:extLst>
                    <a:ext uri="{9D8B030D-6E8A-4147-A177-3AD203B41FA5}">
                      <a16:colId xmlns:a16="http://schemas.microsoft.com/office/drawing/2014/main" val="886970898"/>
                    </a:ext>
                  </a:extLst>
                </a:gridCol>
                <a:gridCol w="1924332">
                  <a:extLst>
                    <a:ext uri="{9D8B030D-6E8A-4147-A177-3AD203B41FA5}">
                      <a16:colId xmlns:a16="http://schemas.microsoft.com/office/drawing/2014/main" val="3697290924"/>
                    </a:ext>
                  </a:extLst>
                </a:gridCol>
              </a:tblGrid>
              <a:tr h="936106">
                <a:tc>
                  <a:txBody>
                    <a:bodyPr/>
                    <a:lstStyle/>
                    <a:p>
                      <a:pPr marL="0" marR="0">
                        <a:spcBef>
                          <a:spcPts val="300"/>
                        </a:spcBef>
                        <a:spcAft>
                          <a:spcPts val="3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Project</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FV</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Arial" panose="020B0604020202020204" pitchFamily="34" charset="0"/>
                          <a:ea typeface="Calibri" panose="020F0502020204030204" pitchFamily="34" charset="0"/>
                          <a:cs typeface="Arial" panose="020B0604020202020204" pitchFamily="34" charset="0"/>
                        </a:rPr>
                        <a:t>SV</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Arial" panose="020B0604020202020204" pitchFamily="34" charset="0"/>
                          <a:ea typeface="Calibri" panose="020F0502020204030204" pitchFamily="34" charset="0"/>
                          <a:cs typeface="Arial" panose="020B0604020202020204" pitchFamily="34" charset="0"/>
                        </a:rPr>
                        <a:t>EV</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IPV =</a:t>
                      </a:r>
                      <a:b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FV+0.5*SV+0.5*EV</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IPV=FV+SV+EV</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23424075"/>
                  </a:ext>
                </a:extLst>
              </a:tr>
              <a:tr h="312034">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K</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chemeClr val="accent2">
                        <a:lumMod val="20000"/>
                        <a:lumOff val="80000"/>
                      </a:schemeClr>
                    </a:solidFill>
                  </a:tcP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50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-50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-20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15</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592214623"/>
                  </a:ext>
                </a:extLst>
              </a:tr>
              <a:tr h="312034">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30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-40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71597282"/>
                  </a:ext>
                </a:extLst>
              </a:tr>
              <a:tr h="312034">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solidFill>
                      <a:schemeClr val="accent2">
                        <a:lumMod val="20000"/>
                        <a:lumOff val="80000"/>
                      </a:schemeClr>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60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-40</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30</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360338611"/>
                  </a:ext>
                </a:extLst>
              </a:tr>
            </a:tbl>
          </a:graphicData>
        </a:graphic>
      </p:graphicFrame>
    </p:spTree>
    <p:extLst>
      <p:ext uri="{BB962C8B-B14F-4D97-AF65-F5344CB8AC3E}">
        <p14:creationId xmlns:p14="http://schemas.microsoft.com/office/powerpoint/2010/main" val="103844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8A61CE-6D9E-7B18-0367-09C55388B1A0}"/>
              </a:ext>
            </a:extLst>
          </p:cNvPr>
          <p:cNvSpPr>
            <a:spLocks noGrp="1"/>
          </p:cNvSpPr>
          <p:nvPr>
            <p:ph type="body" idx="1"/>
          </p:nvPr>
        </p:nvSpPr>
        <p:spPr/>
        <p:txBody>
          <a:bodyPr/>
          <a:lstStyle/>
          <a:p>
            <a:endParaRPr lang="nl-NL"/>
          </a:p>
        </p:txBody>
      </p:sp>
      <p:sp>
        <p:nvSpPr>
          <p:cNvPr id="3" name="Title 2">
            <a:extLst>
              <a:ext uri="{FF2B5EF4-FFF2-40B4-BE49-F238E27FC236}">
                <a16:creationId xmlns:a16="http://schemas.microsoft.com/office/drawing/2014/main" id="{F28FCA5E-2706-BA1C-17AF-A2474FC031A2}"/>
              </a:ext>
            </a:extLst>
          </p:cNvPr>
          <p:cNvSpPr>
            <a:spLocks noGrp="1"/>
          </p:cNvSpPr>
          <p:nvPr>
            <p:ph type="title"/>
          </p:nvPr>
        </p:nvSpPr>
        <p:spPr>
          <a:xfrm>
            <a:off x="1919536" y="1608138"/>
            <a:ext cx="10160000" cy="990600"/>
          </a:xfrm>
        </p:spPr>
        <p:txBody>
          <a:bodyPr>
            <a:noAutofit/>
          </a:bodyPr>
          <a:lstStyle/>
          <a:p>
            <a:r>
              <a:rPr lang="en-GB" sz="2800" dirty="0"/>
              <a:t>Chapter 6: Investment decision rules</a:t>
            </a:r>
          </a:p>
        </p:txBody>
      </p:sp>
      <p:sp>
        <p:nvSpPr>
          <p:cNvPr id="4" name="Title 1">
            <a:extLst>
              <a:ext uri="{FF2B5EF4-FFF2-40B4-BE49-F238E27FC236}">
                <a16:creationId xmlns:a16="http://schemas.microsoft.com/office/drawing/2014/main" id="{4B4FABC6-EE75-7B9E-A76C-CF5DBC46E5C6}"/>
              </a:ext>
            </a:extLst>
          </p:cNvPr>
          <p:cNvSpPr txBox="1">
            <a:spLocks/>
          </p:cNvSpPr>
          <p:nvPr/>
        </p:nvSpPr>
        <p:spPr>
          <a:xfrm>
            <a:off x="7320135" y="1169114"/>
            <a:ext cx="4665501" cy="648072"/>
          </a:xfrm>
          <a:prstGeom prst="rect">
            <a:avLst/>
          </a:prstGeom>
          <a:solidFill>
            <a:srgbClr val="2683C6"/>
          </a:solidFill>
        </p:spPr>
        <p:txBody>
          <a:bodyPr vert="horz" anchor="t">
            <a:normAutofit fontScale="97500"/>
          </a:bodyPr>
          <a:lstStyle>
            <a:lvl1pPr algn="l" rtl="0" eaLnBrk="1" latinLnBrk="0" hangingPunct="1">
              <a:spcBef>
                <a:spcPct val="0"/>
              </a:spcBef>
              <a:buNone/>
              <a:defRPr kumimoji="0" sz="4400" b="0" kern="1200" cap="none">
                <a:solidFill>
                  <a:srgbClr val="FFFFFF"/>
                </a:solidFill>
                <a:latin typeface="+mj-lt"/>
                <a:ea typeface="+mj-ea"/>
                <a:cs typeface="+mj-cs"/>
              </a:defRPr>
            </a:lvl1pPr>
          </a:lstStyle>
          <a:p>
            <a:r>
              <a:rPr lang="en-GB" sz="2000" dirty="0"/>
              <a:t>Part 2: Discount rates and valuation methods</a:t>
            </a:r>
            <a:endParaRPr lang="nl-NL" sz="2000" dirty="0">
              <a:solidFill>
                <a:schemeClr val="bg2"/>
              </a:solidFill>
            </a:endParaRPr>
          </a:p>
        </p:txBody>
      </p:sp>
      <p:sp>
        <p:nvSpPr>
          <p:cNvPr id="5" name="Rectangle 4">
            <a:extLst>
              <a:ext uri="{FF2B5EF4-FFF2-40B4-BE49-F238E27FC236}">
                <a16:creationId xmlns:a16="http://schemas.microsoft.com/office/drawing/2014/main" id="{025E0DAF-01BF-3CBC-55E4-CC25D15FB64F}"/>
              </a:ext>
            </a:extLst>
          </p:cNvPr>
          <p:cNvSpPr/>
          <p:nvPr/>
        </p:nvSpPr>
        <p:spPr>
          <a:xfrm>
            <a:off x="1828800" y="1600200"/>
            <a:ext cx="10363200" cy="2338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1662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Internalisation</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20</a:t>
            </a:fld>
            <a:endParaRPr lang="nl-NL"/>
          </a:p>
        </p:txBody>
      </p:sp>
      <p:sp>
        <p:nvSpPr>
          <p:cNvPr id="4" name="Content Placeholder 3"/>
          <p:cNvSpPr>
            <a:spLocks noGrp="1"/>
          </p:cNvSpPr>
          <p:nvPr>
            <p:ph sz="quarter" idx="1"/>
          </p:nvPr>
        </p:nvSpPr>
        <p:spPr>
          <a:xfrm>
            <a:off x="816864" y="1516698"/>
            <a:ext cx="10535720" cy="4925144"/>
          </a:xfrm>
        </p:spPr>
        <p:txBody>
          <a:bodyPr>
            <a:normAutofit/>
          </a:bodyPr>
          <a:lstStyle/>
          <a:p>
            <a:pPr>
              <a:lnSpc>
                <a:spcPct val="150000"/>
              </a:lnSpc>
            </a:pPr>
            <a:r>
              <a:rPr lang="en-GB" sz="2400" dirty="0">
                <a:latin typeface="Arial" charset="0"/>
                <a:ea typeface="Arial" charset="0"/>
                <a:cs typeface="Arial" charset="0"/>
              </a:rPr>
              <a:t>The three value dimensions (FV, SV and EV) are created jointly, and with similar drivers, and therefore interact and affect each other</a:t>
            </a:r>
          </a:p>
          <a:p>
            <a:pPr>
              <a:lnSpc>
                <a:spcPct val="150000"/>
              </a:lnSpc>
            </a:pPr>
            <a:endParaRPr lang="en-GB" sz="500" dirty="0">
              <a:latin typeface="Arial" charset="0"/>
              <a:ea typeface="Arial" charset="0"/>
              <a:cs typeface="Arial" charset="0"/>
            </a:endParaRPr>
          </a:p>
          <a:p>
            <a:pPr>
              <a:lnSpc>
                <a:spcPct val="150000"/>
              </a:lnSpc>
            </a:pPr>
            <a:r>
              <a:rPr lang="en-GB" sz="2400" dirty="0">
                <a:latin typeface="Arial" charset="0"/>
                <a:ea typeface="Arial" charset="0"/>
                <a:cs typeface="Arial" charset="0"/>
              </a:rPr>
              <a:t>Taking a dynamic perspective is very important: do not assume the current conditions will last forever, but acknowledge that they can change</a:t>
            </a:r>
          </a:p>
          <a:p>
            <a:pPr lvl="1">
              <a:lnSpc>
                <a:spcPct val="150000"/>
              </a:lnSpc>
            </a:pPr>
            <a:r>
              <a:rPr lang="en-GB" sz="2100" dirty="0">
                <a:latin typeface="Arial" charset="0"/>
                <a:ea typeface="Arial" charset="0"/>
                <a:cs typeface="Arial" charset="0"/>
              </a:rPr>
              <a:t>Current loss-making entities may become profitable as their positive externalities get priced</a:t>
            </a:r>
          </a:p>
          <a:p>
            <a:pPr lvl="1">
              <a:lnSpc>
                <a:spcPct val="150000"/>
              </a:lnSpc>
            </a:pPr>
            <a:r>
              <a:rPr lang="en-GB" sz="2100" dirty="0">
                <a:latin typeface="Arial" charset="0"/>
                <a:ea typeface="Arial" charset="0"/>
                <a:cs typeface="Arial" charset="0"/>
              </a:rPr>
              <a:t>Profitable entities with large negative externalities face the risk of those externalities being (partly) internalised</a:t>
            </a:r>
          </a:p>
        </p:txBody>
      </p:sp>
    </p:spTree>
    <p:extLst>
      <p:ext uri="{BB962C8B-B14F-4D97-AF65-F5344CB8AC3E}">
        <p14:creationId xmlns:p14="http://schemas.microsoft.com/office/powerpoint/2010/main" val="3507588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Internalisation</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21</a:t>
            </a:fld>
            <a:endParaRPr lang="nl-NL"/>
          </a:p>
        </p:txBody>
      </p:sp>
      <p:graphicFrame>
        <p:nvGraphicFramePr>
          <p:cNvPr id="5" name="Table 4">
            <a:extLst>
              <a:ext uri="{FF2B5EF4-FFF2-40B4-BE49-F238E27FC236}">
                <a16:creationId xmlns:a16="http://schemas.microsoft.com/office/drawing/2014/main" id="{4911A9FA-B42D-D05E-9A84-0302FF9C4901}"/>
              </a:ext>
            </a:extLst>
          </p:cNvPr>
          <p:cNvGraphicFramePr>
            <a:graphicFrameLocks noGrp="1"/>
          </p:cNvGraphicFramePr>
          <p:nvPr>
            <p:extLst>
              <p:ext uri="{D42A27DB-BD31-4B8C-83A1-F6EECF244321}">
                <p14:modId xmlns:p14="http://schemas.microsoft.com/office/powerpoint/2010/main" val="4157339093"/>
              </p:ext>
            </p:extLst>
          </p:nvPr>
        </p:nvGraphicFramePr>
        <p:xfrm>
          <a:off x="813538" y="1820915"/>
          <a:ext cx="5501791" cy="1656183"/>
        </p:xfrm>
        <a:graphic>
          <a:graphicData uri="http://schemas.openxmlformats.org/drawingml/2006/table">
            <a:tbl>
              <a:tblPr firstRow="1" firstCol="1" bandRow="1">
                <a:tableStyleId>{5C22544A-7EE6-4342-B048-85BDC9FD1C3A}</a:tableStyleId>
              </a:tblPr>
              <a:tblGrid>
                <a:gridCol w="961982">
                  <a:extLst>
                    <a:ext uri="{9D8B030D-6E8A-4147-A177-3AD203B41FA5}">
                      <a16:colId xmlns:a16="http://schemas.microsoft.com/office/drawing/2014/main" val="2635063186"/>
                    </a:ext>
                  </a:extLst>
                </a:gridCol>
                <a:gridCol w="888099">
                  <a:extLst>
                    <a:ext uri="{9D8B030D-6E8A-4147-A177-3AD203B41FA5}">
                      <a16:colId xmlns:a16="http://schemas.microsoft.com/office/drawing/2014/main" val="1324069359"/>
                    </a:ext>
                  </a:extLst>
                </a:gridCol>
                <a:gridCol w="888099">
                  <a:extLst>
                    <a:ext uri="{9D8B030D-6E8A-4147-A177-3AD203B41FA5}">
                      <a16:colId xmlns:a16="http://schemas.microsoft.com/office/drawing/2014/main" val="1948821331"/>
                    </a:ext>
                  </a:extLst>
                </a:gridCol>
                <a:gridCol w="888099">
                  <a:extLst>
                    <a:ext uri="{9D8B030D-6E8A-4147-A177-3AD203B41FA5}">
                      <a16:colId xmlns:a16="http://schemas.microsoft.com/office/drawing/2014/main" val="3937722941"/>
                    </a:ext>
                  </a:extLst>
                </a:gridCol>
                <a:gridCol w="1875512">
                  <a:extLst>
                    <a:ext uri="{9D8B030D-6E8A-4147-A177-3AD203B41FA5}">
                      <a16:colId xmlns:a16="http://schemas.microsoft.com/office/drawing/2014/main" val="886970898"/>
                    </a:ext>
                  </a:extLst>
                </a:gridCol>
              </a:tblGrid>
              <a:tr h="828093">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Project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EV</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IPV =</a:t>
                      </a:r>
                      <a:b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FV+0.5*SV+0.5*EV</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23424075"/>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p>
                  </a:txBody>
                  <a:tcPr marL="44450" marR="44450" marT="0" marB="0" anchor="ctr">
                    <a:solidFill>
                      <a:schemeClr val="accent2">
                        <a:lumMod val="20000"/>
                        <a:lumOff val="80000"/>
                      </a:schemeClr>
                    </a:solidFill>
                  </a:tcPr>
                </a:tc>
                <a:tc>
                  <a:txBody>
                    <a:bodyPr/>
                    <a:lstStyle/>
                    <a:p>
                      <a:pPr marL="0" marR="0" algn="ctr">
                        <a:lnSpc>
                          <a:spcPts val="1600"/>
                        </a:lnSpc>
                        <a:spcBef>
                          <a:spcPts val="0"/>
                        </a:spcBef>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80</a:t>
                      </a:r>
                    </a:p>
                  </a:txBody>
                  <a:tcPr marL="44450" marR="44450" marT="0" marB="0" anchor="ct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-20</a:t>
                      </a:r>
                    </a:p>
                  </a:txBody>
                  <a:tcPr marL="44450" marR="44450" marT="0" marB="0" anchor="ct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-50</a:t>
                      </a:r>
                    </a:p>
                  </a:txBody>
                  <a:tcPr marL="44450" marR="44450" marT="0" marB="0" anchor="ct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45</a:t>
                      </a:r>
                    </a:p>
                  </a:txBody>
                  <a:tcPr marL="44450" marR="44450" marT="0" marB="0" anchor="ctr"/>
                </a:tc>
                <a:extLst>
                  <a:ext uri="{0D108BD9-81ED-4DB2-BD59-A6C34878D82A}">
                    <a16:rowId xmlns:a16="http://schemas.microsoft.com/office/drawing/2014/main" val="2592214623"/>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a:t>
                      </a:r>
                    </a:p>
                  </a:txBody>
                  <a:tcPr marL="44450" marR="44450" marT="0" marB="0" anchor="ctr">
                    <a:solidFill>
                      <a:srgbClr val="E7F1FA"/>
                    </a:solidFill>
                  </a:tcP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-20</a:t>
                      </a:r>
                    </a:p>
                  </a:txBody>
                  <a:tcPr marL="44450" marR="44450" marT="0" marB="0" anchor="ctr"/>
                </a:tc>
                <a:tc>
                  <a:txBody>
                    <a:bodyPr/>
                    <a:lstStyle/>
                    <a:p>
                      <a:pPr marL="0" marR="0" algn="ctr">
                        <a:lnSpc>
                          <a:spcPts val="1600"/>
                        </a:lnSpc>
                        <a:spcBef>
                          <a:spcPts val="0"/>
                        </a:spcBef>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-30</a:t>
                      </a:r>
                    </a:p>
                  </a:txBody>
                  <a:tcPr marL="44450" marR="44450" marT="0" marB="0" anchor="ct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marL="0" marR="0" algn="ctr">
                        <a:lnSpc>
                          <a:spcPts val="1600"/>
                        </a:lnSpc>
                        <a:spcBef>
                          <a:spcPts val="0"/>
                        </a:spcBef>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-15</a:t>
                      </a:r>
                    </a:p>
                  </a:txBody>
                  <a:tcPr marL="44450" marR="44450" marT="0" marB="0" anchor="ctr"/>
                </a:tc>
                <a:extLst>
                  <a:ext uri="{0D108BD9-81ED-4DB2-BD59-A6C34878D82A}">
                    <a16:rowId xmlns:a16="http://schemas.microsoft.com/office/drawing/2014/main" val="171597282"/>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a:t>
                      </a:r>
                    </a:p>
                  </a:txBody>
                  <a:tcPr marL="44450" marR="44450" marT="0" marB="0" anchor="ctr">
                    <a:solidFill>
                      <a:schemeClr val="accent2">
                        <a:lumMod val="20000"/>
                        <a:lumOff val="80000"/>
                      </a:schemeClr>
                    </a:solidFill>
                  </a:tcP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marL="0" marR="0" algn="ctr">
                        <a:lnSpc>
                          <a:spcPts val="1600"/>
                        </a:lnSpc>
                        <a:spcBef>
                          <a:spcPts val="0"/>
                        </a:spcBef>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-50</a:t>
                      </a:r>
                    </a:p>
                  </a:txBody>
                  <a:tcPr marL="44450" marR="44450" marT="0" marB="0" anchor="ctr"/>
                </a:tc>
                <a:tc>
                  <a:txBody>
                    <a:bodyPr/>
                    <a:lstStyle/>
                    <a:p>
                      <a:pPr marL="0" marR="0" algn="ctr">
                        <a:lnSpc>
                          <a:spcPts val="1600"/>
                        </a:lnSpc>
                        <a:spcBef>
                          <a:spcPts val="0"/>
                        </a:spcBef>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60</a:t>
                      </a:r>
                    </a:p>
                  </a:txBody>
                  <a:tcPr marL="44450" marR="44450" marT="0" marB="0" anchor="ctr"/>
                </a:tc>
                <a:tc>
                  <a:txBody>
                    <a:bodyPr/>
                    <a:lstStyle/>
                    <a:p>
                      <a:pPr marL="0" marR="0" algn="ctr">
                        <a:lnSpc>
                          <a:spcPts val="1600"/>
                        </a:lnSpc>
                        <a:spcBef>
                          <a:spcPts val="0"/>
                        </a:spcBef>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-35</a:t>
                      </a:r>
                    </a:p>
                  </a:txBody>
                  <a:tcPr marL="44450" marR="44450" marT="0" marB="0" anchor="ctr"/>
                </a:tc>
                <a:extLst>
                  <a:ext uri="{0D108BD9-81ED-4DB2-BD59-A6C34878D82A}">
                    <a16:rowId xmlns:a16="http://schemas.microsoft.com/office/drawing/2014/main" val="2360338611"/>
                  </a:ext>
                </a:extLst>
              </a:tr>
            </a:tbl>
          </a:graphicData>
        </a:graphic>
      </p:graphicFrame>
      <p:sp>
        <p:nvSpPr>
          <p:cNvPr id="6" name="Arrow: Down 5">
            <a:extLst>
              <a:ext uri="{FF2B5EF4-FFF2-40B4-BE49-F238E27FC236}">
                <a16:creationId xmlns:a16="http://schemas.microsoft.com/office/drawing/2014/main" id="{65932C61-2534-E270-3043-14BBC081086F}"/>
              </a:ext>
            </a:extLst>
          </p:cNvPr>
          <p:cNvSpPr/>
          <p:nvPr/>
        </p:nvSpPr>
        <p:spPr>
          <a:xfrm>
            <a:off x="2124273" y="3621115"/>
            <a:ext cx="432048" cy="553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6D3BCC4-4BEC-2471-6A6C-788DE8A48615}"/>
              </a:ext>
            </a:extLst>
          </p:cNvPr>
          <p:cNvSpPr txBox="1"/>
          <p:nvPr/>
        </p:nvSpPr>
        <p:spPr>
          <a:xfrm>
            <a:off x="2772345" y="3574756"/>
            <a:ext cx="454779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Internalisation due to carbon tax,</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so FV absorbs 75% of EV</a:t>
            </a:r>
            <a:endParaRPr lang="en-GB" i="1"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25B8200-6285-7E37-4B40-D3D79B514209}"/>
              </a:ext>
            </a:extLst>
          </p:cNvPr>
          <p:cNvGraphicFramePr>
            <a:graphicFrameLocks noGrp="1"/>
          </p:cNvGraphicFramePr>
          <p:nvPr>
            <p:extLst>
              <p:ext uri="{D42A27DB-BD31-4B8C-83A1-F6EECF244321}">
                <p14:modId xmlns:p14="http://schemas.microsoft.com/office/powerpoint/2010/main" val="605295982"/>
              </p:ext>
            </p:extLst>
          </p:nvPr>
        </p:nvGraphicFramePr>
        <p:xfrm>
          <a:off x="813537" y="4365104"/>
          <a:ext cx="9026882" cy="1656183"/>
        </p:xfrm>
        <a:graphic>
          <a:graphicData uri="http://schemas.openxmlformats.org/drawingml/2006/table">
            <a:tbl>
              <a:tblPr firstRow="1" firstCol="1" bandRow="1">
                <a:tableStyleId>{5C22544A-7EE6-4342-B048-85BDC9FD1C3A}</a:tableStyleId>
              </a:tblPr>
              <a:tblGrid>
                <a:gridCol w="961983">
                  <a:extLst>
                    <a:ext uri="{9D8B030D-6E8A-4147-A177-3AD203B41FA5}">
                      <a16:colId xmlns:a16="http://schemas.microsoft.com/office/drawing/2014/main" val="2635063186"/>
                    </a:ext>
                  </a:extLst>
                </a:gridCol>
                <a:gridCol w="888099">
                  <a:extLst>
                    <a:ext uri="{9D8B030D-6E8A-4147-A177-3AD203B41FA5}">
                      <a16:colId xmlns:a16="http://schemas.microsoft.com/office/drawing/2014/main" val="1324069359"/>
                    </a:ext>
                  </a:extLst>
                </a:gridCol>
                <a:gridCol w="888099">
                  <a:extLst>
                    <a:ext uri="{9D8B030D-6E8A-4147-A177-3AD203B41FA5}">
                      <a16:colId xmlns:a16="http://schemas.microsoft.com/office/drawing/2014/main" val="1948821331"/>
                    </a:ext>
                  </a:extLst>
                </a:gridCol>
                <a:gridCol w="888099">
                  <a:extLst>
                    <a:ext uri="{9D8B030D-6E8A-4147-A177-3AD203B41FA5}">
                      <a16:colId xmlns:a16="http://schemas.microsoft.com/office/drawing/2014/main" val="3937722941"/>
                    </a:ext>
                  </a:extLst>
                </a:gridCol>
                <a:gridCol w="1872208">
                  <a:extLst>
                    <a:ext uri="{9D8B030D-6E8A-4147-A177-3AD203B41FA5}">
                      <a16:colId xmlns:a16="http://schemas.microsoft.com/office/drawing/2014/main" val="886970898"/>
                    </a:ext>
                  </a:extLst>
                </a:gridCol>
                <a:gridCol w="1764197">
                  <a:extLst>
                    <a:ext uri="{9D8B030D-6E8A-4147-A177-3AD203B41FA5}">
                      <a16:colId xmlns:a16="http://schemas.microsoft.com/office/drawing/2014/main" val="68233210"/>
                    </a:ext>
                  </a:extLst>
                </a:gridCol>
                <a:gridCol w="1764197">
                  <a:extLst>
                    <a:ext uri="{9D8B030D-6E8A-4147-A177-3AD203B41FA5}">
                      <a16:colId xmlns:a16="http://schemas.microsoft.com/office/drawing/2014/main" val="3001024635"/>
                    </a:ext>
                  </a:extLst>
                </a:gridCol>
              </a:tblGrid>
              <a:tr h="828093">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Project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FV (old)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EV</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FV (new) = FV (old) + 0.75*EV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IPV with internalisation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marR="0" algn="ctr">
                        <a:spcBef>
                          <a:spcPts val="300"/>
                        </a:spcBef>
                        <a:spcAft>
                          <a:spcPts val="300"/>
                        </a:spcAft>
                      </a:pPr>
                      <a:r>
                        <a:rPr lang="en-GB"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IPV without internalisation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23424075"/>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80</a:t>
                      </a:r>
                    </a:p>
                  </a:txBody>
                  <a:tcPr marL="44450" marR="44450" marT="0" marB="0" anchor="ct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-20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-50</a:t>
                      </a:r>
                    </a:p>
                  </a:txBody>
                  <a:tcPr marL="44450" marR="44450" marT="0" marB="0" anchor="ct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42.5</a:t>
                      </a:r>
                    </a:p>
                  </a:txBody>
                  <a:tcPr marL="44450" marR="44450" marT="0" marB="0" anchor="ct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7.5</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45</a:t>
                      </a:r>
                    </a:p>
                  </a:txBody>
                  <a:tcPr marL="44450" marR="44450" marT="0" marB="0" anchor="ctr"/>
                </a:tc>
                <a:extLst>
                  <a:ext uri="{0D108BD9-81ED-4DB2-BD59-A6C34878D82A}">
                    <a16:rowId xmlns:a16="http://schemas.microsoft.com/office/drawing/2014/main" val="2592214623"/>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a:t>
                      </a:r>
                    </a:p>
                  </a:txBody>
                  <a:tcPr marL="44450" marR="44450" marT="0" marB="0" anchor="ctr">
                    <a:solidFill>
                      <a:srgbClr val="E7F1FA"/>
                    </a:solidFill>
                  </a:tcP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-20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15</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-15</a:t>
                      </a:r>
                    </a:p>
                  </a:txBody>
                  <a:tcPr marL="44450" marR="44450" marT="0" marB="0" anchor="ctr"/>
                </a:tc>
                <a:extLst>
                  <a:ext uri="{0D108BD9-81ED-4DB2-BD59-A6C34878D82A}">
                    <a16:rowId xmlns:a16="http://schemas.microsoft.com/office/drawing/2014/main" val="171597282"/>
                  </a:ext>
                </a:extLst>
              </a:tr>
              <a:tr h="276030">
                <a:tc>
                  <a:txBody>
                    <a:bodyPr/>
                    <a:lstStyle/>
                    <a:p>
                      <a:pPr marL="0" marR="0" algn="ctr">
                        <a:lnSpc>
                          <a:spcPts val="1600"/>
                        </a:lnSpc>
                        <a:spcBef>
                          <a:spcPts val="0"/>
                        </a:spcBef>
                        <a:spcAft>
                          <a:spcPts val="0"/>
                        </a:spcAft>
                      </a:pPr>
                      <a:r>
                        <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a:t>
                      </a:r>
                    </a:p>
                  </a:txBody>
                  <a:tcPr marL="44450" marR="44450" marT="0" marB="0" anchor="ctr">
                    <a:solidFill>
                      <a:schemeClr val="accent2">
                        <a:lumMod val="20000"/>
                        <a:lumOff val="80000"/>
                      </a:schemeClr>
                    </a:solidFill>
                  </a:tcP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-40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-50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60</a:t>
                      </a:r>
                    </a:p>
                  </a:txBody>
                  <a:tcPr marL="44450" marR="44450" marT="0" marB="0" anchor="ctr"/>
                </a:tc>
                <a:tc>
                  <a:txBody>
                    <a:bodyPr/>
                    <a:lstStyle/>
                    <a:p>
                      <a:pPr marL="0" marR="0" algn="ctr">
                        <a:spcBef>
                          <a:spcPts val="200"/>
                        </a:spcBef>
                        <a:spcAft>
                          <a:spcPts val="200"/>
                        </a:spcAft>
                      </a:pPr>
                      <a:r>
                        <a:rPr lang="en-GB" sz="1600">
                          <a:effectLst/>
                          <a:latin typeface="Calibri" panose="020F0502020204030204" pitchFamily="34" charset="0"/>
                          <a:ea typeface="Calibri" panose="020F0502020204030204" pitchFamily="34" charset="0"/>
                          <a:cs typeface="Times New Roman" panose="02020603050405020304" pitchFamily="18" charset="0"/>
                        </a:rPr>
                        <a:t>5</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10</a:t>
                      </a:r>
                    </a:p>
                  </a:txBody>
                  <a:tcPr marL="44450" marR="44450" marT="0" marB="0" anchor="ctr"/>
                </a:tc>
                <a:tc>
                  <a:txBody>
                    <a:bodyPr/>
                    <a:lstStyle/>
                    <a:p>
                      <a:pPr marL="0" marR="0" algn="ctr">
                        <a:spcBef>
                          <a:spcPts val="200"/>
                        </a:spcBef>
                        <a:spcAft>
                          <a:spcPts val="2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-35</a:t>
                      </a:r>
                    </a:p>
                  </a:txBody>
                  <a:tcPr marL="44450" marR="44450" marT="0" marB="0" anchor="ctr"/>
                </a:tc>
                <a:extLst>
                  <a:ext uri="{0D108BD9-81ED-4DB2-BD59-A6C34878D82A}">
                    <a16:rowId xmlns:a16="http://schemas.microsoft.com/office/drawing/2014/main" val="2360338611"/>
                  </a:ext>
                </a:extLst>
              </a:tr>
            </a:tbl>
          </a:graphicData>
        </a:graphic>
      </p:graphicFrame>
      <p:cxnSp>
        <p:nvCxnSpPr>
          <p:cNvPr id="15" name="Straight Arrow Connector 14">
            <a:extLst>
              <a:ext uri="{FF2B5EF4-FFF2-40B4-BE49-F238E27FC236}">
                <a16:creationId xmlns:a16="http://schemas.microsoft.com/office/drawing/2014/main" id="{5EA6563A-B8AA-BEEF-6559-8DB5E71B9DB2}"/>
              </a:ext>
            </a:extLst>
          </p:cNvPr>
          <p:cNvCxnSpPr>
            <a:cxnSpLocks/>
          </p:cNvCxnSpPr>
          <p:nvPr/>
        </p:nvCxnSpPr>
        <p:spPr>
          <a:xfrm flipH="1" flipV="1">
            <a:off x="7392144" y="5589240"/>
            <a:ext cx="792088" cy="6224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46E7710-DAB6-B7A3-E075-16AE00BC78D3}"/>
              </a:ext>
            </a:extLst>
          </p:cNvPr>
          <p:cNvSpPr txBox="1"/>
          <p:nvPr/>
        </p:nvSpPr>
        <p:spPr>
          <a:xfrm>
            <a:off x="8184232" y="6106180"/>
            <a:ext cx="3060183"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With internalisation, project Y becomes more attractive</a:t>
            </a:r>
            <a:endParaRPr lang="en-GB"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454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Internalisation</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22</a:t>
            </a:fld>
            <a:endParaRPr lang="nl-NL"/>
          </a:p>
        </p:txBody>
      </p:sp>
      <p:sp>
        <p:nvSpPr>
          <p:cNvPr id="4" name="Content Placeholder 3"/>
          <p:cNvSpPr>
            <a:spLocks noGrp="1"/>
          </p:cNvSpPr>
          <p:nvPr>
            <p:ph sz="quarter" idx="1"/>
          </p:nvPr>
        </p:nvSpPr>
        <p:spPr>
          <a:xfrm>
            <a:off x="816864" y="1516698"/>
            <a:ext cx="10535720" cy="4925144"/>
          </a:xfrm>
        </p:spPr>
        <p:txBody>
          <a:bodyPr>
            <a:normAutofit/>
          </a:bodyPr>
          <a:lstStyle/>
          <a:p>
            <a:pPr>
              <a:lnSpc>
                <a:spcPct val="150000"/>
              </a:lnSpc>
            </a:pPr>
            <a:r>
              <a:rPr lang="en-GB" sz="2400" dirty="0">
                <a:latin typeface="Arial" charset="0"/>
                <a:ea typeface="Arial" charset="0"/>
                <a:cs typeface="Arial" charset="0"/>
              </a:rPr>
              <a:t>The probability of internalisation estimates to what extent externalities are likely to be translated into FV effects, driven by transition processes</a:t>
            </a:r>
          </a:p>
          <a:p>
            <a:pPr>
              <a:lnSpc>
                <a:spcPct val="150000"/>
              </a:lnSpc>
            </a:pPr>
            <a:endParaRPr lang="en-GB" sz="24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EFE3766B-C19D-C03A-4C2A-22A37DA53C82}"/>
              </a:ext>
            </a:extLst>
          </p:cNvPr>
          <p:cNvGraphicFramePr>
            <a:graphicFrameLocks noGrp="1"/>
          </p:cNvGraphicFramePr>
          <p:nvPr>
            <p:extLst>
              <p:ext uri="{D42A27DB-BD31-4B8C-83A1-F6EECF244321}">
                <p14:modId xmlns:p14="http://schemas.microsoft.com/office/powerpoint/2010/main" val="3639202592"/>
              </p:ext>
            </p:extLst>
          </p:nvPr>
        </p:nvGraphicFramePr>
        <p:xfrm>
          <a:off x="2603746" y="3421708"/>
          <a:ext cx="6961955" cy="3164405"/>
        </p:xfrm>
        <a:graphic>
          <a:graphicData uri="http://schemas.openxmlformats.org/drawingml/2006/table">
            <a:tbl>
              <a:tblPr firstRow="1" firstCol="1" bandRow="1">
                <a:tableStyleId>{5C22544A-7EE6-4342-B048-85BDC9FD1C3A}</a:tableStyleId>
              </a:tblPr>
              <a:tblGrid>
                <a:gridCol w="1392391">
                  <a:extLst>
                    <a:ext uri="{9D8B030D-6E8A-4147-A177-3AD203B41FA5}">
                      <a16:colId xmlns:a16="http://schemas.microsoft.com/office/drawing/2014/main" val="3126578444"/>
                    </a:ext>
                  </a:extLst>
                </a:gridCol>
                <a:gridCol w="1392391">
                  <a:extLst>
                    <a:ext uri="{9D8B030D-6E8A-4147-A177-3AD203B41FA5}">
                      <a16:colId xmlns:a16="http://schemas.microsoft.com/office/drawing/2014/main" val="3078836475"/>
                    </a:ext>
                  </a:extLst>
                </a:gridCol>
                <a:gridCol w="1392391">
                  <a:extLst>
                    <a:ext uri="{9D8B030D-6E8A-4147-A177-3AD203B41FA5}">
                      <a16:colId xmlns:a16="http://schemas.microsoft.com/office/drawing/2014/main" val="2972192424"/>
                    </a:ext>
                  </a:extLst>
                </a:gridCol>
                <a:gridCol w="1462011">
                  <a:extLst>
                    <a:ext uri="{9D8B030D-6E8A-4147-A177-3AD203B41FA5}">
                      <a16:colId xmlns:a16="http://schemas.microsoft.com/office/drawing/2014/main" val="1861863831"/>
                    </a:ext>
                  </a:extLst>
                </a:gridCol>
                <a:gridCol w="1322771">
                  <a:extLst>
                    <a:ext uri="{9D8B030D-6E8A-4147-A177-3AD203B41FA5}">
                      <a16:colId xmlns:a16="http://schemas.microsoft.com/office/drawing/2014/main" val="2065929836"/>
                    </a:ext>
                  </a:extLst>
                </a:gridCol>
              </a:tblGrid>
              <a:tr h="500008">
                <a:tc>
                  <a:txBody>
                    <a:bodyPr/>
                    <a:lstStyle/>
                    <a:p>
                      <a:pPr marL="0" marR="0" algn="ctr">
                        <a:spcBef>
                          <a:spcPts val="300"/>
                        </a:spcBef>
                        <a:spcAft>
                          <a:spcPts val="300"/>
                        </a:spcAft>
                      </a:pPr>
                      <a:r>
                        <a:rPr lang="en-GB" sz="1400" dirty="0">
                          <a:effectLst/>
                          <a:latin typeface="Arial" panose="020B0604020202020204" pitchFamily="34" charset="0"/>
                          <a:cs typeface="Arial" panose="020B0604020202020204" pitchFamily="34" charset="0"/>
                        </a:rPr>
                        <a:t>IPV with internalisation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spcBef>
                          <a:spcPts val="300"/>
                        </a:spcBef>
                        <a:spcAft>
                          <a:spcPts val="300"/>
                        </a:spcAft>
                      </a:pPr>
                      <a:r>
                        <a:rPr lang="en-GB" sz="1400">
                          <a:effectLst/>
                          <a:latin typeface="Arial" panose="020B0604020202020204" pitchFamily="34" charset="0"/>
                          <a:cs typeface="Arial" panose="020B0604020202020204" pitchFamily="34" charset="0"/>
                        </a:rPr>
                        <a:t>Probability of internalisation</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spcBef>
                          <a:spcPts val="300"/>
                        </a:spcBef>
                        <a:spcAft>
                          <a:spcPts val="300"/>
                        </a:spcAft>
                      </a:pPr>
                      <a:r>
                        <a:rPr lang="en-GB" sz="1400">
                          <a:effectLst/>
                          <a:latin typeface="Arial" panose="020B0604020202020204" pitchFamily="34" charset="0"/>
                          <a:cs typeface="Arial" panose="020B0604020202020204" pitchFamily="34" charset="0"/>
                        </a:rPr>
                        <a:t>IPV without internalisation</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spcBef>
                          <a:spcPts val="300"/>
                        </a:spcBef>
                        <a:spcAft>
                          <a:spcPts val="300"/>
                        </a:spcAft>
                      </a:pPr>
                      <a:r>
                        <a:rPr lang="en-GB" sz="1400" dirty="0">
                          <a:effectLst/>
                          <a:latin typeface="Arial" panose="020B0604020202020204" pitchFamily="34" charset="0"/>
                          <a:cs typeface="Arial" panose="020B0604020202020204" pitchFamily="34" charset="0"/>
                        </a:rPr>
                        <a:t>Probability of no internalisation</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algn="ctr">
                        <a:spcBef>
                          <a:spcPts val="300"/>
                        </a:spcBef>
                        <a:spcAft>
                          <a:spcPts val="300"/>
                        </a:spcAft>
                      </a:pPr>
                      <a:r>
                        <a:rPr lang="en-GB" sz="1400" dirty="0">
                          <a:effectLst/>
                          <a:latin typeface="Arial" panose="020B0604020202020204" pitchFamily="34" charset="0"/>
                          <a:cs typeface="Arial" panose="020B0604020202020204" pitchFamily="34" charset="0"/>
                        </a:rPr>
                        <a:t>Expected IPV</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4147286905"/>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1583445"/>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90%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-12</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07649310"/>
                  </a:ext>
                </a:extLst>
              </a:tr>
              <a:tr h="228575">
                <a:tc>
                  <a:txBody>
                    <a:bodyPr/>
                    <a:lstStyle/>
                    <a:p>
                      <a:pPr marL="0" marR="0" algn="ctr">
                        <a:spcBef>
                          <a:spcPts val="200"/>
                        </a:spcBef>
                        <a:spcAft>
                          <a:spcPts val="200"/>
                        </a:spcAft>
                      </a:pPr>
                      <a:r>
                        <a:rPr lang="en-GB" sz="1400" b="0">
                          <a:solidFill>
                            <a:schemeClr val="tx1"/>
                          </a:solidFill>
                          <a:effectLst/>
                          <a:latin typeface="Arial" panose="020B0604020202020204" pitchFamily="34" charset="0"/>
                          <a:cs typeface="Arial" panose="020B0604020202020204" pitchFamily="34" charset="0"/>
                        </a:rPr>
                        <a:t>15</a:t>
                      </a:r>
                      <a:endParaRPr lang="en-GB"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80%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-9</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667563"/>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70%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-6</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4758309"/>
                  </a:ext>
                </a:extLst>
              </a:tr>
              <a:tr h="228575">
                <a:tc>
                  <a:txBody>
                    <a:bodyPr/>
                    <a:lstStyle/>
                    <a:p>
                      <a:pPr marL="0" marR="0" algn="ctr">
                        <a:spcBef>
                          <a:spcPts val="200"/>
                        </a:spcBef>
                        <a:spcAft>
                          <a:spcPts val="200"/>
                        </a:spcAft>
                      </a:pPr>
                      <a:r>
                        <a:rPr lang="en-GB" sz="1400" b="0">
                          <a:solidFill>
                            <a:schemeClr val="tx1"/>
                          </a:solidFill>
                          <a:effectLst/>
                          <a:latin typeface="Arial" panose="020B0604020202020204" pitchFamily="34" charset="0"/>
                          <a:cs typeface="Arial" panose="020B0604020202020204" pitchFamily="34" charset="0"/>
                        </a:rPr>
                        <a:t>15</a:t>
                      </a:r>
                      <a:endParaRPr lang="en-GB"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40%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60%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95361807"/>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50%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50%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91272896"/>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60%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40%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3</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4642903"/>
                  </a:ext>
                </a:extLst>
              </a:tr>
              <a:tr h="242861">
                <a:tc>
                  <a:txBody>
                    <a:bodyPr/>
                    <a:lstStyle/>
                    <a:p>
                      <a:pPr marL="0" marR="0" algn="ctr">
                        <a:spcBef>
                          <a:spcPts val="200"/>
                        </a:spcBef>
                        <a:spcAft>
                          <a:spcPts val="200"/>
                        </a:spcAft>
                      </a:pPr>
                      <a:r>
                        <a:rPr lang="en-GB" sz="1400" b="0">
                          <a:solidFill>
                            <a:schemeClr val="tx1"/>
                          </a:solidFill>
                          <a:effectLst/>
                          <a:latin typeface="Arial" panose="020B0604020202020204" pitchFamily="34" charset="0"/>
                          <a:cs typeface="Arial" panose="020B0604020202020204" pitchFamily="34" charset="0"/>
                        </a:rPr>
                        <a:t>15</a:t>
                      </a:r>
                      <a:endParaRPr lang="en-GB" sz="16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70%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30%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6</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083891"/>
                  </a:ext>
                </a:extLst>
              </a:tr>
              <a:tr h="224289">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80%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-15</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9</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4796624"/>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a:effectLst/>
                          <a:latin typeface="Arial" panose="020B0604020202020204" pitchFamily="34" charset="0"/>
                          <a:cs typeface="Arial" panose="020B0604020202020204" pitchFamily="34" charset="0"/>
                        </a:rPr>
                        <a:t>90%</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55120"/>
                  </a:ext>
                </a:extLst>
              </a:tr>
              <a:tr h="228575">
                <a:tc>
                  <a:txBody>
                    <a:bodyPr/>
                    <a:lstStyle/>
                    <a:p>
                      <a:pPr marL="0" marR="0" algn="ctr">
                        <a:spcBef>
                          <a:spcPts val="200"/>
                        </a:spcBef>
                        <a:spcAft>
                          <a:spcPts val="200"/>
                        </a:spcAft>
                      </a:pPr>
                      <a:r>
                        <a:rPr lang="en-GB" sz="1400" b="0" dirty="0">
                          <a:solidFill>
                            <a:schemeClr val="tx1"/>
                          </a:solidFill>
                          <a:effectLst/>
                          <a:latin typeface="Arial" panose="020B0604020202020204" pitchFamily="34" charset="0"/>
                          <a:cs typeface="Arial" panose="020B0604020202020204" pitchFamily="34" charset="0"/>
                        </a:rPr>
                        <a:t>15</a:t>
                      </a:r>
                      <a:endParaRPr lang="en-GB" sz="16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100%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0%</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15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8613955"/>
                  </a:ext>
                </a:extLst>
              </a:tr>
            </a:tbl>
          </a:graphicData>
        </a:graphic>
      </p:graphicFrame>
      <p:sp>
        <p:nvSpPr>
          <p:cNvPr id="7" name="TextBox 6">
            <a:extLst>
              <a:ext uri="{FF2B5EF4-FFF2-40B4-BE49-F238E27FC236}">
                <a16:creationId xmlns:a16="http://schemas.microsoft.com/office/drawing/2014/main" id="{DCBB4B89-44EF-E336-6DFA-1309780AF211}"/>
              </a:ext>
            </a:extLst>
          </p:cNvPr>
          <p:cNvSpPr txBox="1"/>
          <p:nvPr/>
        </p:nvSpPr>
        <p:spPr>
          <a:xfrm>
            <a:off x="2813044" y="2934405"/>
            <a:ext cx="6565911" cy="338554"/>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Expected IPV of project Y under varying probabilities of internalisation</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9376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Conclusions</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23</a:t>
            </a:fld>
            <a:endParaRPr lang="nl-NL"/>
          </a:p>
        </p:txBody>
      </p:sp>
      <p:sp>
        <p:nvSpPr>
          <p:cNvPr id="4" name="Content Placeholder 3"/>
          <p:cNvSpPr>
            <a:spLocks noGrp="1"/>
          </p:cNvSpPr>
          <p:nvPr>
            <p:ph sz="quarter" idx="1"/>
          </p:nvPr>
        </p:nvSpPr>
        <p:spPr>
          <a:xfrm>
            <a:off x="479376" y="1628800"/>
            <a:ext cx="11377264" cy="4925144"/>
          </a:xfrm>
        </p:spPr>
        <p:txBody>
          <a:bodyPr>
            <a:normAutofit/>
          </a:bodyPr>
          <a:lstStyle/>
          <a:p>
            <a:pPr>
              <a:lnSpc>
                <a:spcPct val="150000"/>
              </a:lnSpc>
            </a:pPr>
            <a:r>
              <a:rPr lang="en-GB" sz="2400" dirty="0">
                <a:latin typeface="Arial" charset="0"/>
                <a:ea typeface="Arial" charset="0"/>
                <a:cs typeface="Arial" charset="0"/>
              </a:rPr>
              <a:t>When making investment decisions, companies need to be able to compare various investment opportunities - NPV, payback period and IRR</a:t>
            </a:r>
          </a:p>
          <a:p>
            <a:pPr>
              <a:lnSpc>
                <a:spcPct val="150000"/>
              </a:lnSpc>
            </a:pPr>
            <a:endParaRPr lang="en-GB" sz="300" dirty="0">
              <a:latin typeface="Arial" charset="0"/>
              <a:ea typeface="Arial" charset="0"/>
              <a:cs typeface="Arial" charset="0"/>
            </a:endParaRPr>
          </a:p>
          <a:p>
            <a:pPr>
              <a:lnSpc>
                <a:spcPct val="150000"/>
              </a:lnSpc>
            </a:pPr>
            <a:r>
              <a:rPr lang="en-GB" sz="2400" dirty="0">
                <a:latin typeface="Arial" charset="0"/>
                <a:ea typeface="Arial" charset="0"/>
                <a:cs typeface="Arial" charset="0"/>
              </a:rPr>
              <a:t>Combining NPV with E and S: constrained PV, expanded PV and integrated PV</a:t>
            </a:r>
          </a:p>
          <a:p>
            <a:pPr>
              <a:lnSpc>
                <a:spcPct val="150000"/>
              </a:lnSpc>
            </a:pPr>
            <a:endParaRPr lang="en-GB" sz="300" dirty="0">
              <a:latin typeface="Arial" charset="0"/>
              <a:ea typeface="Arial" charset="0"/>
              <a:cs typeface="Arial" charset="0"/>
            </a:endParaRPr>
          </a:p>
          <a:p>
            <a:pPr>
              <a:lnSpc>
                <a:spcPct val="150000"/>
              </a:lnSpc>
            </a:pPr>
            <a:r>
              <a:rPr lang="en-GB" sz="2400" dirty="0">
                <a:latin typeface="Arial" charset="0"/>
                <a:ea typeface="Arial" charset="0"/>
                <a:cs typeface="Arial" charset="0"/>
              </a:rPr>
              <a:t>F, S and E all weigh in and can be prioritised – ideally informed by the company’s purpose and value creation profile</a:t>
            </a:r>
          </a:p>
          <a:p>
            <a:pPr>
              <a:lnSpc>
                <a:spcPct val="150000"/>
              </a:lnSpc>
            </a:pPr>
            <a:endParaRPr lang="en-GB" sz="300" dirty="0">
              <a:latin typeface="Arial" charset="0"/>
              <a:ea typeface="Arial" charset="0"/>
              <a:cs typeface="Arial" charset="0"/>
            </a:endParaRPr>
          </a:p>
          <a:p>
            <a:pPr>
              <a:lnSpc>
                <a:spcPct val="150000"/>
              </a:lnSpc>
            </a:pPr>
            <a:r>
              <a:rPr lang="en-GB" sz="2400" dirty="0">
                <a:latin typeface="Arial" charset="0"/>
                <a:ea typeface="Arial" charset="0"/>
                <a:cs typeface="Arial" charset="0"/>
              </a:rPr>
              <a:t>Internalisation can happen, thereby shifting EV or SV to FV in positive or negative ways</a:t>
            </a:r>
          </a:p>
          <a:p>
            <a:pPr>
              <a:lnSpc>
                <a:spcPct val="150000"/>
              </a:lnSpc>
            </a:pPr>
            <a:endParaRPr lang="nl-NL" sz="2400" dirty="0">
              <a:latin typeface="Arial" charset="0"/>
              <a:ea typeface="Arial" charset="0"/>
              <a:cs typeface="Arial" charset="0"/>
            </a:endParaRPr>
          </a:p>
        </p:txBody>
      </p:sp>
    </p:spTree>
    <p:extLst>
      <p:ext uri="{BB962C8B-B14F-4D97-AF65-F5344CB8AC3E}">
        <p14:creationId xmlns:p14="http://schemas.microsoft.com/office/powerpoint/2010/main" val="200900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The BIG Picture</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3</a:t>
            </a:fld>
            <a:endParaRPr lang="nl-NL"/>
          </a:p>
        </p:txBody>
      </p:sp>
      <p:sp>
        <p:nvSpPr>
          <p:cNvPr id="4" name="Content Placeholder 3"/>
          <p:cNvSpPr>
            <a:spLocks noGrp="1"/>
          </p:cNvSpPr>
          <p:nvPr>
            <p:ph sz="quarter" idx="1"/>
          </p:nvPr>
        </p:nvSpPr>
        <p:spPr>
          <a:xfrm>
            <a:off x="742505" y="1556792"/>
            <a:ext cx="10679736" cy="4925144"/>
          </a:xfrm>
        </p:spPr>
        <p:txBody>
          <a:bodyPr>
            <a:normAutofit lnSpcReduction="10000"/>
          </a:bodyPr>
          <a:lstStyle/>
          <a:p>
            <a:pPr>
              <a:lnSpc>
                <a:spcPct val="150000"/>
              </a:lnSpc>
            </a:pPr>
            <a:r>
              <a:rPr lang="en-GB" sz="2400" dirty="0">
                <a:latin typeface="Arial" charset="0"/>
                <a:ea typeface="Arial" charset="0"/>
                <a:cs typeface="Arial" charset="0"/>
              </a:rPr>
              <a:t>How to select investment projects?</a:t>
            </a:r>
          </a:p>
          <a:p>
            <a:pPr>
              <a:lnSpc>
                <a:spcPct val="150000"/>
              </a:lnSpc>
            </a:pPr>
            <a:endParaRPr lang="en-GB" sz="900" dirty="0">
              <a:latin typeface="Arial" charset="0"/>
              <a:ea typeface="Arial" charset="0"/>
              <a:cs typeface="Arial" charset="0"/>
            </a:endParaRPr>
          </a:p>
          <a:p>
            <a:pPr marL="0" indent="0">
              <a:lnSpc>
                <a:spcPct val="150000"/>
              </a:lnSpc>
              <a:buNone/>
            </a:pPr>
            <a:r>
              <a:rPr lang="en-GB" sz="2400" dirty="0">
                <a:latin typeface="Arial" charset="0"/>
                <a:ea typeface="Arial" charset="0"/>
                <a:cs typeface="Arial" charset="0"/>
              </a:rPr>
              <a:t>Traditional solution</a:t>
            </a:r>
          </a:p>
          <a:p>
            <a:pPr>
              <a:lnSpc>
                <a:spcPct val="150000"/>
              </a:lnSpc>
            </a:pPr>
            <a:r>
              <a:rPr lang="en-GB" sz="2400" dirty="0">
                <a:latin typeface="Arial" charset="0"/>
                <a:ea typeface="Arial" charset="0"/>
                <a:cs typeface="Arial" charset="0"/>
              </a:rPr>
              <a:t>Calculate the net present value (NPV) of projects -&gt; based on FV</a:t>
            </a:r>
          </a:p>
          <a:p>
            <a:pPr>
              <a:lnSpc>
                <a:spcPct val="150000"/>
              </a:lnSpc>
            </a:pPr>
            <a:r>
              <a:rPr lang="en-GB" sz="2400" dirty="0">
                <a:latin typeface="Arial" charset="0"/>
                <a:ea typeface="Arial" charset="0"/>
                <a:cs typeface="Arial" charset="0"/>
              </a:rPr>
              <a:t>Do only projects with positive NPV</a:t>
            </a:r>
          </a:p>
          <a:p>
            <a:pPr>
              <a:lnSpc>
                <a:spcPct val="150000"/>
              </a:lnSpc>
            </a:pPr>
            <a:endParaRPr lang="en-GB" sz="1000" dirty="0">
              <a:latin typeface="Arial" charset="0"/>
              <a:ea typeface="Arial" charset="0"/>
              <a:cs typeface="Arial" charset="0"/>
            </a:endParaRPr>
          </a:p>
          <a:p>
            <a:pPr marL="0" indent="0">
              <a:lnSpc>
                <a:spcPct val="150000"/>
              </a:lnSpc>
              <a:buNone/>
            </a:pPr>
            <a:r>
              <a:rPr lang="en-GB" sz="2400" dirty="0">
                <a:latin typeface="Arial" charset="0"/>
                <a:ea typeface="Arial" charset="0"/>
                <a:cs typeface="Arial" charset="0"/>
              </a:rPr>
              <a:t>New solution</a:t>
            </a:r>
          </a:p>
          <a:p>
            <a:pPr>
              <a:lnSpc>
                <a:spcPct val="150000"/>
              </a:lnSpc>
            </a:pPr>
            <a:r>
              <a:rPr lang="en-GB" sz="2400" dirty="0">
                <a:latin typeface="Arial" charset="0"/>
                <a:ea typeface="Arial" charset="0"/>
                <a:cs typeface="Arial" charset="0"/>
              </a:rPr>
              <a:t>Include also SV and EV to obtain Integrated Present Value (IPV)</a:t>
            </a:r>
          </a:p>
          <a:p>
            <a:pPr>
              <a:lnSpc>
                <a:spcPct val="150000"/>
              </a:lnSpc>
            </a:pPr>
            <a:r>
              <a:rPr lang="en-GB" sz="2400" dirty="0">
                <a:latin typeface="Arial" charset="0"/>
                <a:ea typeface="Arial" charset="0"/>
                <a:cs typeface="Arial" charset="0"/>
              </a:rPr>
              <a:t>Analyse the interactions between F, S and E in projects -&gt; internalisation</a:t>
            </a:r>
          </a:p>
          <a:p>
            <a:pPr marL="0" indent="0">
              <a:lnSpc>
                <a:spcPct val="150000"/>
              </a:lnSpc>
              <a:buNone/>
            </a:pPr>
            <a:endParaRPr lang="en-GB" sz="2400" dirty="0">
              <a:latin typeface="Arial" charset="0"/>
              <a:ea typeface="Arial" charset="0"/>
              <a:cs typeface="Arial" charset="0"/>
            </a:endParaRPr>
          </a:p>
        </p:txBody>
      </p:sp>
    </p:spTree>
    <p:extLst>
      <p:ext uri="{BB962C8B-B14F-4D97-AF65-F5344CB8AC3E}">
        <p14:creationId xmlns:p14="http://schemas.microsoft.com/office/powerpoint/2010/main" val="350279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Calculating financial value</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4</a:t>
            </a:fld>
            <a:endParaRPr lang="nl-NL"/>
          </a:p>
        </p:txBody>
      </p:sp>
      <mc:AlternateContent xmlns:mc="http://schemas.openxmlformats.org/markup-compatibility/2006" xmlns:a14="http://schemas.microsoft.com/office/drawing/2010/main">
        <mc:Choice Requires="a14">
          <p:sp>
            <p:nvSpPr>
              <p:cNvPr id="4" name="Content Placeholder 3"/>
              <p:cNvSpPr>
                <a:spLocks noGrp="1"/>
              </p:cNvSpPr>
              <p:nvPr>
                <p:ph sz="quarter" idx="1"/>
              </p:nvPr>
            </p:nvSpPr>
            <p:spPr>
              <a:xfrm>
                <a:off x="816864" y="1556792"/>
                <a:ext cx="10247688" cy="5072608"/>
              </a:xfrm>
            </p:spPr>
            <p:txBody>
              <a:bodyPr>
                <a:normAutofit/>
              </a:bodyPr>
              <a:lstStyle/>
              <a:p>
                <a:pPr>
                  <a:lnSpc>
                    <a:spcPct val="150000"/>
                  </a:lnSpc>
                </a:pPr>
                <a:r>
                  <a:rPr lang="en-GB" sz="2400" dirty="0">
                    <a:latin typeface="Arial" charset="0"/>
                    <a:ea typeface="Arial" charset="0"/>
                    <a:cs typeface="Arial" charset="0"/>
                  </a:rPr>
                  <a:t>The Net Present Value (NPV) method discounts cash flows at their opportunity cost of capital</a:t>
                </a:r>
              </a:p>
              <a:p>
                <a:pPr>
                  <a:lnSpc>
                    <a:spcPct val="150000"/>
                  </a:lnSpc>
                </a:pPr>
                <a:r>
                  <a:rPr lang="en-GB" sz="2400" dirty="0">
                    <a:latin typeface="Arial" charset="0"/>
                    <a:ea typeface="Arial" charset="0"/>
                    <a:cs typeface="Arial" charset="0"/>
                  </a:rPr>
                  <a:t>NPV rule: investments with a positive NPV should be undertaken</a:t>
                </a:r>
              </a:p>
              <a:p>
                <a:pPr marL="0" indent="0">
                  <a:lnSpc>
                    <a:spcPct val="150000"/>
                  </a:lnSpc>
                  <a:buNone/>
                </a:pPr>
                <a14:m>
                  <m:oMathPara xmlns:m="http://schemas.openxmlformats.org/officeDocument/2006/math">
                    <m:oMathParaPr>
                      <m:jc m:val="centerGroup"/>
                    </m:oMathParaPr>
                    <m:oMath xmlns:m="http://schemas.openxmlformats.org/officeDocument/2006/math">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𝑁𝑃𝑉</m:t>
                      </m:r>
                      <m:r>
                        <a:rPr lang="en-GB" sz="2400" i="1" smtClean="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GB" sz="1800" i="1">
                              <a:effectLst/>
                              <a:latin typeface="Cambria Math" panose="02040503050406030204" pitchFamily="18" charset="0"/>
                            </a:rPr>
                          </m:ctrlPr>
                        </m:naryPr>
                        <m:sub>
                          <m:r>
                            <a:rPr lang="en-GB" sz="2400" i="1">
                              <a:effectLst/>
                              <a:latin typeface="Cambria Math" panose="02040503050406030204" pitchFamily="18" charset="0"/>
                              <a:ea typeface="Calibri" panose="020F0502020204030204" pitchFamily="34" charset="0"/>
                              <a:cs typeface="Times New Roman" panose="02020603050405020304" pitchFamily="18" charset="0"/>
                            </a:rPr>
                            <m:t>𝑡</m:t>
                          </m:r>
                          <m:r>
                            <a:rPr lang="en-GB" sz="24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GB" sz="2400" i="1">
                              <a:effectLst/>
                              <a:latin typeface="Cambria Math" panose="02040503050406030204" pitchFamily="18" charset="0"/>
                              <a:ea typeface="Calibri" panose="020F0502020204030204" pitchFamily="34" charset="0"/>
                              <a:cs typeface="Times New Roman" panose="02020603050405020304" pitchFamily="18" charset="0"/>
                            </a:rPr>
                            <m:t>𝑛</m:t>
                          </m:r>
                        </m:sup>
                        <m:e>
                          <m:f>
                            <m:fPr>
                              <m:ctrlPr>
                                <a:rPr lang="en-GB" sz="1800" i="1">
                                  <a:effectLst/>
                                  <a:latin typeface="Cambria Math" panose="02040503050406030204" pitchFamily="18" charset="0"/>
                                </a:rPr>
                              </m:ctrlPr>
                            </m:fPr>
                            <m:num>
                              <m:sSub>
                                <m:sSubPr>
                                  <m:ctrlPr>
                                    <a:rPr lang="en-GB" sz="1800" i="1">
                                      <a:effectLst/>
                                      <a:latin typeface="Cambria Math" panose="02040503050406030204" pitchFamily="18" charset="0"/>
                                    </a:rPr>
                                  </m:ctrlPr>
                                </m:sSubPr>
                                <m:e>
                                  <m:r>
                                    <a:rPr lang="en-GB" sz="2400" i="1">
                                      <a:effectLst/>
                                      <a:latin typeface="Cambria Math" panose="02040503050406030204" pitchFamily="18" charset="0"/>
                                      <a:ea typeface="Calibri" panose="020F0502020204030204" pitchFamily="34" charset="0"/>
                                      <a:cs typeface="Times New Roman" panose="02020603050405020304" pitchFamily="18" charset="0"/>
                                    </a:rPr>
                                    <m:t>𝐶𝐹</m:t>
                                  </m:r>
                                </m:e>
                                <m:sub>
                                  <m:r>
                                    <a:rPr lang="en-GB" sz="2400" i="1">
                                      <a:effectLst/>
                                      <a:latin typeface="Cambria Math" panose="02040503050406030204" pitchFamily="18" charset="0"/>
                                      <a:ea typeface="Calibri" panose="020F0502020204030204" pitchFamily="34" charset="0"/>
                                      <a:cs typeface="Times New Roman" panose="02020603050405020304" pitchFamily="18" charset="0"/>
                                    </a:rPr>
                                    <m:t>𝑛</m:t>
                                  </m:r>
                                </m:sub>
                              </m:sSub>
                            </m:num>
                            <m:den>
                              <m:sSup>
                                <m:sSupPr>
                                  <m:ctrlPr>
                                    <a:rPr lang="en-GB" sz="1800" i="1">
                                      <a:effectLst/>
                                      <a:latin typeface="Cambria Math" panose="02040503050406030204" pitchFamily="18" charset="0"/>
                                    </a:rPr>
                                  </m:ctrlPr>
                                </m:sSupPr>
                                <m:e>
                                  <m:r>
                                    <a:rPr lang="en-GB" sz="2400" i="1">
                                      <a:effectLst/>
                                      <a:latin typeface="Cambria Math" panose="02040503050406030204" pitchFamily="18" charset="0"/>
                                      <a:ea typeface="Calibri" panose="020F0502020204030204" pitchFamily="34" charset="0"/>
                                      <a:cs typeface="Times New Roman" panose="02020603050405020304" pitchFamily="18" charset="0"/>
                                    </a:rPr>
                                    <m:t>(1+</m:t>
                                  </m:r>
                                  <m:r>
                                    <a:rPr lang="en-GB" sz="2400" i="1">
                                      <a:effectLst/>
                                      <a:latin typeface="Cambria Math" panose="02040503050406030204" pitchFamily="18" charset="0"/>
                                      <a:ea typeface="Calibri" panose="020F0502020204030204" pitchFamily="34" charset="0"/>
                                      <a:cs typeface="Times New Roman" panose="02020603050405020304" pitchFamily="18" charset="0"/>
                                    </a:rPr>
                                    <m:t>𝑟</m:t>
                                  </m:r>
                                  <m:r>
                                    <a:rPr lang="en-GB" sz="2400" i="1">
                                      <a:effectLst/>
                                      <a:latin typeface="Cambria Math" panose="02040503050406030204" pitchFamily="18" charset="0"/>
                                      <a:ea typeface="Calibri" panose="020F0502020204030204" pitchFamily="34" charset="0"/>
                                      <a:cs typeface="Times New Roman" panose="02020603050405020304" pitchFamily="18" charset="0"/>
                                    </a:rPr>
                                    <m:t>)</m:t>
                                  </m:r>
                                </m:e>
                                <m:sup>
                                  <m:r>
                                    <a:rPr lang="en-GB" sz="2400" i="1">
                                      <a:effectLst/>
                                      <a:latin typeface="Cambria Math" panose="02040503050406030204" pitchFamily="18" charset="0"/>
                                      <a:ea typeface="Calibri" panose="020F0502020204030204" pitchFamily="34" charset="0"/>
                                      <a:cs typeface="Times New Roman" panose="02020603050405020304" pitchFamily="18" charset="0"/>
                                    </a:rPr>
                                    <m:t>𝑛</m:t>
                                  </m:r>
                                </m:sup>
                              </m:sSup>
                            </m:den>
                          </m:f>
                        </m:e>
                      </m:nary>
                      <m:r>
                        <a:rPr lang="en-GB" sz="2400" i="1">
                          <a:effectLst/>
                          <a:latin typeface="Cambria Math" panose="02040503050406030204" pitchFamily="18" charset="0"/>
                          <a:ea typeface="Calibri" panose="020F0502020204030204" pitchFamily="34" charset="0"/>
                          <a:cs typeface="Times New Roman" panose="02020603050405020304" pitchFamily="18" charset="0"/>
                        </a:rPr>
                        <m:t>&gt;0</m:t>
                      </m:r>
                    </m:oMath>
                  </m:oMathPara>
                </a14:m>
                <a:endParaRPr lang="en-GB" sz="32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endParaRPr lang="nl-NL" sz="2400" dirty="0">
                  <a:latin typeface="Arial" charset="0"/>
                  <a:ea typeface="Arial" charset="0"/>
                  <a:cs typeface="Arial" charset="0"/>
                </a:endParaRPr>
              </a:p>
            </p:txBody>
          </p:sp>
        </mc:Choice>
        <mc:Fallback xmlns="">
          <p:sp>
            <p:nvSpPr>
              <p:cNvPr id="4" name="Content Placeholder 3"/>
              <p:cNvSpPr>
                <a:spLocks noGrp="1" noRot="1" noChangeAspect="1" noMove="1" noResize="1" noEditPoints="1" noAdjustHandles="1" noChangeArrowheads="1" noChangeShapeType="1" noTextEdit="1"/>
              </p:cNvSpPr>
              <p:nvPr>
                <p:ph sz="quarter" idx="1"/>
              </p:nvPr>
            </p:nvSpPr>
            <p:spPr>
              <a:xfrm>
                <a:off x="816864" y="1556792"/>
                <a:ext cx="10247688" cy="5072608"/>
              </a:xfrm>
              <a:blipFill>
                <a:blip r:embed="rId2"/>
                <a:stretch>
                  <a:fillRect l="-119"/>
                </a:stretch>
              </a:blipFill>
            </p:spPr>
            <p:txBody>
              <a:bodyPr/>
              <a:lstStyle/>
              <a:p>
                <a:r>
                  <a:rPr lang="en-GB">
                    <a:noFill/>
                  </a:rPr>
                  <a:t> </a:t>
                </a:r>
              </a:p>
            </p:txBody>
          </p:sp>
        </mc:Fallback>
      </mc:AlternateContent>
      <p:graphicFrame>
        <p:nvGraphicFramePr>
          <p:cNvPr id="5" name="Table 4">
            <a:extLst>
              <a:ext uri="{FF2B5EF4-FFF2-40B4-BE49-F238E27FC236}">
                <a16:creationId xmlns:a16="http://schemas.microsoft.com/office/drawing/2014/main" id="{CF1F8302-53F3-9B1B-6900-B4B349F55C33}"/>
              </a:ext>
            </a:extLst>
          </p:cNvPr>
          <p:cNvGraphicFramePr>
            <a:graphicFrameLocks noGrp="1"/>
          </p:cNvGraphicFramePr>
          <p:nvPr>
            <p:extLst>
              <p:ext uri="{D42A27DB-BD31-4B8C-83A1-F6EECF244321}">
                <p14:modId xmlns:p14="http://schemas.microsoft.com/office/powerpoint/2010/main" val="4093947278"/>
              </p:ext>
            </p:extLst>
          </p:nvPr>
        </p:nvGraphicFramePr>
        <p:xfrm>
          <a:off x="2777676" y="4725144"/>
          <a:ext cx="6636648" cy="1540396"/>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67563">
                  <a:extLst>
                    <a:ext uri="{9D8B030D-6E8A-4147-A177-3AD203B41FA5}">
                      <a16:colId xmlns:a16="http://schemas.microsoft.com/office/drawing/2014/main" val="4045637048"/>
                    </a:ext>
                  </a:extLst>
                </a:gridCol>
                <a:gridCol w="66756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279532">
                <a:tc>
                  <a:txBody>
                    <a:bodyPr/>
                    <a:lstStyle/>
                    <a:p>
                      <a:pPr marL="0" marR="0">
                        <a:spcBef>
                          <a:spcPts val="200"/>
                        </a:spcBef>
                        <a:spcAft>
                          <a:spcPts val="200"/>
                        </a:spcAft>
                      </a:pPr>
                      <a:r>
                        <a:rPr lang="en-GB" sz="1200" dirty="0">
                          <a:effectLst/>
                          <a:latin typeface="Arial" panose="020B0604020202020204" pitchFamily="34" charset="0"/>
                          <a:cs typeface="Arial" panose="020B0604020202020204" pitchFamily="34" charset="0"/>
                        </a:rPr>
                        <a:t>Year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2029</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Discount factor</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0.91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0.83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0.75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0.68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0.62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effectLst/>
                          <a:latin typeface="Arial" panose="020B0604020202020204" pitchFamily="34" charset="0"/>
                          <a:cs typeface="Arial" panose="020B0604020202020204" pitchFamily="34" charset="0"/>
                        </a:rPr>
                        <a:t>0.56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effectLst/>
                          <a:latin typeface="Arial" panose="020B0604020202020204" pitchFamily="34" charset="0"/>
                          <a:cs typeface="Arial" panose="020B0604020202020204" pitchFamily="34" charset="0"/>
                        </a:rPr>
                        <a:t>0.51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953826947"/>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PV(Cash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22.7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20.7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18.8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17.1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15.5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14.1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r h="315216">
                <a:tc>
                  <a:txBody>
                    <a:bodyPr/>
                    <a:lstStyle/>
                    <a:p>
                      <a:pPr marL="0" marR="0">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NPV</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21.7</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26711343"/>
                  </a:ext>
                </a:extLst>
              </a:tr>
            </a:tbl>
          </a:graphicData>
        </a:graphic>
      </p:graphicFrame>
    </p:spTree>
    <p:extLst>
      <p:ext uri="{BB962C8B-B14F-4D97-AF65-F5344CB8AC3E}">
        <p14:creationId xmlns:p14="http://schemas.microsoft.com/office/powerpoint/2010/main" val="428026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Calculating financial value</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5</a:t>
            </a:fld>
            <a:endParaRPr lang="nl-NL"/>
          </a:p>
        </p:txBody>
      </p:sp>
      <p:sp>
        <p:nvSpPr>
          <p:cNvPr id="4" name="Content Placeholder 3"/>
          <p:cNvSpPr>
            <a:spLocks noGrp="1"/>
          </p:cNvSpPr>
          <p:nvPr>
            <p:ph sz="quarter" idx="1"/>
          </p:nvPr>
        </p:nvSpPr>
        <p:spPr>
          <a:xfrm>
            <a:off x="816864" y="1556792"/>
            <a:ext cx="10247688" cy="5072608"/>
          </a:xfrm>
        </p:spPr>
        <p:txBody>
          <a:bodyPr>
            <a:normAutofit/>
          </a:bodyPr>
          <a:lstStyle/>
          <a:p>
            <a:pPr>
              <a:lnSpc>
                <a:spcPct val="150000"/>
              </a:lnSpc>
            </a:pPr>
            <a:r>
              <a:rPr lang="en-GB" sz="2400" dirty="0">
                <a:latin typeface="Arial" charset="0"/>
                <a:ea typeface="Arial" charset="0"/>
                <a:cs typeface="Arial" charset="0"/>
              </a:rPr>
              <a:t>Comparing investment projects using NPV method</a:t>
            </a:r>
            <a:endParaRPr lang="en-GB" sz="32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endParaRPr lang="nl-NL" sz="24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CF1F8302-53F3-9B1B-6900-B4B349F55C33}"/>
              </a:ext>
            </a:extLst>
          </p:cNvPr>
          <p:cNvGraphicFramePr>
            <a:graphicFrameLocks noGrp="1"/>
          </p:cNvGraphicFramePr>
          <p:nvPr>
            <p:extLst>
              <p:ext uri="{D42A27DB-BD31-4B8C-83A1-F6EECF244321}">
                <p14:modId xmlns:p14="http://schemas.microsoft.com/office/powerpoint/2010/main" val="3179785385"/>
              </p:ext>
            </p:extLst>
          </p:nvPr>
        </p:nvGraphicFramePr>
        <p:xfrm>
          <a:off x="4428227" y="2530637"/>
          <a:ext cx="6636648" cy="1540396"/>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67563">
                  <a:extLst>
                    <a:ext uri="{9D8B030D-6E8A-4147-A177-3AD203B41FA5}">
                      <a16:colId xmlns:a16="http://schemas.microsoft.com/office/drawing/2014/main" val="4045637048"/>
                    </a:ext>
                  </a:extLst>
                </a:gridCol>
                <a:gridCol w="66756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279532">
                <a:tc>
                  <a:txBody>
                    <a:bodyPr/>
                    <a:lstStyle/>
                    <a:p>
                      <a:pPr marL="0" marR="0">
                        <a:spcBef>
                          <a:spcPts val="200"/>
                        </a:spcBef>
                        <a:spcAft>
                          <a:spcPts val="200"/>
                        </a:spcAft>
                      </a:pPr>
                      <a:r>
                        <a:rPr lang="en-GB" sz="1200" dirty="0">
                          <a:effectLst/>
                          <a:latin typeface="Arial" panose="020B0604020202020204" pitchFamily="34" charset="0"/>
                          <a:cs typeface="Arial" panose="020B0604020202020204" pitchFamily="34" charset="0"/>
                        </a:rPr>
                        <a:t>Year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2029</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Discount factor</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0.91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0.83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0.75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0.68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effectLst/>
                          <a:latin typeface="Arial" panose="020B0604020202020204" pitchFamily="34" charset="0"/>
                          <a:cs typeface="Arial" panose="020B0604020202020204" pitchFamily="34" charset="0"/>
                        </a:rPr>
                        <a:t>0.62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effectLst/>
                          <a:latin typeface="Arial" panose="020B0604020202020204" pitchFamily="34" charset="0"/>
                          <a:cs typeface="Arial" panose="020B0604020202020204" pitchFamily="34" charset="0"/>
                        </a:rPr>
                        <a:t>0.56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effectLst/>
                          <a:latin typeface="Arial" panose="020B0604020202020204" pitchFamily="34" charset="0"/>
                          <a:cs typeface="Arial" panose="020B0604020202020204" pitchFamily="34" charset="0"/>
                        </a:rPr>
                        <a:t>0.51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953826947"/>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PV(Cash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22.7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20.7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18.8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17.1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15.5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14.1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r h="315216">
                <a:tc>
                  <a:txBody>
                    <a:bodyPr/>
                    <a:lstStyle/>
                    <a:p>
                      <a:pPr marL="0" marR="0">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NPV</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21.7</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26711343"/>
                  </a:ext>
                </a:extLst>
              </a:tr>
            </a:tbl>
          </a:graphicData>
        </a:graphic>
      </p:graphicFrame>
      <p:graphicFrame>
        <p:nvGraphicFramePr>
          <p:cNvPr id="6" name="Table 5">
            <a:extLst>
              <a:ext uri="{FF2B5EF4-FFF2-40B4-BE49-F238E27FC236}">
                <a16:creationId xmlns:a16="http://schemas.microsoft.com/office/drawing/2014/main" id="{E53BFD5F-945F-86DE-825B-D0231E445475}"/>
              </a:ext>
            </a:extLst>
          </p:cNvPr>
          <p:cNvGraphicFramePr>
            <a:graphicFrameLocks noGrp="1"/>
          </p:cNvGraphicFramePr>
          <p:nvPr>
            <p:extLst>
              <p:ext uri="{D42A27DB-BD31-4B8C-83A1-F6EECF244321}">
                <p14:modId xmlns:p14="http://schemas.microsoft.com/office/powerpoint/2010/main" val="2454817202"/>
              </p:ext>
            </p:extLst>
          </p:nvPr>
        </p:nvGraphicFramePr>
        <p:xfrm>
          <a:off x="4427904" y="4531010"/>
          <a:ext cx="6636648" cy="1540396"/>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67563">
                  <a:extLst>
                    <a:ext uri="{9D8B030D-6E8A-4147-A177-3AD203B41FA5}">
                      <a16:colId xmlns:a16="http://schemas.microsoft.com/office/drawing/2014/main" val="4045637048"/>
                    </a:ext>
                  </a:extLst>
                </a:gridCol>
                <a:gridCol w="66756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279532">
                <a:tc>
                  <a:txBody>
                    <a:bodyPr/>
                    <a:lstStyle/>
                    <a:p>
                      <a:pPr marL="0" marR="0">
                        <a:spcBef>
                          <a:spcPts val="200"/>
                        </a:spcBef>
                        <a:spcAft>
                          <a:spcPts val="200"/>
                        </a:spcAft>
                      </a:pPr>
                      <a:r>
                        <a:rPr lang="en-GB" sz="12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Year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2029</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Discount factor</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0.83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0.68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0.62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953826947"/>
                  </a:ext>
                </a:extLst>
              </a:tr>
              <a:tr h="315216">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PV(Cash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r h="315216">
                <a:tc>
                  <a:txBody>
                    <a:bodyPr/>
                    <a:lstStyle/>
                    <a:p>
                      <a:pPr marL="0" marR="0">
                        <a:lnSpc>
                          <a:spcPts val="1600"/>
                        </a:lnSpc>
                        <a:spcBef>
                          <a:spcPts val="100"/>
                        </a:spcBef>
                        <a:spcAft>
                          <a:spcPts val="100"/>
                        </a:spcAft>
                      </a:pPr>
                      <a:r>
                        <a:rPr lang="en-GB"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NPV</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a:effectLst/>
                          <a:latin typeface="Arial" panose="020B0604020202020204" pitchFamily="34" charset="0"/>
                          <a:ea typeface="Times New Roman" panose="02020603050405020304" pitchFamily="18"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26711343"/>
                  </a:ext>
                </a:extLst>
              </a:tr>
            </a:tbl>
          </a:graphicData>
        </a:graphic>
      </p:graphicFrame>
      <p:sp>
        <p:nvSpPr>
          <p:cNvPr id="7" name="TextBox 6">
            <a:extLst>
              <a:ext uri="{FF2B5EF4-FFF2-40B4-BE49-F238E27FC236}">
                <a16:creationId xmlns:a16="http://schemas.microsoft.com/office/drawing/2014/main" id="{515403DA-69A8-C173-6344-13F03F604776}"/>
              </a:ext>
            </a:extLst>
          </p:cNvPr>
          <p:cNvSpPr txBox="1"/>
          <p:nvPr/>
        </p:nvSpPr>
        <p:spPr>
          <a:xfrm>
            <a:off x="816864" y="3424702"/>
            <a:ext cx="2569934" cy="646331"/>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NPV per euro invested:</a:t>
            </a:r>
          </a:p>
          <a:p>
            <a:r>
              <a:rPr lang="en-US" dirty="0">
                <a:latin typeface="Arial" panose="020B0604020202020204" pitchFamily="34" charset="0"/>
                <a:cs typeface="Arial" panose="020B0604020202020204" pitchFamily="34" charset="0"/>
              </a:rPr>
              <a:t>21.7 / 100 = 21.7%</a:t>
            </a:r>
            <a:endParaRPr lang="en-GB"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E31DFAF-C2F0-2CE1-3CFF-AB28660E2770}"/>
              </a:ext>
            </a:extLst>
          </p:cNvPr>
          <p:cNvSpPr txBox="1"/>
          <p:nvPr/>
        </p:nvSpPr>
        <p:spPr>
          <a:xfrm>
            <a:off x="816864" y="4531010"/>
            <a:ext cx="2569934" cy="646331"/>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NPV per euro invested:</a:t>
            </a:r>
          </a:p>
          <a:p>
            <a:r>
              <a:rPr lang="en-US" dirty="0">
                <a:latin typeface="Arial" panose="020B0604020202020204" pitchFamily="34" charset="0"/>
                <a:cs typeface="Arial" panose="020B0604020202020204" pitchFamily="34" charset="0"/>
              </a:rPr>
              <a:t>11.65 / 50 = 23.3%</a:t>
            </a:r>
            <a:endParaRPr lang="en-GB" dirty="0">
              <a:latin typeface="Arial" panose="020B0604020202020204" pitchFamily="34" charset="0"/>
              <a:cs typeface="Arial" panose="020B0604020202020204" pitchFamily="34" charset="0"/>
            </a:endParaRPr>
          </a:p>
        </p:txBody>
      </p:sp>
      <p:cxnSp>
        <p:nvCxnSpPr>
          <p:cNvPr id="10" name="Straight Arrow Connector 9">
            <a:extLst>
              <a:ext uri="{FF2B5EF4-FFF2-40B4-BE49-F238E27FC236}">
                <a16:creationId xmlns:a16="http://schemas.microsoft.com/office/drawing/2014/main" id="{DC19A19F-986C-731D-DD1B-6E41CC766A65}"/>
              </a:ext>
            </a:extLst>
          </p:cNvPr>
          <p:cNvCxnSpPr>
            <a:endCxn id="7" idx="3"/>
          </p:cNvCxnSpPr>
          <p:nvPr/>
        </p:nvCxnSpPr>
        <p:spPr>
          <a:xfrm flipH="1" flipV="1">
            <a:off x="3386798" y="3747868"/>
            <a:ext cx="981010" cy="1567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9F5AAE5-62FD-2DDE-19E7-90C6A162D933}"/>
              </a:ext>
            </a:extLst>
          </p:cNvPr>
          <p:cNvCxnSpPr>
            <a:cxnSpLocks/>
            <a:endCxn id="8" idx="3"/>
          </p:cNvCxnSpPr>
          <p:nvPr/>
        </p:nvCxnSpPr>
        <p:spPr>
          <a:xfrm flipH="1" flipV="1">
            <a:off x="3386798" y="4854176"/>
            <a:ext cx="981010" cy="10525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Arrow: Down 13">
            <a:extLst>
              <a:ext uri="{FF2B5EF4-FFF2-40B4-BE49-F238E27FC236}">
                <a16:creationId xmlns:a16="http://schemas.microsoft.com/office/drawing/2014/main" id="{B5473CFD-FF05-5912-3AB7-B3A49026F488}"/>
              </a:ext>
            </a:extLst>
          </p:cNvPr>
          <p:cNvSpPr/>
          <p:nvPr/>
        </p:nvSpPr>
        <p:spPr>
          <a:xfrm>
            <a:off x="1951754" y="5204141"/>
            <a:ext cx="288032" cy="3064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117B3190-119B-F2D9-087B-5A05EC3DD8C5}"/>
              </a:ext>
            </a:extLst>
          </p:cNvPr>
          <p:cNvSpPr txBox="1"/>
          <p:nvPr/>
        </p:nvSpPr>
        <p:spPr>
          <a:xfrm>
            <a:off x="816864" y="5537411"/>
            <a:ext cx="2830864"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If project Y can be duplicated, then Y &gt; X </a:t>
            </a:r>
            <a:endParaRPr lang="en-GB"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2F699D3-887F-BDF3-F8DA-777E5A651D22}"/>
              </a:ext>
            </a:extLst>
          </p:cNvPr>
          <p:cNvSpPr txBox="1"/>
          <p:nvPr/>
        </p:nvSpPr>
        <p:spPr>
          <a:xfrm>
            <a:off x="4367808" y="4194082"/>
            <a:ext cx="909160"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Project Y</a:t>
            </a:r>
            <a:endParaRPr lang="en-GB" sz="14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2F97E27C-0A60-B11C-29C1-71E12A464B23}"/>
              </a:ext>
            </a:extLst>
          </p:cNvPr>
          <p:cNvSpPr txBox="1"/>
          <p:nvPr/>
        </p:nvSpPr>
        <p:spPr>
          <a:xfrm>
            <a:off x="4367808" y="2193709"/>
            <a:ext cx="909160"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Project X</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08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Payback rule</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6</a:t>
            </a:fld>
            <a:endParaRPr lang="nl-NL"/>
          </a:p>
        </p:txBody>
      </p:sp>
      <p:sp>
        <p:nvSpPr>
          <p:cNvPr id="4" name="Content Placeholder 3"/>
          <p:cNvSpPr>
            <a:spLocks noGrp="1"/>
          </p:cNvSpPr>
          <p:nvPr>
            <p:ph sz="quarter" idx="1"/>
          </p:nvPr>
        </p:nvSpPr>
        <p:spPr>
          <a:xfrm>
            <a:off x="660568" y="1628800"/>
            <a:ext cx="11183792" cy="4925144"/>
          </a:xfrm>
        </p:spPr>
        <p:txBody>
          <a:bodyPr>
            <a:normAutofit fontScale="92500"/>
          </a:bodyPr>
          <a:lstStyle/>
          <a:p>
            <a:pPr>
              <a:lnSpc>
                <a:spcPct val="150000"/>
              </a:lnSpc>
            </a:pPr>
            <a:r>
              <a:rPr lang="en-GB" sz="2400" dirty="0">
                <a:latin typeface="Arial" charset="0"/>
                <a:ea typeface="Arial" charset="0"/>
                <a:cs typeface="Arial" charset="0"/>
              </a:rPr>
              <a:t>Payback rule: only do an investment if its cash flows pay back the initial investment within a pre-specified period</a:t>
            </a:r>
          </a:p>
          <a:p>
            <a:pPr>
              <a:lnSpc>
                <a:spcPct val="150000"/>
              </a:lnSpc>
            </a:pPr>
            <a:endParaRPr lang="en-GB" sz="300" dirty="0">
              <a:latin typeface="Arial" charset="0"/>
              <a:ea typeface="Arial" charset="0"/>
              <a:cs typeface="Arial" charset="0"/>
            </a:endParaRPr>
          </a:p>
          <a:p>
            <a:pPr>
              <a:lnSpc>
                <a:spcPct val="150000"/>
              </a:lnSpc>
            </a:pPr>
            <a:r>
              <a:rPr lang="en-GB" sz="2400" dirty="0">
                <a:latin typeface="Arial" charset="0"/>
                <a:ea typeface="Arial" charset="0"/>
                <a:cs typeface="Arial" charset="0"/>
              </a:rPr>
              <a:t>The </a:t>
            </a:r>
            <a:r>
              <a:rPr lang="en-GB" sz="2400" i="1" dirty="0">
                <a:latin typeface="Arial" charset="0"/>
                <a:ea typeface="Arial" charset="0"/>
                <a:cs typeface="Arial" charset="0"/>
              </a:rPr>
              <a:t>payback period </a:t>
            </a:r>
            <a:r>
              <a:rPr lang="en-GB" sz="2400" dirty="0">
                <a:latin typeface="Arial" charset="0"/>
                <a:ea typeface="Arial" charset="0"/>
                <a:cs typeface="Arial" charset="0"/>
              </a:rPr>
              <a:t>is the number of years needed to earn back the initial investment</a:t>
            </a:r>
          </a:p>
          <a:p>
            <a:pPr>
              <a:lnSpc>
                <a:spcPct val="150000"/>
              </a:lnSpc>
            </a:pPr>
            <a:endParaRPr lang="en-GB" sz="300" dirty="0">
              <a:latin typeface="Arial" charset="0"/>
              <a:ea typeface="Arial" charset="0"/>
              <a:cs typeface="Arial" charset="0"/>
            </a:endParaRPr>
          </a:p>
          <a:p>
            <a:pPr>
              <a:lnSpc>
                <a:spcPct val="150000"/>
              </a:lnSpc>
            </a:pPr>
            <a:r>
              <a:rPr lang="en-GB" sz="2400" dirty="0">
                <a:latin typeface="Arial" charset="0"/>
                <a:ea typeface="Arial" charset="0"/>
                <a:cs typeface="Arial" charset="0"/>
              </a:rPr>
              <a:t>Advantages:</a:t>
            </a:r>
            <a:r>
              <a:rPr lang="en-GB" sz="1800" dirty="0">
                <a:latin typeface="Arial" charset="0"/>
                <a:ea typeface="Arial" charset="0"/>
                <a:cs typeface="Arial" charset="0"/>
              </a:rPr>
              <a:t> </a:t>
            </a:r>
            <a:r>
              <a:rPr lang="en-GB" sz="2400" dirty="0">
                <a:latin typeface="Arial" charset="0"/>
                <a:ea typeface="Arial" charset="0"/>
                <a:cs typeface="Arial" charset="0"/>
              </a:rPr>
              <a:t>ease of use</a:t>
            </a:r>
          </a:p>
          <a:p>
            <a:pPr>
              <a:lnSpc>
                <a:spcPct val="150000"/>
              </a:lnSpc>
            </a:pPr>
            <a:r>
              <a:rPr lang="en-GB" sz="2400" dirty="0">
                <a:latin typeface="Arial" charset="0"/>
                <a:ea typeface="Arial" charset="0"/>
                <a:cs typeface="Arial" charset="0"/>
              </a:rPr>
              <a:t>Disadvantages:</a:t>
            </a:r>
          </a:p>
          <a:p>
            <a:pPr lvl="1">
              <a:lnSpc>
                <a:spcPct val="150000"/>
              </a:lnSpc>
            </a:pPr>
            <a:r>
              <a:rPr lang="en-GB" sz="2100" dirty="0">
                <a:latin typeface="Arial" charset="0"/>
                <a:ea typeface="Arial" charset="0"/>
                <a:cs typeface="Arial" charset="0"/>
              </a:rPr>
              <a:t>Payback period is usually arbitrarily determined</a:t>
            </a:r>
          </a:p>
          <a:p>
            <a:pPr lvl="1">
              <a:lnSpc>
                <a:spcPct val="150000"/>
              </a:lnSpc>
            </a:pPr>
            <a:r>
              <a:rPr lang="en-GB" sz="2100" dirty="0">
                <a:latin typeface="Arial" charset="0"/>
                <a:ea typeface="Arial" charset="0"/>
                <a:cs typeface="Arial" charset="0"/>
              </a:rPr>
              <a:t>Does not account for time value of money</a:t>
            </a:r>
          </a:p>
          <a:p>
            <a:pPr lvl="1">
              <a:lnSpc>
                <a:spcPct val="150000"/>
              </a:lnSpc>
            </a:pPr>
            <a:r>
              <a:rPr lang="en-GB" sz="2100" dirty="0">
                <a:latin typeface="Arial" charset="0"/>
                <a:ea typeface="Arial" charset="0"/>
                <a:cs typeface="Arial" charset="0"/>
              </a:rPr>
              <a:t>Makes cash flows after cut-off point irrelevant (reinforcing short-termism)</a:t>
            </a:r>
          </a:p>
        </p:txBody>
      </p:sp>
    </p:spTree>
    <p:extLst>
      <p:ext uri="{BB962C8B-B14F-4D97-AF65-F5344CB8AC3E}">
        <p14:creationId xmlns:p14="http://schemas.microsoft.com/office/powerpoint/2010/main" val="1081849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IRR rule</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7</a:t>
            </a:fld>
            <a:endParaRPr lang="nl-NL"/>
          </a:p>
        </p:txBody>
      </p:sp>
      <p:sp>
        <p:nvSpPr>
          <p:cNvPr id="4" name="Content Placeholder 3"/>
          <p:cNvSpPr>
            <a:spLocks noGrp="1"/>
          </p:cNvSpPr>
          <p:nvPr>
            <p:ph sz="quarter" idx="1"/>
          </p:nvPr>
        </p:nvSpPr>
        <p:spPr>
          <a:xfrm>
            <a:off x="816864" y="1516698"/>
            <a:ext cx="10391704" cy="4925144"/>
          </a:xfrm>
        </p:spPr>
        <p:txBody>
          <a:bodyPr>
            <a:normAutofit lnSpcReduction="10000"/>
          </a:bodyPr>
          <a:lstStyle/>
          <a:p>
            <a:pPr>
              <a:lnSpc>
                <a:spcPct val="150000"/>
              </a:lnSpc>
            </a:pPr>
            <a:r>
              <a:rPr lang="en-GB" sz="2400" dirty="0">
                <a:latin typeface="Arial" charset="0"/>
                <a:ea typeface="Arial" charset="0"/>
                <a:cs typeface="Arial" charset="0"/>
              </a:rPr>
              <a:t>The internal rate of return (IRR) is the discount rate at which a project’s NPV equals zero </a:t>
            </a:r>
          </a:p>
          <a:p>
            <a:pPr>
              <a:lnSpc>
                <a:spcPct val="150000"/>
              </a:lnSpc>
            </a:pPr>
            <a:r>
              <a:rPr lang="en-GB" sz="2400" dirty="0">
                <a:latin typeface="Arial" charset="0"/>
                <a:ea typeface="Arial" charset="0"/>
                <a:cs typeface="Arial" charset="0"/>
              </a:rPr>
              <a:t>IRR Rule: do investment if IRR &gt; opportunity cost of capital</a:t>
            </a:r>
          </a:p>
          <a:p>
            <a:pPr>
              <a:lnSpc>
                <a:spcPct val="150000"/>
              </a:lnSpc>
            </a:pPr>
            <a:endParaRPr lang="en-GB" sz="30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endParaRPr lang="en-GB" sz="2400" dirty="0">
              <a:latin typeface="Arial" charset="0"/>
              <a:ea typeface="Arial" charset="0"/>
              <a:cs typeface="Arial" charset="0"/>
            </a:endParaRPr>
          </a:p>
          <a:p>
            <a:pPr>
              <a:lnSpc>
                <a:spcPct val="150000"/>
              </a:lnSpc>
            </a:pPr>
            <a:r>
              <a:rPr lang="en-GB" sz="2400" dirty="0">
                <a:latin typeface="Arial" charset="0"/>
                <a:ea typeface="Arial" charset="0"/>
                <a:cs typeface="Arial" charset="0"/>
              </a:rPr>
              <a:t>Advantage: indicates safety</a:t>
            </a:r>
          </a:p>
          <a:p>
            <a:pPr>
              <a:lnSpc>
                <a:spcPct val="150000"/>
              </a:lnSpc>
            </a:pPr>
            <a:r>
              <a:rPr lang="en-GB" sz="2400" dirty="0">
                <a:latin typeface="Arial" charset="0"/>
                <a:ea typeface="Arial" charset="0"/>
                <a:cs typeface="Arial" charset="0"/>
              </a:rPr>
              <a:t>Disadvantage: not useful in comparing projects of different sizes</a:t>
            </a:r>
          </a:p>
          <a:p>
            <a:pPr marL="0" indent="0">
              <a:lnSpc>
                <a:spcPct val="150000"/>
              </a:lnSpc>
              <a:buNone/>
            </a:pPr>
            <a:endParaRPr lang="en-GB" sz="2100" dirty="0">
              <a:latin typeface="Arial" charset="0"/>
              <a:ea typeface="Arial" charset="0"/>
              <a:cs typeface="Arial" charset="0"/>
            </a:endParaRP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FE263645-FD9C-71A1-F5DD-0B020002BCE2}"/>
                  </a:ext>
                </a:extLst>
              </p:cNvPr>
              <p:cNvGraphicFramePr>
                <a:graphicFrameLocks noGrp="1"/>
              </p:cNvGraphicFramePr>
              <p:nvPr>
                <p:extLst>
                  <p:ext uri="{D42A27DB-BD31-4B8C-83A1-F6EECF244321}">
                    <p14:modId xmlns:p14="http://schemas.microsoft.com/office/powerpoint/2010/main" val="3174519799"/>
                  </p:ext>
                </p:extLst>
              </p:nvPr>
            </p:nvGraphicFramePr>
            <p:xfrm>
              <a:off x="816864" y="3356993"/>
              <a:ext cx="6636648" cy="1728192"/>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51133">
                      <a:extLst>
                        <a:ext uri="{9D8B030D-6E8A-4147-A177-3AD203B41FA5}">
                          <a16:colId xmlns:a16="http://schemas.microsoft.com/office/drawing/2014/main" val="4045637048"/>
                        </a:ext>
                      </a:extLst>
                    </a:gridCol>
                    <a:gridCol w="68399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313612">
                    <a:tc>
                      <a:txBody>
                        <a:bodyPr/>
                        <a:lstStyle/>
                        <a:p>
                          <a:pPr marL="0" marR="0">
                            <a:spcBef>
                              <a:spcPts val="200"/>
                            </a:spcBef>
                            <a:spcAft>
                              <a:spcPts val="200"/>
                            </a:spcAft>
                          </a:pPr>
                          <a:r>
                            <a:rPr lang="en-GB" sz="1200" dirty="0">
                              <a:effectLst/>
                              <a:latin typeface="Arial" panose="020B0604020202020204" pitchFamily="34" charset="0"/>
                              <a:cs typeface="Arial" panose="020B0604020202020204" pitchFamily="34" charset="0"/>
                            </a:rPr>
                            <a:t>Year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2029</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Discount factor</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sup>
                                    </m:sSup>
                                  </m:den>
                                </m:f>
                              </m:oMath>
                            </m:oMathPara>
                          </a14:m>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oMath>
                            </m:oMathPara>
                          </a14:m>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3</m:t>
                                        </m:r>
                                      </m:sup>
                                    </m:sSup>
                                  </m:den>
                                </m:f>
                              </m:oMath>
                            </m:oMathPara>
                          </a14:m>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4</m:t>
                                        </m:r>
                                      </m:sup>
                                    </m:sSup>
                                  </m:den>
                                </m:f>
                              </m:oMath>
                            </m:oMathPara>
                          </a14:m>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5</m:t>
                                        </m:r>
                                      </m:sup>
                                    </m:sSup>
                                  </m:den>
                                </m:f>
                              </m:oMath>
                            </m:oMathPara>
                          </a14:m>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6</m:t>
                                        </m:r>
                                      </m:sup>
                                    </m:sSup>
                                  </m:den>
                                </m:f>
                              </m:oMath>
                            </m:oMathPara>
                          </a14:m>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14:m>
                            <m:oMathPara xmlns:m="http://schemas.openxmlformats.org/officeDocument/2006/math">
                              <m:oMathParaPr>
                                <m:jc m:val="centerGroup"/>
                              </m:oMathParaPr>
                              <m:oMath xmlns:m="http://schemas.openxmlformats.org/officeDocument/2006/math">
                                <m:f>
                                  <m:f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num>
                                  <m:den>
                                    <m:sSup>
                                      <m:sSupPr>
                                        <m:ctrlPr>
                                          <a:rPr lang="en-GB" sz="1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𝑟</m:t>
                                        </m:r>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GB" sz="1000" i="1">
                                            <a:effectLst/>
                                            <a:latin typeface="Cambria Math" panose="02040503050406030204" pitchFamily="18" charset="0"/>
                                            <a:ea typeface="Times New Roman" panose="02020603050405020304" pitchFamily="18" charset="0"/>
                                            <a:cs typeface="Times New Roman" panose="02020603050405020304" pitchFamily="18" charset="0"/>
                                          </a:rPr>
                                          <m:t>7</m:t>
                                        </m:r>
                                      </m:sup>
                                    </m:sSup>
                                  </m:den>
                                </m:f>
                              </m:oMath>
                            </m:oMathPara>
                          </a14:m>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953826947"/>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PV(Cash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a:effectLst/>
                              <a:latin typeface="Arial" panose="020B0604020202020204" pitchFamily="34" charset="0"/>
                              <a:ea typeface="Times New Roman" panose="02020603050405020304" pitchFamily="18" charset="0"/>
                              <a:cs typeface="Arial" panose="020B0604020202020204" pitchFamily="34" charset="0"/>
                            </a:rPr>
                            <a: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a:effectLst/>
                              <a:latin typeface="Arial" panose="020B0604020202020204" pitchFamily="34" charset="0"/>
                              <a:ea typeface="Times New Roman" panose="02020603050405020304" pitchFamily="18" charset="0"/>
                              <a:cs typeface="Arial" panose="020B0604020202020204" pitchFamily="34" charset="0"/>
                            </a:rPr>
                            <a: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r h="353645">
                    <a:tc>
                      <a:txBody>
                        <a:bodyPr/>
                        <a:lstStyle/>
                        <a:p>
                          <a:pPr marL="0" marR="0">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NPV</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0</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26711343"/>
                      </a:ext>
                    </a:extLst>
                  </a:tr>
                </a:tbl>
              </a:graphicData>
            </a:graphic>
          </p:graphicFrame>
        </mc:Choice>
        <mc:Fallback xmlns="">
          <p:graphicFrame>
            <p:nvGraphicFramePr>
              <p:cNvPr id="5" name="Table 4">
                <a:extLst>
                  <a:ext uri="{FF2B5EF4-FFF2-40B4-BE49-F238E27FC236}">
                    <a16:creationId xmlns:a16="http://schemas.microsoft.com/office/drawing/2014/main" id="{FE263645-FD9C-71A1-F5DD-0B020002BCE2}"/>
                  </a:ext>
                </a:extLst>
              </p:cNvPr>
              <p:cNvGraphicFramePr>
                <a:graphicFrameLocks noGrp="1"/>
              </p:cNvGraphicFramePr>
              <p:nvPr>
                <p:extLst>
                  <p:ext uri="{D42A27DB-BD31-4B8C-83A1-F6EECF244321}">
                    <p14:modId xmlns:p14="http://schemas.microsoft.com/office/powerpoint/2010/main" val="3174519799"/>
                  </p:ext>
                </p:extLst>
              </p:nvPr>
            </p:nvGraphicFramePr>
            <p:xfrm>
              <a:off x="816864" y="3356993"/>
              <a:ext cx="6636648" cy="1728192"/>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51133">
                      <a:extLst>
                        <a:ext uri="{9D8B030D-6E8A-4147-A177-3AD203B41FA5}">
                          <a16:colId xmlns:a16="http://schemas.microsoft.com/office/drawing/2014/main" val="4045637048"/>
                        </a:ext>
                      </a:extLst>
                    </a:gridCol>
                    <a:gridCol w="68399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313612">
                    <a:tc>
                      <a:txBody>
                        <a:bodyPr/>
                        <a:lstStyle/>
                        <a:p>
                          <a:pPr marL="0" marR="0">
                            <a:spcBef>
                              <a:spcPts val="200"/>
                            </a:spcBef>
                            <a:spcAft>
                              <a:spcPts val="200"/>
                            </a:spcAft>
                          </a:pPr>
                          <a:r>
                            <a:rPr lang="en-GB" sz="1200" dirty="0">
                              <a:effectLst/>
                              <a:latin typeface="Arial" panose="020B0604020202020204" pitchFamily="34" charset="0"/>
                              <a:cs typeface="Arial" panose="020B0604020202020204" pitchFamily="34" charset="0"/>
                            </a:rPr>
                            <a:t>Year</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2024</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2027</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2028</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200" dirty="0">
                              <a:effectLst/>
                              <a:latin typeface="Arial" panose="020B0604020202020204" pitchFamily="34" charset="0"/>
                              <a:cs typeface="Arial" panose="020B0604020202020204" pitchFamily="34" charset="0"/>
                            </a:rPr>
                            <a:t>2029</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25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25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Discount factor</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a:effectLst/>
                              <a:latin typeface="Arial" panose="020B0604020202020204" pitchFamily="34" charset="0"/>
                              <a:cs typeface="Arial" panose="020B0604020202020204" pitchFamily="34" charset="0"/>
                            </a:rPr>
                            <a:t>1.00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300935" t="-191379" r="-617757"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383036" t="-191379" r="-490179"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491818" t="-191379" r="-399091"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597248" t="-191379" r="-302752"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690909" t="-191379" r="-200000"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798165" t="-191379" r="-101835" b="-203448"/>
                          </a:stretch>
                        </a:blipFill>
                      </a:tcPr>
                    </a:tc>
                    <a:tc>
                      <a:txBody>
                        <a:bodyPr/>
                        <a:lstStyle/>
                        <a:p>
                          <a:endParaRPr lang="en-US"/>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2"/>
                          <a:stretch>
                            <a:fillRect l="-890000" t="-191379" r="-909" b="-203448"/>
                          </a:stretch>
                        </a:blipFill>
                      </a:tcPr>
                    </a:tc>
                    <a:extLst>
                      <a:ext uri="{0D108BD9-81ED-4DB2-BD59-A6C34878D82A}">
                        <a16:rowId xmlns:a16="http://schemas.microsoft.com/office/drawing/2014/main" val="3953826947"/>
                      </a:ext>
                    </a:extLst>
                  </a:tr>
                  <a:tr h="353645">
                    <a:tc>
                      <a:txBody>
                        <a:bodyPr/>
                        <a:lstStyle/>
                        <a:p>
                          <a:pPr marL="0" marR="0">
                            <a:lnSpc>
                              <a:spcPts val="1600"/>
                            </a:lnSpc>
                            <a:spcBef>
                              <a:spcPts val="100"/>
                            </a:spcBef>
                            <a:spcAft>
                              <a:spcPts val="100"/>
                            </a:spcAft>
                          </a:pPr>
                          <a:r>
                            <a:rPr lang="en-GB" sz="1200" dirty="0">
                              <a:solidFill>
                                <a:schemeClr val="tx1"/>
                              </a:solidFill>
                              <a:effectLst/>
                              <a:latin typeface="Arial" panose="020B0604020202020204" pitchFamily="34" charset="0"/>
                              <a:cs typeface="Arial" panose="020B0604020202020204" pitchFamily="34" charset="0"/>
                            </a:rPr>
                            <a:t>PV(Cash flow)</a:t>
                          </a:r>
                          <a:endPar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200" dirty="0">
                              <a:effectLst/>
                              <a:latin typeface="Arial" panose="020B0604020202020204" pitchFamily="34" charset="0"/>
                              <a:cs typeface="Arial" panose="020B0604020202020204" pitchFamily="34" charset="0"/>
                            </a:rPr>
                            <a:t>-100.0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a:effectLst/>
                              <a:latin typeface="Arial" panose="020B0604020202020204" pitchFamily="34" charset="0"/>
                              <a:ea typeface="Times New Roman" panose="02020603050405020304" pitchFamily="18" charset="0"/>
                              <a:cs typeface="Arial" panose="020B0604020202020204" pitchFamily="34" charset="0"/>
                            </a:rPr>
                            <a: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a:effectLst/>
                              <a:latin typeface="Arial" panose="020B0604020202020204" pitchFamily="34" charset="0"/>
                              <a:ea typeface="Times New Roman" panose="02020603050405020304" pitchFamily="18" charset="0"/>
                              <a:cs typeface="Arial" panose="020B0604020202020204" pitchFamily="34" charset="0"/>
                            </a:rPr>
                            <a:t>?</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r h="353645">
                    <a:tc>
                      <a:txBody>
                        <a:bodyPr/>
                        <a:lstStyle/>
                        <a:p>
                          <a:pPr marL="0" marR="0">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NPV</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0</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lnSpc>
                              <a:spcPts val="1600"/>
                            </a:lnSpc>
                            <a:spcBef>
                              <a:spcPts val="100"/>
                            </a:spcBef>
                            <a:spcAft>
                              <a:spcPts val="100"/>
                            </a:spcAft>
                          </a:pPr>
                          <a:r>
                            <a:rPr lang="en-GB" sz="1200" b="1" dirty="0">
                              <a:solidFill>
                                <a:schemeClr val="tx1"/>
                              </a:solidFill>
                              <a:effectLst/>
                              <a:latin typeface="Arial" panose="020B0604020202020204" pitchFamily="34" charset="0"/>
                              <a:cs typeface="Arial" panose="020B0604020202020204" pitchFamily="34" charset="0"/>
                            </a:rPr>
                            <a:t> </a:t>
                          </a:r>
                          <a:endParaRPr lang="en-GB" sz="1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26711343"/>
                      </a:ext>
                    </a:extLst>
                  </a:tr>
                </a:tbl>
              </a:graphicData>
            </a:graphic>
          </p:graphicFrame>
        </mc:Fallback>
      </mc:AlternateContent>
      <p:sp>
        <p:nvSpPr>
          <p:cNvPr id="6" name="Arrow: Right 5">
            <a:extLst>
              <a:ext uri="{FF2B5EF4-FFF2-40B4-BE49-F238E27FC236}">
                <a16:creationId xmlns:a16="http://schemas.microsoft.com/office/drawing/2014/main" id="{4373AECC-FE51-8057-E03C-37C14EA3E7A7}"/>
              </a:ext>
            </a:extLst>
          </p:cNvPr>
          <p:cNvSpPr/>
          <p:nvPr/>
        </p:nvSpPr>
        <p:spPr>
          <a:xfrm>
            <a:off x="7602311" y="4081900"/>
            <a:ext cx="288032" cy="223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5F8766C-0F17-2A21-C66E-9AF80F1713FC}"/>
              </a:ext>
            </a:extLst>
          </p:cNvPr>
          <p:cNvSpPr txBox="1"/>
          <p:nvPr/>
        </p:nvSpPr>
        <p:spPr>
          <a:xfrm>
            <a:off x="8040216" y="3645024"/>
            <a:ext cx="2802455"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Using trial and error or the IRR formula in Excel:</a:t>
            </a:r>
          </a:p>
          <a:p>
            <a:r>
              <a:rPr lang="en-US" i="1" dirty="0">
                <a:latin typeface="Arial" panose="020B0604020202020204" pitchFamily="34" charset="0"/>
                <a:cs typeface="Arial" panose="020B0604020202020204" pitchFamily="34" charset="0"/>
              </a:rPr>
              <a:t>r </a:t>
            </a:r>
            <a:r>
              <a:rPr lang="en-US" dirty="0">
                <a:latin typeface="Arial" panose="020B0604020202020204" pitchFamily="34" charset="0"/>
                <a:cs typeface="Arial" panose="020B0604020202020204" pitchFamily="34" charset="0"/>
              </a:rPr>
              <a:t>= 0.163</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6810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IRR rule </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8</a:t>
            </a:fld>
            <a:endParaRPr lang="nl-NL"/>
          </a:p>
        </p:txBody>
      </p:sp>
      <p:sp>
        <p:nvSpPr>
          <p:cNvPr id="4" name="Content Placeholder 3"/>
          <p:cNvSpPr>
            <a:spLocks noGrp="1"/>
          </p:cNvSpPr>
          <p:nvPr>
            <p:ph sz="quarter" idx="1"/>
          </p:nvPr>
        </p:nvSpPr>
        <p:spPr>
          <a:xfrm>
            <a:off x="816864" y="3717032"/>
            <a:ext cx="4271024" cy="1834988"/>
          </a:xfrm>
        </p:spPr>
        <p:txBody>
          <a:bodyPr>
            <a:normAutofit/>
          </a:bodyPr>
          <a:lstStyle/>
          <a:p>
            <a:pPr>
              <a:lnSpc>
                <a:spcPct val="150000"/>
              </a:lnSpc>
            </a:pPr>
            <a:r>
              <a:rPr lang="en-US" sz="2100" dirty="0">
                <a:latin typeface="Arial" charset="0"/>
                <a:ea typeface="Arial" charset="0"/>
                <a:cs typeface="Arial" charset="0"/>
              </a:rPr>
              <a:t>For project A, there are two points at which NPV = 0, so there’s no unique solution</a:t>
            </a:r>
            <a:endParaRPr lang="en-GB" sz="21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FE263645-FD9C-71A1-F5DD-0B020002BCE2}"/>
              </a:ext>
            </a:extLst>
          </p:cNvPr>
          <p:cNvGraphicFramePr>
            <a:graphicFrameLocks noGrp="1"/>
          </p:cNvGraphicFramePr>
          <p:nvPr>
            <p:extLst>
              <p:ext uri="{D42A27DB-BD31-4B8C-83A1-F6EECF244321}">
                <p14:modId xmlns:p14="http://schemas.microsoft.com/office/powerpoint/2010/main" val="3149997499"/>
              </p:ext>
            </p:extLst>
          </p:nvPr>
        </p:nvGraphicFramePr>
        <p:xfrm>
          <a:off x="4727848" y="1749820"/>
          <a:ext cx="6636648" cy="1020902"/>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val="1497513622"/>
                    </a:ext>
                  </a:extLst>
                </a:gridCol>
                <a:gridCol w="667563">
                  <a:extLst>
                    <a:ext uri="{9D8B030D-6E8A-4147-A177-3AD203B41FA5}">
                      <a16:colId xmlns:a16="http://schemas.microsoft.com/office/drawing/2014/main" val="1332905056"/>
                    </a:ext>
                  </a:extLst>
                </a:gridCol>
                <a:gridCol w="651133">
                  <a:extLst>
                    <a:ext uri="{9D8B030D-6E8A-4147-A177-3AD203B41FA5}">
                      <a16:colId xmlns:a16="http://schemas.microsoft.com/office/drawing/2014/main" val="4045637048"/>
                    </a:ext>
                  </a:extLst>
                </a:gridCol>
                <a:gridCol w="683993">
                  <a:extLst>
                    <a:ext uri="{9D8B030D-6E8A-4147-A177-3AD203B41FA5}">
                      <a16:colId xmlns:a16="http://schemas.microsoft.com/office/drawing/2014/main" val="907830190"/>
                    </a:ext>
                  </a:extLst>
                </a:gridCol>
                <a:gridCol w="667563">
                  <a:extLst>
                    <a:ext uri="{9D8B030D-6E8A-4147-A177-3AD203B41FA5}">
                      <a16:colId xmlns:a16="http://schemas.microsoft.com/office/drawing/2014/main" val="858709190"/>
                    </a:ext>
                  </a:extLst>
                </a:gridCol>
                <a:gridCol w="667563">
                  <a:extLst>
                    <a:ext uri="{9D8B030D-6E8A-4147-A177-3AD203B41FA5}">
                      <a16:colId xmlns:a16="http://schemas.microsoft.com/office/drawing/2014/main" val="621244174"/>
                    </a:ext>
                  </a:extLst>
                </a:gridCol>
                <a:gridCol w="667563">
                  <a:extLst>
                    <a:ext uri="{9D8B030D-6E8A-4147-A177-3AD203B41FA5}">
                      <a16:colId xmlns:a16="http://schemas.microsoft.com/office/drawing/2014/main" val="1849989027"/>
                    </a:ext>
                  </a:extLst>
                </a:gridCol>
                <a:gridCol w="667563">
                  <a:extLst>
                    <a:ext uri="{9D8B030D-6E8A-4147-A177-3AD203B41FA5}">
                      <a16:colId xmlns:a16="http://schemas.microsoft.com/office/drawing/2014/main" val="3886321751"/>
                    </a:ext>
                  </a:extLst>
                </a:gridCol>
                <a:gridCol w="667563">
                  <a:extLst>
                    <a:ext uri="{9D8B030D-6E8A-4147-A177-3AD203B41FA5}">
                      <a16:colId xmlns:a16="http://schemas.microsoft.com/office/drawing/2014/main" val="765371636"/>
                    </a:ext>
                  </a:extLst>
                </a:gridCol>
              </a:tblGrid>
              <a:tr h="313612">
                <a:tc>
                  <a:txBody>
                    <a:bodyPr/>
                    <a:lstStyle/>
                    <a:p>
                      <a:pPr marL="0" marR="0">
                        <a:spcBef>
                          <a:spcPts val="200"/>
                        </a:spcBef>
                        <a:spcAft>
                          <a:spcPts val="200"/>
                        </a:spcAft>
                      </a:pPr>
                      <a:r>
                        <a:rPr lang="en-GB" sz="1400" dirty="0">
                          <a:effectLst/>
                          <a:latin typeface="Arial" panose="020B0604020202020204" pitchFamily="34" charset="0"/>
                          <a:cs typeface="Arial" panose="020B0604020202020204" pitchFamily="34" charset="0"/>
                        </a:rPr>
                        <a:t>Year</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2022</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2023</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2026</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2027</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2028</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400" dirty="0">
                          <a:effectLst/>
                          <a:latin typeface="Arial" panose="020B0604020202020204" pitchFamily="34" charset="0"/>
                          <a:cs typeface="Arial" panose="020B0604020202020204" pitchFamily="34" charset="0"/>
                        </a:rPr>
                        <a:t>2029</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353645">
                <a:tc>
                  <a:txBody>
                    <a:bodyPr/>
                    <a:lstStyle/>
                    <a:p>
                      <a:pPr marL="0" marR="0">
                        <a:lnSpc>
                          <a:spcPts val="1600"/>
                        </a:lnSpc>
                        <a:spcBef>
                          <a:spcPts val="100"/>
                        </a:spcBef>
                        <a:spcAft>
                          <a:spcPts val="1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CF project A</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-200</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-60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110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353645">
                <a:tc>
                  <a:txBody>
                    <a:bodyPr/>
                    <a:lstStyle/>
                    <a:p>
                      <a:pPr marL="0" marR="0">
                        <a:lnSpc>
                          <a:spcPts val="1600"/>
                        </a:lnSpc>
                        <a:spcBef>
                          <a:spcPts val="100"/>
                        </a:spcBef>
                        <a:spcAft>
                          <a:spcPts val="1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CF project B</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100"/>
                        </a:spcBef>
                        <a:spcAft>
                          <a:spcPts val="1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-150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tc>
                  <a:txBody>
                    <a:bodyPr/>
                    <a:lstStyle/>
                    <a:p>
                      <a:pPr marL="0" marR="0" algn="ctr">
                        <a:lnSpc>
                          <a:spcPts val="1600"/>
                        </a:lnSpc>
                        <a:spcBef>
                          <a:spcPts val="200"/>
                        </a:spcBef>
                        <a:spcAft>
                          <a:spcPts val="200"/>
                        </a:spcAft>
                      </a:pPr>
                      <a:r>
                        <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endParaRPr lang="en-GB"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953826947"/>
                  </a:ext>
                </a:extLst>
              </a:tr>
            </a:tbl>
          </a:graphicData>
        </a:graphic>
      </p:graphicFrame>
      <p:sp>
        <p:nvSpPr>
          <p:cNvPr id="6" name="Content Placeholder 3">
            <a:extLst>
              <a:ext uri="{FF2B5EF4-FFF2-40B4-BE49-F238E27FC236}">
                <a16:creationId xmlns:a16="http://schemas.microsoft.com/office/drawing/2014/main" id="{573AB752-9731-03F3-CAFB-AA27C9E0F26C}"/>
              </a:ext>
            </a:extLst>
          </p:cNvPr>
          <p:cNvSpPr txBox="1">
            <a:spLocks/>
          </p:cNvSpPr>
          <p:nvPr/>
        </p:nvSpPr>
        <p:spPr>
          <a:xfrm>
            <a:off x="407368" y="1687890"/>
            <a:ext cx="3910984" cy="1245774"/>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150000"/>
              </a:lnSpc>
            </a:pPr>
            <a:r>
              <a:rPr lang="en-US" sz="2100" dirty="0">
                <a:latin typeface="Arial" charset="0"/>
                <a:ea typeface="Arial" charset="0"/>
                <a:cs typeface="Arial" charset="0"/>
              </a:rPr>
              <a:t>Problem when CF sign flips several times (like project A)</a:t>
            </a:r>
            <a:endParaRPr lang="en-GB" sz="2100" dirty="0">
              <a:latin typeface="Arial" charset="0"/>
              <a:ea typeface="Arial" charset="0"/>
              <a:cs typeface="Arial" charset="0"/>
            </a:endParaRPr>
          </a:p>
        </p:txBody>
      </p:sp>
      <p:pic>
        <p:nvPicPr>
          <p:cNvPr id="7" name="Afbeelding 6">
            <a:extLst>
              <a:ext uri="{FF2B5EF4-FFF2-40B4-BE49-F238E27FC236}">
                <a16:creationId xmlns:a16="http://schemas.microsoft.com/office/drawing/2014/main" id="{AECE3432-4835-CA70-0A49-D64039DC1296}"/>
              </a:ext>
            </a:extLst>
          </p:cNvPr>
          <p:cNvPicPr>
            <a:picLocks noChangeAspect="1"/>
          </p:cNvPicPr>
          <p:nvPr/>
        </p:nvPicPr>
        <p:blipFill>
          <a:blip r:embed="rId2"/>
          <a:stretch>
            <a:fillRect/>
          </a:stretch>
        </p:blipFill>
        <p:spPr>
          <a:xfrm>
            <a:off x="5591944" y="3198169"/>
            <a:ext cx="5130800" cy="3429000"/>
          </a:xfrm>
          <a:prstGeom prst="rect">
            <a:avLst/>
          </a:prstGeom>
        </p:spPr>
      </p:pic>
    </p:spTree>
    <p:extLst>
      <p:ext uri="{BB962C8B-B14F-4D97-AF65-F5344CB8AC3E}">
        <p14:creationId xmlns:p14="http://schemas.microsoft.com/office/powerpoint/2010/main" val="137261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charset="0"/>
                <a:ea typeface="Arial" charset="0"/>
                <a:cs typeface="Arial" charset="0"/>
              </a:rPr>
              <a:t>NPV vs IRR and payback</a:t>
            </a:r>
            <a:endParaRPr lang="nl-NL" sz="3200" dirty="0">
              <a:latin typeface="Arial" charset="0"/>
              <a:ea typeface="Arial" charset="0"/>
              <a:cs typeface="Arial" charset="0"/>
            </a:endParaRPr>
          </a:p>
        </p:txBody>
      </p:sp>
      <p:sp>
        <p:nvSpPr>
          <p:cNvPr id="3" name="Slide Number Placeholder 2"/>
          <p:cNvSpPr>
            <a:spLocks noGrp="1"/>
          </p:cNvSpPr>
          <p:nvPr>
            <p:ph type="sldNum" sz="quarter" idx="12"/>
          </p:nvPr>
        </p:nvSpPr>
        <p:spPr/>
        <p:txBody>
          <a:bodyPr>
            <a:normAutofit fontScale="85000" lnSpcReduction="20000"/>
          </a:bodyPr>
          <a:lstStyle/>
          <a:p>
            <a:fld id="{E7460DF1-6357-430F-98B5-137A4FF6C7DD}" type="slidenum">
              <a:rPr lang="nl-NL" smtClean="0"/>
              <a:t>9</a:t>
            </a:fld>
            <a:endParaRPr lang="nl-NL"/>
          </a:p>
        </p:txBody>
      </p:sp>
      <p:sp>
        <p:nvSpPr>
          <p:cNvPr id="4" name="Content Placeholder 3"/>
          <p:cNvSpPr>
            <a:spLocks noGrp="1"/>
          </p:cNvSpPr>
          <p:nvPr>
            <p:ph sz="quarter" idx="1"/>
          </p:nvPr>
        </p:nvSpPr>
        <p:spPr>
          <a:xfrm>
            <a:off x="816864" y="1516698"/>
            <a:ext cx="10391704" cy="4925144"/>
          </a:xfrm>
        </p:spPr>
        <p:txBody>
          <a:bodyPr>
            <a:normAutofit/>
          </a:bodyPr>
          <a:lstStyle/>
          <a:p>
            <a:pPr>
              <a:lnSpc>
                <a:spcPct val="150000"/>
              </a:lnSpc>
            </a:pPr>
            <a:r>
              <a:rPr lang="en-GB" sz="2400" dirty="0">
                <a:latin typeface="Arial" charset="0"/>
                <a:ea typeface="Arial" charset="0"/>
                <a:cs typeface="Arial" charset="0"/>
              </a:rPr>
              <a:t>Preference for NPV, since:</a:t>
            </a:r>
          </a:p>
          <a:p>
            <a:pPr lvl="1">
              <a:lnSpc>
                <a:spcPct val="150000"/>
              </a:lnSpc>
            </a:pPr>
            <a:r>
              <a:rPr lang="en-GB" sz="1800" dirty="0">
                <a:latin typeface="Arial" charset="0"/>
                <a:ea typeface="Arial" charset="0"/>
                <a:cs typeface="Arial" charset="0"/>
              </a:rPr>
              <a:t>NPVs can be added up</a:t>
            </a:r>
          </a:p>
          <a:p>
            <a:pPr lvl="1">
              <a:lnSpc>
                <a:spcPct val="150000"/>
              </a:lnSpc>
            </a:pPr>
            <a:r>
              <a:rPr lang="en-GB" sz="1800" dirty="0">
                <a:latin typeface="Arial" charset="0"/>
                <a:ea typeface="Arial" charset="0"/>
                <a:cs typeface="Arial" charset="0"/>
              </a:rPr>
              <a:t>It is a direct measure of value created for shareholders (the manager’s primary objective)</a:t>
            </a:r>
          </a:p>
          <a:p>
            <a:pPr lvl="1">
              <a:lnSpc>
                <a:spcPct val="150000"/>
              </a:lnSpc>
            </a:pPr>
            <a:endParaRPr lang="en-GB" sz="1800" dirty="0">
              <a:latin typeface="Arial" charset="0"/>
              <a:ea typeface="Arial" charset="0"/>
              <a:cs typeface="Arial" charset="0"/>
            </a:endParaRPr>
          </a:p>
        </p:txBody>
      </p:sp>
      <p:graphicFrame>
        <p:nvGraphicFramePr>
          <p:cNvPr id="5" name="Table 4">
            <a:extLst>
              <a:ext uri="{FF2B5EF4-FFF2-40B4-BE49-F238E27FC236}">
                <a16:creationId xmlns:a16="http://schemas.microsoft.com/office/drawing/2014/main" id="{518EED76-4DB0-342E-417B-EC69D99CCEBB}"/>
              </a:ext>
            </a:extLst>
          </p:cNvPr>
          <p:cNvGraphicFramePr>
            <a:graphicFrameLocks noGrp="1"/>
          </p:cNvGraphicFramePr>
          <p:nvPr>
            <p:extLst>
              <p:ext uri="{D42A27DB-BD31-4B8C-83A1-F6EECF244321}">
                <p14:modId xmlns:p14="http://schemas.microsoft.com/office/powerpoint/2010/main" val="2352163433"/>
              </p:ext>
            </p:extLst>
          </p:nvPr>
        </p:nvGraphicFramePr>
        <p:xfrm>
          <a:off x="2099555" y="3501008"/>
          <a:ext cx="7992889" cy="2202144"/>
        </p:xfrm>
        <a:graphic>
          <a:graphicData uri="http://schemas.openxmlformats.org/drawingml/2006/table">
            <a:tbl>
              <a:tblPr firstRow="1" firstCol="1" bandRow="1">
                <a:tableStyleId>{5C22544A-7EE6-4342-B048-85BDC9FD1C3A}</a:tableStyleId>
              </a:tblPr>
              <a:tblGrid>
                <a:gridCol w="1444501">
                  <a:extLst>
                    <a:ext uri="{9D8B030D-6E8A-4147-A177-3AD203B41FA5}">
                      <a16:colId xmlns:a16="http://schemas.microsoft.com/office/drawing/2014/main" val="1497513622"/>
                    </a:ext>
                  </a:extLst>
                </a:gridCol>
                <a:gridCol w="1187698">
                  <a:extLst>
                    <a:ext uri="{9D8B030D-6E8A-4147-A177-3AD203B41FA5}">
                      <a16:colId xmlns:a16="http://schemas.microsoft.com/office/drawing/2014/main" val="1332905056"/>
                    </a:ext>
                  </a:extLst>
                </a:gridCol>
                <a:gridCol w="1187698">
                  <a:extLst>
                    <a:ext uri="{9D8B030D-6E8A-4147-A177-3AD203B41FA5}">
                      <a16:colId xmlns:a16="http://schemas.microsoft.com/office/drawing/2014/main" val="4045637048"/>
                    </a:ext>
                  </a:extLst>
                </a:gridCol>
                <a:gridCol w="1187698">
                  <a:extLst>
                    <a:ext uri="{9D8B030D-6E8A-4147-A177-3AD203B41FA5}">
                      <a16:colId xmlns:a16="http://schemas.microsoft.com/office/drawing/2014/main" val="907830190"/>
                    </a:ext>
                  </a:extLst>
                </a:gridCol>
                <a:gridCol w="2985294">
                  <a:extLst>
                    <a:ext uri="{9D8B030D-6E8A-4147-A177-3AD203B41FA5}">
                      <a16:colId xmlns:a16="http://schemas.microsoft.com/office/drawing/2014/main" val="858709190"/>
                    </a:ext>
                  </a:extLst>
                </a:gridCol>
              </a:tblGrid>
              <a:tr h="838911">
                <a:tc>
                  <a:txBody>
                    <a:bodyPr/>
                    <a:lstStyle/>
                    <a:p>
                      <a:pPr marL="0" marR="0">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Method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Project X</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a:solidFill>
                            <a:srgbClr val="FFFFFF"/>
                          </a:solidFill>
                          <a:effectLst/>
                          <a:latin typeface="Arial" panose="020B0604020202020204" pitchFamily="34" charset="0"/>
                          <a:ea typeface="Calibri" panose="020F0502020204030204" pitchFamily="34" charset="0"/>
                          <a:cs typeface="Arial" panose="020B0604020202020204" pitchFamily="34" charset="0"/>
                        </a:rPr>
                        <a:t>Project Y</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200"/>
                        </a:spcBef>
                        <a:spcAft>
                          <a:spcPts val="200"/>
                        </a:spcAft>
                      </a:pP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Project Y twice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200"/>
                        </a:spcBef>
                        <a:spcAft>
                          <a:spcPts val="200"/>
                        </a:spcAft>
                      </a:pPr>
                      <a:r>
                        <a:rPr lang="en-GB" sz="1600" b="1">
                          <a:solidFill>
                            <a:srgbClr val="FFFFFF"/>
                          </a:solidFill>
                          <a:effectLst/>
                          <a:latin typeface="Arial" panose="020B0604020202020204" pitchFamily="34" charset="0"/>
                          <a:ea typeface="Calibri" panose="020F0502020204030204" pitchFamily="34" charset="0"/>
                          <a:cs typeface="Arial" panose="020B0604020202020204" pitchFamily="34" charset="0"/>
                        </a:rPr>
                        <a:t>Preferred project</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0750725"/>
                  </a:ext>
                </a:extLst>
              </a:tr>
              <a:tr h="454411">
                <a:tc>
                  <a:txBody>
                    <a:bodyPr/>
                    <a:lstStyle/>
                    <a:p>
                      <a:pPr marL="0" marR="0" algn="just">
                        <a:spcBef>
                          <a:spcPts val="200"/>
                        </a:spcBef>
                        <a:spcAft>
                          <a:spcPts val="200"/>
                        </a:spcAft>
                      </a:pPr>
                      <a:r>
                        <a:rPr lang="en-GB"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NPV</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21.7</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23.3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tc>
                  <a:txBody>
                    <a:bodyPr/>
                    <a:lstStyle/>
                    <a:p>
                      <a:pPr marL="0" marR="0" algn="just">
                        <a:spcBef>
                          <a:spcPts val="200"/>
                        </a:spcBef>
                        <a:spcAft>
                          <a:spcPts val="200"/>
                        </a:spcAft>
                      </a:pPr>
                      <a:r>
                        <a:rPr lang="en-GB" sz="1600">
                          <a:solidFill>
                            <a:srgbClr val="000000"/>
                          </a:solidFill>
                          <a:effectLst/>
                          <a:latin typeface="Arial" panose="020B0604020202020204" pitchFamily="34" charset="0"/>
                          <a:ea typeface="Calibri" panose="020F0502020204030204" pitchFamily="34" charset="0"/>
                          <a:cs typeface="Arial" panose="020B0604020202020204" pitchFamily="34" charset="0"/>
                        </a:rPr>
                        <a:t>Project Y twice</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1192988093"/>
                  </a:ext>
                </a:extLst>
              </a:tr>
              <a:tr h="454411">
                <a:tc>
                  <a:txBody>
                    <a:bodyPr/>
                    <a:lstStyle/>
                    <a:p>
                      <a:pPr marL="0" marR="0" algn="just">
                        <a:spcBef>
                          <a:spcPts val="200"/>
                        </a:spcBef>
                        <a:spcAft>
                          <a:spcPts val="200"/>
                        </a:spcAft>
                      </a:pPr>
                      <a:r>
                        <a:rPr lang="en-GB"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IRR</a:t>
                      </a:r>
                      <a:endParaRPr lang="en-GB"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16.3%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19.6%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ctr">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19.6%</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algn="just">
                        <a:spcBef>
                          <a:spcPts val="200"/>
                        </a:spcBef>
                        <a:spcAft>
                          <a:spcPts val="200"/>
                        </a:spcAft>
                      </a:pPr>
                      <a:r>
                        <a:rPr lang="en-GB" sz="1600" dirty="0">
                          <a:effectLst/>
                          <a:latin typeface="Arial" panose="020B0604020202020204" pitchFamily="34" charset="0"/>
                          <a:ea typeface="Calibri" panose="020F0502020204030204" pitchFamily="34" charset="0"/>
                          <a:cs typeface="Arial" panose="020B0604020202020204" pitchFamily="34" charset="0"/>
                        </a:rPr>
                        <a:t>Project Y or Project Y twice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953826947"/>
                  </a:ext>
                </a:extLst>
              </a:tr>
              <a:tr h="454411">
                <a:tc>
                  <a:txBody>
                    <a:bodyPr/>
                    <a:lstStyle/>
                    <a:p>
                      <a:pPr marL="0" marR="0" algn="just">
                        <a:spcBef>
                          <a:spcPts val="200"/>
                        </a:spcBef>
                        <a:spcAft>
                          <a:spcPts val="200"/>
                        </a:spcAft>
                      </a:pPr>
                      <a:r>
                        <a:rPr lang="en-GB"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Payback rule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ctr">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FA"/>
                    </a:solidFill>
                  </a:tcPr>
                </a:tc>
                <a:tc>
                  <a:txBody>
                    <a:bodyPr/>
                    <a:lstStyle/>
                    <a:p>
                      <a:pPr marL="0" marR="0" algn="just">
                        <a:spcBef>
                          <a:spcPts val="200"/>
                        </a:spcBef>
                        <a:spcAft>
                          <a:spcPts val="200"/>
                        </a:spcAft>
                      </a:pPr>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Project Y or Project Y twice</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F1FA"/>
                    </a:solidFill>
                  </a:tcPr>
                </a:tc>
                <a:extLst>
                  <a:ext uri="{0D108BD9-81ED-4DB2-BD59-A6C34878D82A}">
                    <a16:rowId xmlns:a16="http://schemas.microsoft.com/office/drawing/2014/main" val="3815193286"/>
                  </a:ext>
                </a:extLst>
              </a:tr>
            </a:tbl>
          </a:graphicData>
        </a:graphic>
      </p:graphicFrame>
    </p:spTree>
    <p:extLst>
      <p:ext uri="{BB962C8B-B14F-4D97-AF65-F5344CB8AC3E}">
        <p14:creationId xmlns:p14="http://schemas.microsoft.com/office/powerpoint/2010/main" val="31012184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457B9E"/>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26733</TotalTime>
  <Words>2099</Words>
  <Application>Microsoft Macintosh PowerPoint</Application>
  <PresentationFormat>Breedbeeld</PresentationFormat>
  <Paragraphs>692</Paragraphs>
  <Slides>23</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23</vt:i4>
      </vt:variant>
    </vt:vector>
  </HeadingPairs>
  <TitlesOfParts>
    <vt:vector size="31" baseType="lpstr">
      <vt:lpstr>Arial</vt:lpstr>
      <vt:lpstr>Calibri</vt:lpstr>
      <vt:lpstr>Cambria Math</vt:lpstr>
      <vt:lpstr>Times New Roman</vt:lpstr>
      <vt:lpstr>Tw Cen MT</vt:lpstr>
      <vt:lpstr>Wingdings</vt:lpstr>
      <vt:lpstr>Wingdings 2</vt:lpstr>
      <vt:lpstr>Median</vt:lpstr>
      <vt:lpstr>Corporate Finance for Long-Term Value  </vt:lpstr>
      <vt:lpstr>Chapter 6: Investment decision rules</vt:lpstr>
      <vt:lpstr>The BIG Picture</vt:lpstr>
      <vt:lpstr>Calculating financial value</vt:lpstr>
      <vt:lpstr>Calculating financial value</vt:lpstr>
      <vt:lpstr>Payback rule</vt:lpstr>
      <vt:lpstr>IRR rule</vt:lpstr>
      <vt:lpstr>IRR rule </vt:lpstr>
      <vt:lpstr>NPV vs IRR and payback</vt:lpstr>
      <vt:lpstr>Behavioural effects on investment decisions</vt:lpstr>
      <vt:lpstr>Overconfidence and excessive optimism </vt:lpstr>
      <vt:lpstr>Overconfidence and excessive optimism </vt:lpstr>
      <vt:lpstr>Integrated investment decision rules</vt:lpstr>
      <vt:lpstr>Constrained PV</vt:lpstr>
      <vt:lpstr>Constrained PV</vt:lpstr>
      <vt:lpstr>Expanded PV</vt:lpstr>
      <vt:lpstr>Integrated PV = IPV</vt:lpstr>
      <vt:lpstr>IPV</vt:lpstr>
      <vt:lpstr>IPV</vt:lpstr>
      <vt:lpstr>Internalisation</vt:lpstr>
      <vt:lpstr>Internalisation</vt:lpstr>
      <vt:lpstr>Internalisation</vt:lpstr>
      <vt:lpstr>Conclusions</vt:lpstr>
    </vt:vector>
  </TitlesOfParts>
  <Company>RSM Erasmus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 for Long-Term Value</dc:title>
  <dc:creator>Administrator</dc:creator>
  <dc:description>Book Slides</dc:description>
  <cp:lastModifiedBy>Dirk Schoenmaker</cp:lastModifiedBy>
  <cp:revision>430</cp:revision>
  <cp:lastPrinted>2017-10-25T07:51:07Z</cp:lastPrinted>
  <dcterms:created xsi:type="dcterms:W3CDTF">2014-04-08T12:02:43Z</dcterms:created>
  <dcterms:modified xsi:type="dcterms:W3CDTF">2023-09-04T18:31:38Z</dcterms:modified>
</cp:coreProperties>
</file>