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564" r:id="rId3"/>
    <p:sldId id="454" r:id="rId4"/>
    <p:sldId id="617" r:id="rId5"/>
    <p:sldId id="618" r:id="rId6"/>
    <p:sldId id="619" r:id="rId7"/>
    <p:sldId id="620" r:id="rId8"/>
    <p:sldId id="621" r:id="rId9"/>
    <p:sldId id="622" r:id="rId10"/>
    <p:sldId id="623" r:id="rId11"/>
    <p:sldId id="624" r:id="rId12"/>
    <p:sldId id="616" r:id="rId13"/>
    <p:sldId id="574" r:id="rId14"/>
    <p:sldId id="602" r:id="rId15"/>
    <p:sldId id="605" r:id="rId16"/>
    <p:sldId id="608" r:id="rId17"/>
    <p:sldId id="625" r:id="rId18"/>
    <p:sldId id="562" r:id="rId19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010A32BA-3B9D-401F-8BB3-E1ABE0C3621A}">
          <p14:sldIdLst>
            <p14:sldId id="256"/>
            <p14:sldId id="564"/>
            <p14:sldId id="454"/>
          </p14:sldIdLst>
        </p14:section>
        <p14:section name="10.1 Basics of private equity" id="{82B96233-CE70-49E5-8BF3-3164E0F97AA4}">
          <p14:sldIdLst>
            <p14:sldId id="617"/>
            <p14:sldId id="618"/>
            <p14:sldId id="619"/>
            <p14:sldId id="620"/>
            <p14:sldId id="621"/>
            <p14:sldId id="622"/>
            <p14:sldId id="623"/>
          </p14:sldIdLst>
        </p14:section>
        <p14:section name="10.2 Valuation of private equity" id="{07974BBC-226C-43E9-B527-C5E45488056F}">
          <p14:sldIdLst>
            <p14:sldId id="624"/>
            <p14:sldId id="616"/>
            <p14:sldId id="574"/>
            <p14:sldId id="602"/>
            <p14:sldId id="605"/>
          </p14:sldIdLst>
        </p14:section>
        <p14:section name="10.3 Impact of S &amp; E on F in private equity" id="{1B5E020B-0A55-42F0-B327-34E1E91E56D2}">
          <p14:sldIdLst>
            <p14:sldId id="608"/>
          </p14:sldIdLst>
        </p14:section>
        <p14:section name="10.4 Valuation of S &amp; E and integrated valuation in private equity" id="{031C56D3-87AA-4FFA-8844-F2D99F40EA26}">
          <p14:sldIdLst>
            <p14:sldId id="625"/>
          </p14:sldIdLst>
        </p14:section>
        <p14:section name="10.5 Conclusions" id="{178EF25C-958A-4121-8DF3-1B822610ACA1}">
          <p14:sldIdLst>
            <p14:sldId id="5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AC09F08-18AB-00D1-1B8C-6B475E567364}" name="Dirk Schoenmaker" initials="DS" userId="661d7b1468ffb9d5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A8E"/>
    <a:srgbClr val="CCE3F5"/>
    <a:srgbClr val="E7F1FA"/>
    <a:srgbClr val="D1E7F6"/>
    <a:srgbClr val="1482AC"/>
    <a:srgbClr val="A6A6A6"/>
    <a:srgbClr val="D9D9D9"/>
    <a:srgbClr val="2683C6"/>
    <a:srgbClr val="DA970F"/>
    <a:srgbClr val="5E87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76" autoAdjust="0"/>
    <p:restoredTop sz="95369"/>
  </p:normalViewPr>
  <p:slideViewPr>
    <p:cSldViewPr>
      <p:cViewPr varScale="1">
        <p:scale>
          <a:sx n="122" d="100"/>
          <a:sy n="122" d="100"/>
        </p:scale>
        <p:origin x="216" y="3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8/10/relationships/authors" Target="author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Schoenmaker\Documents\Book%20Corporate%20Finance\Final%20figures\Ch1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nl-NL"/>
              <a:t>PE fund J-curve of cash flows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nl-US"/>
        </a:p>
      </c:txPr>
    </c:title>
    <c:autoTitleDeleted val="0"/>
    <c:plotArea>
      <c:layout>
        <c:manualLayout>
          <c:layoutTarget val="inner"/>
          <c:xMode val="edge"/>
          <c:yMode val="edge"/>
          <c:x val="0.10203317864966573"/>
          <c:y val="0.18335558746649286"/>
          <c:w val="0.62374574714870235"/>
          <c:h val="0.679561793773544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 10.4  J curve'!$B$3</c:f>
              <c:strCache>
                <c:ptCount val="1"/>
                <c:pt idx="0">
                  <c:v>Capital calls (cash out)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'Fig 10.4  J curve'!$B$4:$B$13</c:f>
              <c:numCache>
                <c:formatCode>General</c:formatCode>
                <c:ptCount val="10"/>
                <c:pt idx="0">
                  <c:v>-9</c:v>
                </c:pt>
                <c:pt idx="1">
                  <c:v>-12</c:v>
                </c:pt>
                <c:pt idx="2">
                  <c:v>-13</c:v>
                </c:pt>
                <c:pt idx="3">
                  <c:v>-7</c:v>
                </c:pt>
                <c:pt idx="4">
                  <c:v>-4</c:v>
                </c:pt>
                <c:pt idx="5">
                  <c:v>-1</c:v>
                </c:pt>
                <c:pt idx="6">
                  <c:v>-1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8A-41A2-9F21-1C53631383CB}"/>
            </c:ext>
          </c:extLst>
        </c:ser>
        <c:ser>
          <c:idx val="1"/>
          <c:order val="1"/>
          <c:tx>
            <c:strRef>
              <c:f>'Fig 10.4  J curve'!$C$3</c:f>
              <c:strCache>
                <c:ptCount val="1"/>
                <c:pt idx="0">
                  <c:v>Distribution (cash in)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'Fig 10.4  J curve'!$C$4:$C$13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7</c:v>
                </c:pt>
                <c:pt idx="3">
                  <c:v>9</c:v>
                </c:pt>
                <c:pt idx="4">
                  <c:v>12</c:v>
                </c:pt>
                <c:pt idx="5">
                  <c:v>13</c:v>
                </c:pt>
                <c:pt idx="6">
                  <c:v>16</c:v>
                </c:pt>
                <c:pt idx="7">
                  <c:v>16</c:v>
                </c:pt>
                <c:pt idx="8">
                  <c:v>16</c:v>
                </c:pt>
                <c:pt idx="9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8A-41A2-9F21-1C53631383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605532624"/>
        <c:axId val="605528464"/>
      </c:barChart>
      <c:lineChart>
        <c:grouping val="standard"/>
        <c:varyColors val="0"/>
        <c:ser>
          <c:idx val="2"/>
          <c:order val="2"/>
          <c:tx>
            <c:strRef>
              <c:f>'Fig 10.4  J curve'!$E$3</c:f>
              <c:strCache>
                <c:ptCount val="1"/>
                <c:pt idx="0">
                  <c:v>Cumulative cash flow</c:v>
                </c:pt>
              </c:strCache>
            </c:strRef>
          </c:tx>
          <c:spPr>
            <a:ln w="28575" cap="rnd">
              <a:solidFill>
                <a:srgbClr val="E84A8E"/>
              </a:solidFill>
              <a:round/>
            </a:ln>
            <a:effectLst/>
          </c:spPr>
          <c:marker>
            <c:symbol val="none"/>
          </c:marker>
          <c:val>
            <c:numRef>
              <c:f>'Fig 10.4  J curve'!$E$4:$E$13</c:f>
              <c:numCache>
                <c:formatCode>General</c:formatCode>
                <c:ptCount val="10"/>
                <c:pt idx="0">
                  <c:v>-9</c:v>
                </c:pt>
                <c:pt idx="1">
                  <c:v>-21</c:v>
                </c:pt>
                <c:pt idx="2">
                  <c:v>-27</c:v>
                </c:pt>
                <c:pt idx="3">
                  <c:v>-25</c:v>
                </c:pt>
                <c:pt idx="4">
                  <c:v>-17</c:v>
                </c:pt>
                <c:pt idx="5">
                  <c:v>-5</c:v>
                </c:pt>
                <c:pt idx="6">
                  <c:v>10</c:v>
                </c:pt>
                <c:pt idx="7">
                  <c:v>26</c:v>
                </c:pt>
                <c:pt idx="8">
                  <c:v>42</c:v>
                </c:pt>
                <c:pt idx="9">
                  <c:v>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D8A-41A2-9F21-1C53631383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5532624"/>
        <c:axId val="605528464"/>
      </c:lineChart>
      <c:catAx>
        <c:axId val="6055326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nl-NL"/>
                  <a:t>Year</a:t>
                </a:r>
              </a:p>
            </c:rich>
          </c:tx>
          <c:layout>
            <c:manualLayout>
              <c:xMode val="edge"/>
              <c:yMode val="edge"/>
              <c:x val="0.68251988205014258"/>
              <c:y val="0.7653346218256862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nl-US"/>
            </a:p>
          </c:txPr>
        </c:title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l-US"/>
          </a:p>
        </c:txPr>
        <c:crossAx val="605528464"/>
        <c:crosses val="autoZero"/>
        <c:auto val="1"/>
        <c:lblAlgn val="ctr"/>
        <c:lblOffset val="100"/>
        <c:noMultiLvlLbl val="0"/>
      </c:catAx>
      <c:valAx>
        <c:axId val="605528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nl-NL" sz="1400"/>
                  <a:t>Cash flows, $ millions</a:t>
                </a:r>
              </a:p>
            </c:rich>
          </c:tx>
          <c:layout>
            <c:manualLayout>
              <c:xMode val="edge"/>
              <c:yMode val="edge"/>
              <c:x val="2.0597016998111322E-2"/>
              <c:y val="0.1863077796988058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nl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l-US"/>
          </a:p>
        </c:txPr>
        <c:crossAx val="605532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387619799129633"/>
          <c:y val="0.16962415442689341"/>
          <c:w val="0.26612378717179574"/>
          <c:h val="0.707771329288583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nl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nl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E9AA7C-B95A-48EA-A5F4-1BF7BC73B937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A515F82E-0B6D-4E91-AB1D-9059586EA938}">
      <dgm:prSet phldrT="[Tekst]" custT="1"/>
      <dgm:spPr/>
      <dgm:t>
        <a:bodyPr/>
        <a:lstStyle/>
        <a:p>
          <a:r>
            <a:rPr lang="en-GB" sz="1800" dirty="0">
              <a:latin typeface="Arial" panose="020B0604020202020204" pitchFamily="34" charset="0"/>
              <a:cs typeface="Arial" panose="020B0604020202020204" pitchFamily="34" charset="0"/>
            </a:rPr>
            <a:t>Venture capital</a:t>
          </a:r>
          <a:br>
            <a:rPr lang="en-GB" sz="18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800" dirty="0">
              <a:latin typeface="Arial" panose="020B0604020202020204" pitchFamily="34" charset="0"/>
              <a:cs typeface="Arial" panose="020B0604020202020204" pitchFamily="34" charset="0"/>
            </a:rPr>
            <a:t>(Early stage)</a:t>
          </a:r>
        </a:p>
      </dgm:t>
    </dgm:pt>
    <dgm:pt modelId="{9834FA5C-4F48-4A6F-B07C-ADFAABC4ACF7}" type="parTrans" cxnId="{847CA46F-9864-42B7-BAF8-02DB23F7F625}">
      <dgm:prSet/>
      <dgm:spPr/>
      <dgm:t>
        <a:bodyPr/>
        <a:lstStyle/>
        <a:p>
          <a:endParaRPr lang="en-GB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4C3E04-DC59-4149-A67C-FBCC8B1A02E8}" type="sibTrans" cxnId="{847CA46F-9864-42B7-BAF8-02DB23F7F625}">
      <dgm:prSet/>
      <dgm:spPr/>
      <dgm:t>
        <a:bodyPr/>
        <a:lstStyle/>
        <a:p>
          <a:endParaRPr lang="en-GB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56F65C-CE8B-4766-B2BB-F2206A939B2F}">
      <dgm:prSet phldrT="[Tekst]" custT="1"/>
      <dgm:spPr/>
      <dgm:t>
        <a:bodyPr/>
        <a:lstStyle/>
        <a:p>
          <a:r>
            <a:rPr lang="en-GB" sz="1800" dirty="0">
              <a:latin typeface="Arial" panose="020B0604020202020204" pitchFamily="34" charset="0"/>
              <a:cs typeface="Arial" panose="020B0604020202020204" pitchFamily="34" charset="0"/>
            </a:rPr>
            <a:t>Growth equity</a:t>
          </a:r>
          <a:br>
            <a:rPr lang="en-GB" sz="18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800" dirty="0">
              <a:latin typeface="Arial" panose="020B0604020202020204" pitchFamily="34" charset="0"/>
              <a:cs typeface="Arial" panose="020B0604020202020204" pitchFamily="34" charset="0"/>
            </a:rPr>
            <a:t>(Growth stage)</a:t>
          </a:r>
        </a:p>
      </dgm:t>
    </dgm:pt>
    <dgm:pt modelId="{13956397-604F-418D-8D71-02A20AA68848}" type="parTrans" cxnId="{233A5ECC-1B20-4C70-A39F-620025212687}">
      <dgm:prSet/>
      <dgm:spPr/>
      <dgm:t>
        <a:bodyPr/>
        <a:lstStyle/>
        <a:p>
          <a:endParaRPr lang="en-GB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3F96C7-2FAE-42FB-8899-96D26FE9DC55}" type="sibTrans" cxnId="{233A5ECC-1B20-4C70-A39F-620025212687}">
      <dgm:prSet/>
      <dgm:spPr/>
      <dgm:t>
        <a:bodyPr/>
        <a:lstStyle/>
        <a:p>
          <a:endParaRPr lang="en-GB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B1F662-1F3B-456A-B523-8BD393053F0A}">
      <dgm:prSet phldrT="[Tekst]" custT="1"/>
      <dgm:spPr/>
      <dgm:t>
        <a:bodyPr/>
        <a:lstStyle/>
        <a:p>
          <a:r>
            <a:rPr lang="en-GB" sz="1800" dirty="0">
              <a:latin typeface="Arial" panose="020B0604020202020204" pitchFamily="34" charset="0"/>
              <a:cs typeface="Arial" panose="020B0604020202020204" pitchFamily="34" charset="0"/>
            </a:rPr>
            <a:t>Buyout equity</a:t>
          </a:r>
          <a:br>
            <a:rPr lang="en-GB" sz="18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800" dirty="0">
              <a:latin typeface="Arial" panose="020B0604020202020204" pitchFamily="34" charset="0"/>
              <a:cs typeface="Arial" panose="020B0604020202020204" pitchFamily="34" charset="0"/>
            </a:rPr>
            <a:t>(Mature) </a:t>
          </a:r>
        </a:p>
      </dgm:t>
    </dgm:pt>
    <dgm:pt modelId="{3F16DC6E-BF26-4D4A-8524-1695E06D510C}" type="parTrans" cxnId="{7A64A8F3-6102-4804-AC8C-CA61D6D20C5C}">
      <dgm:prSet/>
      <dgm:spPr/>
      <dgm:t>
        <a:bodyPr/>
        <a:lstStyle/>
        <a:p>
          <a:endParaRPr lang="en-GB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823F10-2B6D-4047-AD5E-DB9D04DDDDFB}" type="sibTrans" cxnId="{7A64A8F3-6102-4804-AC8C-CA61D6D20C5C}">
      <dgm:prSet/>
      <dgm:spPr/>
      <dgm:t>
        <a:bodyPr/>
        <a:lstStyle/>
        <a:p>
          <a:endParaRPr lang="en-GB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05F103-B885-48E4-88F4-DAC3AC2661F3}">
      <dgm:prSet phldrT="[Tekst]" custT="1"/>
      <dgm:spPr/>
      <dgm:t>
        <a:bodyPr/>
        <a:lstStyle/>
        <a:p>
          <a:r>
            <a:rPr lang="en-GB" sz="1800" dirty="0">
              <a:latin typeface="Arial" panose="020B0604020202020204" pitchFamily="34" charset="0"/>
              <a:cs typeface="Arial" panose="020B0604020202020204" pitchFamily="34" charset="0"/>
            </a:rPr>
            <a:t>Private equity</a:t>
          </a:r>
        </a:p>
      </dgm:t>
    </dgm:pt>
    <dgm:pt modelId="{BBFE9DEB-A30F-4D3D-9043-3BB86DAE700D}" type="parTrans" cxnId="{F91542CA-01D7-431E-B4B6-F213B3AD015E}">
      <dgm:prSet/>
      <dgm:spPr/>
      <dgm:t>
        <a:bodyPr/>
        <a:lstStyle/>
        <a:p>
          <a:endParaRPr lang="en-GB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8A3B68-BDEA-405A-846F-0735F03650E4}" type="sibTrans" cxnId="{F91542CA-01D7-431E-B4B6-F213B3AD015E}">
      <dgm:prSet/>
      <dgm:spPr/>
      <dgm:t>
        <a:bodyPr/>
        <a:lstStyle/>
        <a:p>
          <a:endParaRPr lang="en-GB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BD358C-7B71-4895-8D76-81DDFC8377C3}" type="pres">
      <dgm:prSet presAssocID="{9FE9AA7C-B95A-48EA-A5F4-1BF7BC73B93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C566FEF-2576-490B-ABE3-8B00FC9557D7}" type="pres">
      <dgm:prSet presAssocID="{F905F103-B885-48E4-88F4-DAC3AC2661F3}" presName="hierRoot1" presStyleCnt="0">
        <dgm:presLayoutVars>
          <dgm:hierBranch val="init"/>
        </dgm:presLayoutVars>
      </dgm:prSet>
      <dgm:spPr/>
    </dgm:pt>
    <dgm:pt modelId="{300EFF6F-F993-46F0-9740-325119114038}" type="pres">
      <dgm:prSet presAssocID="{F905F103-B885-48E4-88F4-DAC3AC2661F3}" presName="rootComposite1" presStyleCnt="0"/>
      <dgm:spPr/>
    </dgm:pt>
    <dgm:pt modelId="{02C80A04-73B9-4508-816C-FBC5849E33A5}" type="pres">
      <dgm:prSet presAssocID="{F905F103-B885-48E4-88F4-DAC3AC2661F3}" presName="rootText1" presStyleLbl="node0" presStyleIdx="0" presStyleCnt="1">
        <dgm:presLayoutVars>
          <dgm:chPref val="3"/>
        </dgm:presLayoutVars>
      </dgm:prSet>
      <dgm:spPr/>
    </dgm:pt>
    <dgm:pt modelId="{F5A2BC3A-2763-4A33-B9EB-0FEE39709508}" type="pres">
      <dgm:prSet presAssocID="{F905F103-B885-48E4-88F4-DAC3AC2661F3}" presName="rootConnector1" presStyleLbl="node1" presStyleIdx="0" presStyleCnt="0"/>
      <dgm:spPr/>
    </dgm:pt>
    <dgm:pt modelId="{4D9F3E75-3ADF-474F-98FE-05E2962997BE}" type="pres">
      <dgm:prSet presAssocID="{F905F103-B885-48E4-88F4-DAC3AC2661F3}" presName="hierChild2" presStyleCnt="0"/>
      <dgm:spPr/>
    </dgm:pt>
    <dgm:pt modelId="{03C6AAF3-4C67-4FEE-8E4D-247C328D7B7D}" type="pres">
      <dgm:prSet presAssocID="{9834FA5C-4F48-4A6F-B07C-ADFAABC4ACF7}" presName="Name64" presStyleLbl="parChTrans1D2" presStyleIdx="0" presStyleCnt="3"/>
      <dgm:spPr/>
    </dgm:pt>
    <dgm:pt modelId="{957B724E-E308-43B1-B272-A55270C22770}" type="pres">
      <dgm:prSet presAssocID="{A515F82E-0B6D-4E91-AB1D-9059586EA938}" presName="hierRoot2" presStyleCnt="0">
        <dgm:presLayoutVars>
          <dgm:hierBranch val="init"/>
        </dgm:presLayoutVars>
      </dgm:prSet>
      <dgm:spPr/>
    </dgm:pt>
    <dgm:pt modelId="{6187FA12-582E-470E-9397-8E85E40C3C07}" type="pres">
      <dgm:prSet presAssocID="{A515F82E-0B6D-4E91-AB1D-9059586EA938}" presName="rootComposite" presStyleCnt="0"/>
      <dgm:spPr/>
    </dgm:pt>
    <dgm:pt modelId="{C607224C-97BD-4B4D-B944-1C9237527275}" type="pres">
      <dgm:prSet presAssocID="{A515F82E-0B6D-4E91-AB1D-9059586EA938}" presName="rootText" presStyleLbl="node2" presStyleIdx="0" presStyleCnt="3">
        <dgm:presLayoutVars>
          <dgm:chPref val="3"/>
        </dgm:presLayoutVars>
      </dgm:prSet>
      <dgm:spPr/>
    </dgm:pt>
    <dgm:pt modelId="{709FA9D9-A274-4CA5-9FDC-027BC605C12B}" type="pres">
      <dgm:prSet presAssocID="{A515F82E-0B6D-4E91-AB1D-9059586EA938}" presName="rootConnector" presStyleLbl="node2" presStyleIdx="0" presStyleCnt="3"/>
      <dgm:spPr/>
    </dgm:pt>
    <dgm:pt modelId="{D576D6E1-73B8-479A-B796-85A9E776FEBA}" type="pres">
      <dgm:prSet presAssocID="{A515F82E-0B6D-4E91-AB1D-9059586EA938}" presName="hierChild4" presStyleCnt="0"/>
      <dgm:spPr/>
    </dgm:pt>
    <dgm:pt modelId="{1FD5F9CA-189D-44A9-B14E-1EF715A43FE9}" type="pres">
      <dgm:prSet presAssocID="{A515F82E-0B6D-4E91-AB1D-9059586EA938}" presName="hierChild5" presStyleCnt="0"/>
      <dgm:spPr/>
    </dgm:pt>
    <dgm:pt modelId="{AEC58B6C-5BEC-436E-A9F0-2C6D9B6ADDE3}" type="pres">
      <dgm:prSet presAssocID="{13956397-604F-418D-8D71-02A20AA68848}" presName="Name64" presStyleLbl="parChTrans1D2" presStyleIdx="1" presStyleCnt="3"/>
      <dgm:spPr/>
    </dgm:pt>
    <dgm:pt modelId="{60F8BCC3-B767-429D-A255-FE62225E7345}" type="pres">
      <dgm:prSet presAssocID="{A156F65C-CE8B-4766-B2BB-F2206A939B2F}" presName="hierRoot2" presStyleCnt="0">
        <dgm:presLayoutVars>
          <dgm:hierBranch val="init"/>
        </dgm:presLayoutVars>
      </dgm:prSet>
      <dgm:spPr/>
    </dgm:pt>
    <dgm:pt modelId="{2901FFE5-395E-424E-8F81-C492BA2926CF}" type="pres">
      <dgm:prSet presAssocID="{A156F65C-CE8B-4766-B2BB-F2206A939B2F}" presName="rootComposite" presStyleCnt="0"/>
      <dgm:spPr/>
    </dgm:pt>
    <dgm:pt modelId="{C277299F-8B0A-4515-95CC-5434CE2B5BF8}" type="pres">
      <dgm:prSet presAssocID="{A156F65C-CE8B-4766-B2BB-F2206A939B2F}" presName="rootText" presStyleLbl="node2" presStyleIdx="1" presStyleCnt="3">
        <dgm:presLayoutVars>
          <dgm:chPref val="3"/>
        </dgm:presLayoutVars>
      </dgm:prSet>
      <dgm:spPr/>
    </dgm:pt>
    <dgm:pt modelId="{8DED2FE8-440B-4321-B03B-7732C83F758A}" type="pres">
      <dgm:prSet presAssocID="{A156F65C-CE8B-4766-B2BB-F2206A939B2F}" presName="rootConnector" presStyleLbl="node2" presStyleIdx="1" presStyleCnt="3"/>
      <dgm:spPr/>
    </dgm:pt>
    <dgm:pt modelId="{55A97155-4D97-4FB3-9B0F-BB438537D42E}" type="pres">
      <dgm:prSet presAssocID="{A156F65C-CE8B-4766-B2BB-F2206A939B2F}" presName="hierChild4" presStyleCnt="0"/>
      <dgm:spPr/>
    </dgm:pt>
    <dgm:pt modelId="{1B72D2EB-F4D9-438A-AFFD-175BEF4A7582}" type="pres">
      <dgm:prSet presAssocID="{A156F65C-CE8B-4766-B2BB-F2206A939B2F}" presName="hierChild5" presStyleCnt="0"/>
      <dgm:spPr/>
    </dgm:pt>
    <dgm:pt modelId="{B043F274-68E8-46EC-A75A-0759B7F7881E}" type="pres">
      <dgm:prSet presAssocID="{3F16DC6E-BF26-4D4A-8524-1695E06D510C}" presName="Name64" presStyleLbl="parChTrans1D2" presStyleIdx="2" presStyleCnt="3"/>
      <dgm:spPr/>
    </dgm:pt>
    <dgm:pt modelId="{DD3DDD49-0760-42F5-A325-1598E25999EA}" type="pres">
      <dgm:prSet presAssocID="{19B1F662-1F3B-456A-B523-8BD393053F0A}" presName="hierRoot2" presStyleCnt="0">
        <dgm:presLayoutVars>
          <dgm:hierBranch val="init"/>
        </dgm:presLayoutVars>
      </dgm:prSet>
      <dgm:spPr/>
    </dgm:pt>
    <dgm:pt modelId="{15E2C5C9-CA77-46C0-8526-BB752FB2DDEA}" type="pres">
      <dgm:prSet presAssocID="{19B1F662-1F3B-456A-B523-8BD393053F0A}" presName="rootComposite" presStyleCnt="0"/>
      <dgm:spPr/>
    </dgm:pt>
    <dgm:pt modelId="{936B05BB-CD99-4450-8BC0-8425021F2DBC}" type="pres">
      <dgm:prSet presAssocID="{19B1F662-1F3B-456A-B523-8BD393053F0A}" presName="rootText" presStyleLbl="node2" presStyleIdx="2" presStyleCnt="3">
        <dgm:presLayoutVars>
          <dgm:chPref val="3"/>
        </dgm:presLayoutVars>
      </dgm:prSet>
      <dgm:spPr/>
    </dgm:pt>
    <dgm:pt modelId="{7CE4E1EB-D6B7-4914-9474-59DF7F4195A0}" type="pres">
      <dgm:prSet presAssocID="{19B1F662-1F3B-456A-B523-8BD393053F0A}" presName="rootConnector" presStyleLbl="node2" presStyleIdx="2" presStyleCnt="3"/>
      <dgm:spPr/>
    </dgm:pt>
    <dgm:pt modelId="{1645B7E4-A882-43B9-933D-5B10A7077BDC}" type="pres">
      <dgm:prSet presAssocID="{19B1F662-1F3B-456A-B523-8BD393053F0A}" presName="hierChild4" presStyleCnt="0"/>
      <dgm:spPr/>
    </dgm:pt>
    <dgm:pt modelId="{E9FFF070-4A2C-4372-B86B-A94D92AC1861}" type="pres">
      <dgm:prSet presAssocID="{19B1F662-1F3B-456A-B523-8BD393053F0A}" presName="hierChild5" presStyleCnt="0"/>
      <dgm:spPr/>
    </dgm:pt>
    <dgm:pt modelId="{9992DE73-F8BB-490B-8C50-773E54636FAE}" type="pres">
      <dgm:prSet presAssocID="{F905F103-B885-48E4-88F4-DAC3AC2661F3}" presName="hierChild3" presStyleCnt="0"/>
      <dgm:spPr/>
    </dgm:pt>
  </dgm:ptLst>
  <dgm:cxnLst>
    <dgm:cxn modelId="{AF540012-3F24-4E4F-A571-2979BFE0325B}" type="presOf" srcId="{9FE9AA7C-B95A-48EA-A5F4-1BF7BC73B937}" destId="{E3BD358C-7B71-4895-8D76-81DDFC8377C3}" srcOrd="0" destOrd="0" presId="urn:microsoft.com/office/officeart/2009/3/layout/HorizontalOrganizationChart"/>
    <dgm:cxn modelId="{33233D36-7F20-480C-A476-C9AD2A68CF87}" type="presOf" srcId="{A515F82E-0B6D-4E91-AB1D-9059586EA938}" destId="{C607224C-97BD-4B4D-B944-1C9237527275}" srcOrd="0" destOrd="0" presId="urn:microsoft.com/office/officeart/2009/3/layout/HorizontalOrganizationChart"/>
    <dgm:cxn modelId="{A3C5BF42-551E-477A-95AA-0E2075C6BED5}" type="presOf" srcId="{19B1F662-1F3B-456A-B523-8BD393053F0A}" destId="{7CE4E1EB-D6B7-4914-9474-59DF7F4195A0}" srcOrd="1" destOrd="0" presId="urn:microsoft.com/office/officeart/2009/3/layout/HorizontalOrganizationChart"/>
    <dgm:cxn modelId="{DD641B59-1462-423B-87D4-17C0DAFF5718}" type="presOf" srcId="{19B1F662-1F3B-456A-B523-8BD393053F0A}" destId="{936B05BB-CD99-4450-8BC0-8425021F2DBC}" srcOrd="0" destOrd="0" presId="urn:microsoft.com/office/officeart/2009/3/layout/HorizontalOrganizationChart"/>
    <dgm:cxn modelId="{5C6AEF5C-BEE5-412C-ADDA-9B590468C73F}" type="presOf" srcId="{A156F65C-CE8B-4766-B2BB-F2206A939B2F}" destId="{8DED2FE8-440B-4321-B03B-7732C83F758A}" srcOrd="1" destOrd="0" presId="urn:microsoft.com/office/officeart/2009/3/layout/HorizontalOrganizationChart"/>
    <dgm:cxn modelId="{C2F9005F-5BDC-4227-92B1-4F1C316E5A28}" type="presOf" srcId="{13956397-604F-418D-8D71-02A20AA68848}" destId="{AEC58B6C-5BEC-436E-A9F0-2C6D9B6ADDE3}" srcOrd="0" destOrd="0" presId="urn:microsoft.com/office/officeart/2009/3/layout/HorizontalOrganizationChart"/>
    <dgm:cxn modelId="{847CA46F-9864-42B7-BAF8-02DB23F7F625}" srcId="{F905F103-B885-48E4-88F4-DAC3AC2661F3}" destId="{A515F82E-0B6D-4E91-AB1D-9059586EA938}" srcOrd="0" destOrd="0" parTransId="{9834FA5C-4F48-4A6F-B07C-ADFAABC4ACF7}" sibTransId="{9D4C3E04-DC59-4149-A67C-FBCC8B1A02E8}"/>
    <dgm:cxn modelId="{D529D19E-9663-41DB-A5A6-CCAEA9A3B126}" type="presOf" srcId="{A515F82E-0B6D-4E91-AB1D-9059586EA938}" destId="{709FA9D9-A274-4CA5-9FDC-027BC605C12B}" srcOrd="1" destOrd="0" presId="urn:microsoft.com/office/officeart/2009/3/layout/HorizontalOrganizationChart"/>
    <dgm:cxn modelId="{C6D972A4-47A3-41D8-B861-2E240A9034E8}" type="presOf" srcId="{F905F103-B885-48E4-88F4-DAC3AC2661F3}" destId="{02C80A04-73B9-4508-816C-FBC5849E33A5}" srcOrd="0" destOrd="0" presId="urn:microsoft.com/office/officeart/2009/3/layout/HorizontalOrganizationChart"/>
    <dgm:cxn modelId="{F91542CA-01D7-431E-B4B6-F213B3AD015E}" srcId="{9FE9AA7C-B95A-48EA-A5F4-1BF7BC73B937}" destId="{F905F103-B885-48E4-88F4-DAC3AC2661F3}" srcOrd="0" destOrd="0" parTransId="{BBFE9DEB-A30F-4D3D-9043-3BB86DAE700D}" sibTransId="{BE8A3B68-BDEA-405A-846F-0735F03650E4}"/>
    <dgm:cxn modelId="{233A5ECC-1B20-4C70-A39F-620025212687}" srcId="{F905F103-B885-48E4-88F4-DAC3AC2661F3}" destId="{A156F65C-CE8B-4766-B2BB-F2206A939B2F}" srcOrd="1" destOrd="0" parTransId="{13956397-604F-418D-8D71-02A20AA68848}" sibTransId="{063F96C7-2FAE-42FB-8899-96D26FE9DC55}"/>
    <dgm:cxn modelId="{433055DB-62CB-4B6D-A89A-2DCB74FB1474}" type="presOf" srcId="{F905F103-B885-48E4-88F4-DAC3AC2661F3}" destId="{F5A2BC3A-2763-4A33-B9EB-0FEE39709508}" srcOrd="1" destOrd="0" presId="urn:microsoft.com/office/officeart/2009/3/layout/HorizontalOrganizationChart"/>
    <dgm:cxn modelId="{60C5F2DD-6215-4B52-A4DA-755C5EC37360}" type="presOf" srcId="{9834FA5C-4F48-4A6F-B07C-ADFAABC4ACF7}" destId="{03C6AAF3-4C67-4FEE-8E4D-247C328D7B7D}" srcOrd="0" destOrd="0" presId="urn:microsoft.com/office/officeart/2009/3/layout/HorizontalOrganizationChart"/>
    <dgm:cxn modelId="{5E43CDE2-FFD0-4D84-BE36-094F4F83CF30}" type="presOf" srcId="{A156F65C-CE8B-4766-B2BB-F2206A939B2F}" destId="{C277299F-8B0A-4515-95CC-5434CE2B5BF8}" srcOrd="0" destOrd="0" presId="urn:microsoft.com/office/officeart/2009/3/layout/HorizontalOrganizationChart"/>
    <dgm:cxn modelId="{F98F10EC-A2C4-4B85-92DD-42D85C396A6A}" type="presOf" srcId="{3F16DC6E-BF26-4D4A-8524-1695E06D510C}" destId="{B043F274-68E8-46EC-A75A-0759B7F7881E}" srcOrd="0" destOrd="0" presId="urn:microsoft.com/office/officeart/2009/3/layout/HorizontalOrganizationChart"/>
    <dgm:cxn modelId="{7A64A8F3-6102-4804-AC8C-CA61D6D20C5C}" srcId="{F905F103-B885-48E4-88F4-DAC3AC2661F3}" destId="{19B1F662-1F3B-456A-B523-8BD393053F0A}" srcOrd="2" destOrd="0" parTransId="{3F16DC6E-BF26-4D4A-8524-1695E06D510C}" sibTransId="{AE823F10-2B6D-4047-AD5E-DB9D04DDDDFB}"/>
    <dgm:cxn modelId="{AD86EB01-3C80-4A05-979F-C41CFC3CC61A}" type="presParOf" srcId="{E3BD358C-7B71-4895-8D76-81DDFC8377C3}" destId="{AC566FEF-2576-490B-ABE3-8B00FC9557D7}" srcOrd="0" destOrd="0" presId="urn:microsoft.com/office/officeart/2009/3/layout/HorizontalOrganizationChart"/>
    <dgm:cxn modelId="{401E000A-1431-44DE-8DDC-9DB6FED127B1}" type="presParOf" srcId="{AC566FEF-2576-490B-ABE3-8B00FC9557D7}" destId="{300EFF6F-F993-46F0-9740-325119114038}" srcOrd="0" destOrd="0" presId="urn:microsoft.com/office/officeart/2009/3/layout/HorizontalOrganizationChart"/>
    <dgm:cxn modelId="{AAB992BB-6C70-4EF4-8C37-E10BD063C2DF}" type="presParOf" srcId="{300EFF6F-F993-46F0-9740-325119114038}" destId="{02C80A04-73B9-4508-816C-FBC5849E33A5}" srcOrd="0" destOrd="0" presId="urn:microsoft.com/office/officeart/2009/3/layout/HorizontalOrganizationChart"/>
    <dgm:cxn modelId="{9CBD0C0C-631B-4C9A-822F-EAB9787909CD}" type="presParOf" srcId="{300EFF6F-F993-46F0-9740-325119114038}" destId="{F5A2BC3A-2763-4A33-B9EB-0FEE39709508}" srcOrd="1" destOrd="0" presId="urn:microsoft.com/office/officeart/2009/3/layout/HorizontalOrganizationChart"/>
    <dgm:cxn modelId="{4867CCE6-CB0E-408F-8088-D2C4957D6609}" type="presParOf" srcId="{AC566FEF-2576-490B-ABE3-8B00FC9557D7}" destId="{4D9F3E75-3ADF-474F-98FE-05E2962997BE}" srcOrd="1" destOrd="0" presId="urn:microsoft.com/office/officeart/2009/3/layout/HorizontalOrganizationChart"/>
    <dgm:cxn modelId="{C9A399AA-9482-417B-94EF-6F6194C6F3AF}" type="presParOf" srcId="{4D9F3E75-3ADF-474F-98FE-05E2962997BE}" destId="{03C6AAF3-4C67-4FEE-8E4D-247C328D7B7D}" srcOrd="0" destOrd="0" presId="urn:microsoft.com/office/officeart/2009/3/layout/HorizontalOrganizationChart"/>
    <dgm:cxn modelId="{571BE996-777B-469C-B7AC-8563F960DEA7}" type="presParOf" srcId="{4D9F3E75-3ADF-474F-98FE-05E2962997BE}" destId="{957B724E-E308-43B1-B272-A55270C22770}" srcOrd="1" destOrd="0" presId="urn:microsoft.com/office/officeart/2009/3/layout/HorizontalOrganizationChart"/>
    <dgm:cxn modelId="{C2CD5E90-F798-4AD2-A7E8-1966EB190AFD}" type="presParOf" srcId="{957B724E-E308-43B1-B272-A55270C22770}" destId="{6187FA12-582E-470E-9397-8E85E40C3C07}" srcOrd="0" destOrd="0" presId="urn:microsoft.com/office/officeart/2009/3/layout/HorizontalOrganizationChart"/>
    <dgm:cxn modelId="{95A920DE-151B-4741-B5A1-CFE9A3B4D35D}" type="presParOf" srcId="{6187FA12-582E-470E-9397-8E85E40C3C07}" destId="{C607224C-97BD-4B4D-B944-1C9237527275}" srcOrd="0" destOrd="0" presId="urn:microsoft.com/office/officeart/2009/3/layout/HorizontalOrganizationChart"/>
    <dgm:cxn modelId="{CC111B29-9646-49D1-9FDF-965C91875E62}" type="presParOf" srcId="{6187FA12-582E-470E-9397-8E85E40C3C07}" destId="{709FA9D9-A274-4CA5-9FDC-027BC605C12B}" srcOrd="1" destOrd="0" presId="urn:microsoft.com/office/officeart/2009/3/layout/HorizontalOrganizationChart"/>
    <dgm:cxn modelId="{7D1A081D-6233-4B26-8458-3EA634B31B08}" type="presParOf" srcId="{957B724E-E308-43B1-B272-A55270C22770}" destId="{D576D6E1-73B8-479A-B796-85A9E776FEBA}" srcOrd="1" destOrd="0" presId="urn:microsoft.com/office/officeart/2009/3/layout/HorizontalOrganizationChart"/>
    <dgm:cxn modelId="{10B8B5C1-BC2E-473C-ACDE-9F7DD956CB92}" type="presParOf" srcId="{957B724E-E308-43B1-B272-A55270C22770}" destId="{1FD5F9CA-189D-44A9-B14E-1EF715A43FE9}" srcOrd="2" destOrd="0" presId="urn:microsoft.com/office/officeart/2009/3/layout/HorizontalOrganizationChart"/>
    <dgm:cxn modelId="{E033D450-3D50-4D06-90F3-AE16D330D6FC}" type="presParOf" srcId="{4D9F3E75-3ADF-474F-98FE-05E2962997BE}" destId="{AEC58B6C-5BEC-436E-A9F0-2C6D9B6ADDE3}" srcOrd="2" destOrd="0" presId="urn:microsoft.com/office/officeart/2009/3/layout/HorizontalOrganizationChart"/>
    <dgm:cxn modelId="{7948493B-4FDF-40A4-8323-74B289C10184}" type="presParOf" srcId="{4D9F3E75-3ADF-474F-98FE-05E2962997BE}" destId="{60F8BCC3-B767-429D-A255-FE62225E7345}" srcOrd="3" destOrd="0" presId="urn:microsoft.com/office/officeart/2009/3/layout/HorizontalOrganizationChart"/>
    <dgm:cxn modelId="{D8B044FC-7B9B-4BE5-87BD-0EC16AD781D7}" type="presParOf" srcId="{60F8BCC3-B767-429D-A255-FE62225E7345}" destId="{2901FFE5-395E-424E-8F81-C492BA2926CF}" srcOrd="0" destOrd="0" presId="urn:microsoft.com/office/officeart/2009/3/layout/HorizontalOrganizationChart"/>
    <dgm:cxn modelId="{25AD96C8-324C-401F-9B9F-37EED93DC781}" type="presParOf" srcId="{2901FFE5-395E-424E-8F81-C492BA2926CF}" destId="{C277299F-8B0A-4515-95CC-5434CE2B5BF8}" srcOrd="0" destOrd="0" presId="urn:microsoft.com/office/officeart/2009/3/layout/HorizontalOrganizationChart"/>
    <dgm:cxn modelId="{C53DFAB1-E838-43E6-BD06-BF545DCA1C83}" type="presParOf" srcId="{2901FFE5-395E-424E-8F81-C492BA2926CF}" destId="{8DED2FE8-440B-4321-B03B-7732C83F758A}" srcOrd="1" destOrd="0" presId="urn:microsoft.com/office/officeart/2009/3/layout/HorizontalOrganizationChart"/>
    <dgm:cxn modelId="{CAB977E6-68EA-45A4-A293-B5F14475FD5F}" type="presParOf" srcId="{60F8BCC3-B767-429D-A255-FE62225E7345}" destId="{55A97155-4D97-4FB3-9B0F-BB438537D42E}" srcOrd="1" destOrd="0" presId="urn:microsoft.com/office/officeart/2009/3/layout/HorizontalOrganizationChart"/>
    <dgm:cxn modelId="{197F582D-5F30-4064-A33D-CE5C56FB582D}" type="presParOf" srcId="{60F8BCC3-B767-429D-A255-FE62225E7345}" destId="{1B72D2EB-F4D9-438A-AFFD-175BEF4A7582}" srcOrd="2" destOrd="0" presId="urn:microsoft.com/office/officeart/2009/3/layout/HorizontalOrganizationChart"/>
    <dgm:cxn modelId="{0C43CD1F-8A19-4469-B2E5-C77315A4BB11}" type="presParOf" srcId="{4D9F3E75-3ADF-474F-98FE-05E2962997BE}" destId="{B043F274-68E8-46EC-A75A-0759B7F7881E}" srcOrd="4" destOrd="0" presId="urn:microsoft.com/office/officeart/2009/3/layout/HorizontalOrganizationChart"/>
    <dgm:cxn modelId="{553563A8-11E2-4B9B-89CD-A296A3133DE6}" type="presParOf" srcId="{4D9F3E75-3ADF-474F-98FE-05E2962997BE}" destId="{DD3DDD49-0760-42F5-A325-1598E25999EA}" srcOrd="5" destOrd="0" presId="urn:microsoft.com/office/officeart/2009/3/layout/HorizontalOrganizationChart"/>
    <dgm:cxn modelId="{9C7F44C6-CD39-4229-92F0-340D01731EDB}" type="presParOf" srcId="{DD3DDD49-0760-42F5-A325-1598E25999EA}" destId="{15E2C5C9-CA77-46C0-8526-BB752FB2DDEA}" srcOrd="0" destOrd="0" presId="urn:microsoft.com/office/officeart/2009/3/layout/HorizontalOrganizationChart"/>
    <dgm:cxn modelId="{F9A6EC6A-8F3B-4DB6-BE1E-B43B06E296C3}" type="presParOf" srcId="{15E2C5C9-CA77-46C0-8526-BB752FB2DDEA}" destId="{936B05BB-CD99-4450-8BC0-8425021F2DBC}" srcOrd="0" destOrd="0" presId="urn:microsoft.com/office/officeart/2009/3/layout/HorizontalOrganizationChart"/>
    <dgm:cxn modelId="{7F89EF3C-E83E-4C11-BC66-293FA0F99934}" type="presParOf" srcId="{15E2C5C9-CA77-46C0-8526-BB752FB2DDEA}" destId="{7CE4E1EB-D6B7-4914-9474-59DF7F4195A0}" srcOrd="1" destOrd="0" presId="urn:microsoft.com/office/officeart/2009/3/layout/HorizontalOrganizationChart"/>
    <dgm:cxn modelId="{5A28D651-96BF-46B2-A03B-5D466A8A291C}" type="presParOf" srcId="{DD3DDD49-0760-42F5-A325-1598E25999EA}" destId="{1645B7E4-A882-43B9-933D-5B10A7077BDC}" srcOrd="1" destOrd="0" presId="urn:microsoft.com/office/officeart/2009/3/layout/HorizontalOrganizationChart"/>
    <dgm:cxn modelId="{6FA2B678-1300-4459-8333-01CF82E44EC1}" type="presParOf" srcId="{DD3DDD49-0760-42F5-A325-1598E25999EA}" destId="{E9FFF070-4A2C-4372-B86B-A94D92AC1861}" srcOrd="2" destOrd="0" presId="urn:microsoft.com/office/officeart/2009/3/layout/HorizontalOrganizationChart"/>
    <dgm:cxn modelId="{8B2FFF90-E279-41CD-9E24-43A4FF737D79}" type="presParOf" srcId="{AC566FEF-2576-490B-ABE3-8B00FC9557D7}" destId="{9992DE73-F8BB-490B-8C50-773E54636FAE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20BB16-1FE5-455A-849F-EA2B68877DF7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F65968E5-4FD7-4644-92C4-FD56EEF05C6D}">
      <dgm:prSet phldrT="[Tekst]"/>
      <dgm:spPr>
        <a:solidFill>
          <a:schemeClr val="accent2"/>
        </a:solidFill>
        <a:ln>
          <a:noFill/>
        </a:ln>
      </dgm:spPr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Investment</a:t>
          </a:r>
          <a:r>
            <a:rPr lang="en-GB" dirty="0"/>
            <a:t> 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manager</a:t>
          </a:r>
        </a:p>
      </dgm:t>
    </dgm:pt>
    <dgm:pt modelId="{23DE792A-9CDE-4CB3-92C6-539F14A5C8E7}" type="parTrans" cxnId="{CA435EB2-91F1-4506-8C34-0BF512771147}">
      <dgm:prSet/>
      <dgm:spPr/>
      <dgm:t>
        <a:bodyPr/>
        <a:lstStyle/>
        <a:p>
          <a:endParaRPr lang="en-GB"/>
        </a:p>
      </dgm:t>
    </dgm:pt>
    <dgm:pt modelId="{63CE8785-4BDB-45A2-A6A3-07FB68D47DC2}" type="sibTrans" cxnId="{CA435EB2-91F1-4506-8C34-0BF512771147}">
      <dgm:prSet/>
      <dgm:spPr/>
      <dgm:t>
        <a:bodyPr/>
        <a:lstStyle/>
        <a:p>
          <a:endParaRPr lang="en-GB"/>
        </a:p>
      </dgm:t>
    </dgm:pt>
    <dgm:pt modelId="{F973B017-1D4C-4692-A200-28D941F9D3A1}">
      <dgm:prSet phldrT="[Tekst]" custT="1"/>
      <dgm:spPr>
        <a:solidFill>
          <a:schemeClr val="accent2">
            <a:lumMod val="40000"/>
            <a:lumOff val="60000"/>
            <a:alpha val="90000"/>
          </a:schemeClr>
        </a:solidFill>
        <a:ln>
          <a:noFill/>
        </a:ln>
      </dgm:spPr>
      <dgm:t>
        <a:bodyPr/>
        <a:lstStyle/>
        <a:p>
          <a:r>
            <a:rPr lang="en-GB" sz="1400" dirty="0">
              <a:latin typeface="Arial" panose="020B0604020202020204" pitchFamily="34" charset="0"/>
              <a:cs typeface="Arial" panose="020B0604020202020204" pitchFamily="34" charset="0"/>
            </a:rPr>
            <a:t>Manages day-to-day business</a:t>
          </a:r>
        </a:p>
      </dgm:t>
    </dgm:pt>
    <dgm:pt modelId="{9804C07E-C2A1-413E-8737-6A5B96C9202F}" type="parTrans" cxnId="{96AB3AB7-C546-4163-9C23-D3DE2BFC4CB7}">
      <dgm:prSet/>
      <dgm:spPr/>
      <dgm:t>
        <a:bodyPr/>
        <a:lstStyle/>
        <a:p>
          <a:endParaRPr lang="en-GB"/>
        </a:p>
      </dgm:t>
    </dgm:pt>
    <dgm:pt modelId="{5BBEFCE8-A8E7-43EE-AE24-A4C68D9ABC5D}" type="sibTrans" cxnId="{96AB3AB7-C546-4163-9C23-D3DE2BFC4CB7}">
      <dgm:prSet/>
      <dgm:spPr/>
      <dgm:t>
        <a:bodyPr/>
        <a:lstStyle/>
        <a:p>
          <a:endParaRPr lang="en-GB"/>
        </a:p>
      </dgm:t>
    </dgm:pt>
    <dgm:pt modelId="{4B771E3B-FC28-4394-A248-433F96FA33BE}">
      <dgm:prSet phldrT="[Tekst]" custT="1"/>
      <dgm:spPr>
        <a:solidFill>
          <a:schemeClr val="accent2">
            <a:lumMod val="40000"/>
            <a:lumOff val="60000"/>
            <a:alpha val="90000"/>
          </a:schemeClr>
        </a:solidFill>
        <a:ln>
          <a:noFill/>
        </a:ln>
      </dgm:spPr>
      <dgm:t>
        <a:bodyPr/>
        <a:lstStyle/>
        <a:p>
          <a:r>
            <a:rPr lang="en-GB" sz="1400" dirty="0">
              <a:latin typeface="Arial" panose="020B0604020202020204" pitchFamily="34" charset="0"/>
              <a:cs typeface="Arial" panose="020B0604020202020204" pitchFamily="34" charset="0"/>
            </a:rPr>
            <a:t>Deal sourcing, reporting, etc.</a:t>
          </a:r>
        </a:p>
      </dgm:t>
    </dgm:pt>
    <dgm:pt modelId="{49C9E57A-CCBA-45E1-8E17-B44DF6C10251}" type="parTrans" cxnId="{E5DD94D2-8849-4F6A-8B72-B6E8FDFCC2FF}">
      <dgm:prSet/>
      <dgm:spPr/>
      <dgm:t>
        <a:bodyPr/>
        <a:lstStyle/>
        <a:p>
          <a:endParaRPr lang="en-GB"/>
        </a:p>
      </dgm:t>
    </dgm:pt>
    <dgm:pt modelId="{2F61A29C-E60E-418B-B9D8-D3227518251E}" type="sibTrans" cxnId="{E5DD94D2-8849-4F6A-8B72-B6E8FDFCC2FF}">
      <dgm:prSet/>
      <dgm:spPr/>
      <dgm:t>
        <a:bodyPr/>
        <a:lstStyle/>
        <a:p>
          <a:endParaRPr lang="en-GB"/>
        </a:p>
      </dgm:t>
    </dgm:pt>
    <dgm:pt modelId="{3CB7E17D-F991-4EB1-ABF2-70C21E24F48C}">
      <dgm:prSet phldrT="[Tekst]"/>
      <dgm:spPr>
        <a:solidFill>
          <a:schemeClr val="accent2"/>
        </a:solidFill>
        <a:ln>
          <a:noFill/>
        </a:ln>
      </dgm:spPr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GP</a:t>
          </a:r>
        </a:p>
      </dgm:t>
    </dgm:pt>
    <dgm:pt modelId="{9B05414E-4B6F-43D7-B757-C09C4408CBDD}" type="parTrans" cxnId="{0C510F64-801F-4938-A21A-9FF83A7E1161}">
      <dgm:prSet/>
      <dgm:spPr/>
      <dgm:t>
        <a:bodyPr/>
        <a:lstStyle/>
        <a:p>
          <a:endParaRPr lang="en-GB"/>
        </a:p>
      </dgm:t>
    </dgm:pt>
    <dgm:pt modelId="{3210E7AA-6695-4808-AFC4-398A3DDAE984}" type="sibTrans" cxnId="{0C510F64-801F-4938-A21A-9FF83A7E1161}">
      <dgm:prSet/>
      <dgm:spPr/>
      <dgm:t>
        <a:bodyPr/>
        <a:lstStyle/>
        <a:p>
          <a:endParaRPr lang="en-GB"/>
        </a:p>
      </dgm:t>
    </dgm:pt>
    <dgm:pt modelId="{178D7D2F-0B3C-4EFF-959F-9D93A853073C}">
      <dgm:prSet phldrT="[Tekst]" custT="1"/>
      <dgm:spPr>
        <a:solidFill>
          <a:schemeClr val="accent5">
            <a:lumMod val="40000"/>
            <a:lumOff val="60000"/>
            <a:alpha val="90000"/>
          </a:schemeClr>
        </a:solidFill>
        <a:ln>
          <a:noFill/>
        </a:ln>
      </dgm:spPr>
      <dgm:t>
        <a:bodyPr/>
        <a:lstStyle/>
        <a:p>
          <a:r>
            <a:rPr lang="en-GB" sz="1400" dirty="0">
              <a:latin typeface="Arial" panose="020B0604020202020204" pitchFamily="34" charset="0"/>
              <a:cs typeface="Arial" panose="020B0604020202020204" pitchFamily="34" charset="0"/>
            </a:rPr>
            <a:t>Provide capital</a:t>
          </a:r>
        </a:p>
      </dgm:t>
    </dgm:pt>
    <dgm:pt modelId="{8BCAF621-BB1C-4080-B8B3-F016C332F6E2}" type="parTrans" cxnId="{EE399563-28ED-495C-A190-E30C9AC0471E}">
      <dgm:prSet/>
      <dgm:spPr/>
      <dgm:t>
        <a:bodyPr/>
        <a:lstStyle/>
        <a:p>
          <a:endParaRPr lang="en-GB"/>
        </a:p>
      </dgm:t>
    </dgm:pt>
    <dgm:pt modelId="{BBFA5204-F8CD-4713-AD2B-1916969BF853}" type="sibTrans" cxnId="{EE399563-28ED-495C-A190-E30C9AC0471E}">
      <dgm:prSet/>
      <dgm:spPr/>
      <dgm:t>
        <a:bodyPr/>
        <a:lstStyle/>
        <a:p>
          <a:endParaRPr lang="en-GB"/>
        </a:p>
      </dgm:t>
    </dgm:pt>
    <dgm:pt modelId="{9864D5D6-8CEF-49C1-9B9C-E30B8D5D53B5}">
      <dgm:prSet phldrT="[Tekst]" custT="1"/>
      <dgm:spPr>
        <a:solidFill>
          <a:schemeClr val="accent5">
            <a:lumMod val="40000"/>
            <a:lumOff val="60000"/>
            <a:alpha val="90000"/>
          </a:schemeClr>
        </a:solidFill>
        <a:ln>
          <a:noFill/>
        </a:ln>
      </dgm:spPr>
      <dgm:t>
        <a:bodyPr/>
        <a:lstStyle/>
        <a:p>
          <a:r>
            <a:rPr lang="en-GB" sz="1400" dirty="0">
              <a:latin typeface="Arial" panose="020B0604020202020204" pitchFamily="34" charset="0"/>
              <a:cs typeface="Arial" panose="020B0604020202020204" pitchFamily="34" charset="0"/>
            </a:rPr>
            <a:t>Not liable beyond contributed capital</a:t>
          </a:r>
        </a:p>
      </dgm:t>
    </dgm:pt>
    <dgm:pt modelId="{0DBF00FE-6146-496D-A3E6-37E7C91E357C}" type="parTrans" cxnId="{DFC317A0-CAE4-474B-AE81-F62B92E08808}">
      <dgm:prSet/>
      <dgm:spPr/>
      <dgm:t>
        <a:bodyPr/>
        <a:lstStyle/>
        <a:p>
          <a:endParaRPr lang="en-GB"/>
        </a:p>
      </dgm:t>
    </dgm:pt>
    <dgm:pt modelId="{737F4F81-5B86-469E-A550-2369E46F2B09}" type="sibTrans" cxnId="{DFC317A0-CAE4-474B-AE81-F62B92E08808}">
      <dgm:prSet/>
      <dgm:spPr/>
      <dgm:t>
        <a:bodyPr/>
        <a:lstStyle/>
        <a:p>
          <a:endParaRPr lang="en-GB"/>
        </a:p>
      </dgm:t>
    </dgm:pt>
    <dgm:pt modelId="{D8830B34-BD59-4484-A6AB-B4C0598C7AD4}">
      <dgm:prSet phldrT="[Tekst]" custT="1"/>
      <dgm:spPr>
        <a:solidFill>
          <a:schemeClr val="accent2">
            <a:lumMod val="40000"/>
            <a:lumOff val="60000"/>
            <a:alpha val="90000"/>
          </a:schemeClr>
        </a:solidFill>
        <a:ln>
          <a:noFill/>
        </a:ln>
      </dgm:spPr>
      <dgm:t>
        <a:bodyPr/>
        <a:lstStyle/>
        <a:p>
          <a:r>
            <a:rPr lang="en-GB" sz="1400" dirty="0">
              <a:latin typeface="Arial" panose="020B0604020202020204" pitchFamily="34" charset="0"/>
              <a:cs typeface="Arial" panose="020B0604020202020204" pitchFamily="34" charset="0"/>
            </a:rPr>
            <a:t>Responsible for execution</a:t>
          </a:r>
        </a:p>
      </dgm:t>
    </dgm:pt>
    <dgm:pt modelId="{25FC2F9C-ABB8-435C-9C5A-AB9950ACB247}" type="parTrans" cxnId="{C8C0B8BE-131E-44FE-93F4-83282011DEAC}">
      <dgm:prSet/>
      <dgm:spPr/>
      <dgm:t>
        <a:bodyPr/>
        <a:lstStyle/>
        <a:p>
          <a:endParaRPr lang="en-GB"/>
        </a:p>
      </dgm:t>
    </dgm:pt>
    <dgm:pt modelId="{F085AB52-9E16-438F-BA28-31F445D993F3}" type="sibTrans" cxnId="{C8C0B8BE-131E-44FE-93F4-83282011DEAC}">
      <dgm:prSet/>
      <dgm:spPr/>
      <dgm:t>
        <a:bodyPr/>
        <a:lstStyle/>
        <a:p>
          <a:endParaRPr lang="en-GB"/>
        </a:p>
      </dgm:t>
    </dgm:pt>
    <dgm:pt modelId="{8CBDFB66-FDEA-43AE-A766-167563A417C1}">
      <dgm:prSet phldrT="[Tekst]" custT="1"/>
      <dgm:spPr>
        <a:solidFill>
          <a:schemeClr val="accent2">
            <a:lumMod val="40000"/>
            <a:lumOff val="60000"/>
            <a:alpha val="90000"/>
          </a:schemeClr>
        </a:solidFill>
        <a:ln>
          <a:noFill/>
        </a:ln>
      </dgm:spPr>
      <dgm:t>
        <a:bodyPr/>
        <a:lstStyle/>
        <a:p>
          <a:r>
            <a:rPr lang="en-GB" sz="1400" dirty="0">
              <a:latin typeface="Arial" panose="020B0604020202020204" pitchFamily="34" charset="0"/>
              <a:cs typeface="Arial" panose="020B0604020202020204" pitchFamily="34" charset="0"/>
            </a:rPr>
            <a:t>Fiduciary duty towards LPs</a:t>
          </a:r>
        </a:p>
      </dgm:t>
    </dgm:pt>
    <dgm:pt modelId="{BB175895-489F-4E1B-A38B-3E96F93273ED}" type="parTrans" cxnId="{2B0F64D0-5C19-4D86-9C68-51A954F6897C}">
      <dgm:prSet/>
      <dgm:spPr/>
      <dgm:t>
        <a:bodyPr/>
        <a:lstStyle/>
        <a:p>
          <a:endParaRPr lang="en-GB"/>
        </a:p>
      </dgm:t>
    </dgm:pt>
    <dgm:pt modelId="{C2557A16-482E-4258-9F5D-54F86B626D72}" type="sibTrans" cxnId="{2B0F64D0-5C19-4D86-9C68-51A954F6897C}">
      <dgm:prSet/>
      <dgm:spPr/>
      <dgm:t>
        <a:bodyPr/>
        <a:lstStyle/>
        <a:p>
          <a:endParaRPr lang="en-GB"/>
        </a:p>
      </dgm:t>
    </dgm:pt>
    <dgm:pt modelId="{0301362D-73D3-401B-A2A9-5A35AE166230}">
      <dgm:prSet phldrT="[Tekst]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LPs</a:t>
          </a:r>
        </a:p>
      </dgm:t>
    </dgm:pt>
    <dgm:pt modelId="{97536862-3B81-42F2-A423-D2E37432FC6A}" type="parTrans" cxnId="{3D80EF95-9AAF-45B4-8E9A-A39741A991A5}">
      <dgm:prSet/>
      <dgm:spPr/>
      <dgm:t>
        <a:bodyPr/>
        <a:lstStyle/>
        <a:p>
          <a:endParaRPr lang="en-GB"/>
        </a:p>
      </dgm:t>
    </dgm:pt>
    <dgm:pt modelId="{B09FBD0D-7BAD-4C93-96DE-FFA6B7C62F60}" type="sibTrans" cxnId="{3D80EF95-9AAF-45B4-8E9A-A39741A991A5}">
      <dgm:prSet/>
      <dgm:spPr/>
      <dgm:t>
        <a:bodyPr/>
        <a:lstStyle/>
        <a:p>
          <a:endParaRPr lang="en-GB"/>
        </a:p>
      </dgm:t>
    </dgm:pt>
    <dgm:pt modelId="{E4BC7ACA-C6FD-429E-BCD8-3878327E53D5}" type="pres">
      <dgm:prSet presAssocID="{7320BB16-1FE5-455A-849F-EA2B68877DF7}" presName="Name0" presStyleCnt="0">
        <dgm:presLayoutVars>
          <dgm:dir/>
          <dgm:animLvl val="lvl"/>
          <dgm:resizeHandles val="exact"/>
        </dgm:presLayoutVars>
      </dgm:prSet>
      <dgm:spPr/>
    </dgm:pt>
    <dgm:pt modelId="{E6C3729E-255B-4369-AE77-8BCE2AEA68AA}" type="pres">
      <dgm:prSet presAssocID="{F65968E5-4FD7-4644-92C4-FD56EEF05C6D}" presName="composite" presStyleCnt="0"/>
      <dgm:spPr/>
    </dgm:pt>
    <dgm:pt modelId="{AE7BDC68-925B-4C57-8447-5748AB9CBC22}" type="pres">
      <dgm:prSet presAssocID="{F65968E5-4FD7-4644-92C4-FD56EEF05C6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9D5826C8-40F8-44F2-B794-D9BD390BDCE9}" type="pres">
      <dgm:prSet presAssocID="{F65968E5-4FD7-4644-92C4-FD56EEF05C6D}" presName="desTx" presStyleLbl="alignAccFollowNode1" presStyleIdx="0" presStyleCnt="3">
        <dgm:presLayoutVars>
          <dgm:bulletEnabled val="1"/>
        </dgm:presLayoutVars>
      </dgm:prSet>
      <dgm:spPr/>
    </dgm:pt>
    <dgm:pt modelId="{49A99752-5C34-4D63-8B99-C5BCA4B17D4C}" type="pres">
      <dgm:prSet presAssocID="{63CE8785-4BDB-45A2-A6A3-07FB68D47DC2}" presName="space" presStyleCnt="0"/>
      <dgm:spPr/>
    </dgm:pt>
    <dgm:pt modelId="{61EC8A35-DEE6-4C4D-8310-3704A207C60F}" type="pres">
      <dgm:prSet presAssocID="{3CB7E17D-F991-4EB1-ABF2-70C21E24F48C}" presName="composite" presStyleCnt="0"/>
      <dgm:spPr/>
    </dgm:pt>
    <dgm:pt modelId="{40DF6470-9A92-4A7D-B1CB-BB8FA2754B02}" type="pres">
      <dgm:prSet presAssocID="{3CB7E17D-F991-4EB1-ABF2-70C21E24F48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48901A8E-C0C2-4BEB-9A2C-F0218C79A3E7}" type="pres">
      <dgm:prSet presAssocID="{3CB7E17D-F991-4EB1-ABF2-70C21E24F48C}" presName="desTx" presStyleLbl="alignAccFollowNode1" presStyleIdx="1" presStyleCnt="3">
        <dgm:presLayoutVars>
          <dgm:bulletEnabled val="1"/>
        </dgm:presLayoutVars>
      </dgm:prSet>
      <dgm:spPr/>
    </dgm:pt>
    <dgm:pt modelId="{52D429C8-8729-403D-BCF2-E1C55D461780}" type="pres">
      <dgm:prSet presAssocID="{3210E7AA-6695-4808-AFC4-398A3DDAE984}" presName="space" presStyleCnt="0"/>
      <dgm:spPr/>
    </dgm:pt>
    <dgm:pt modelId="{B65BA293-D463-490E-ADDF-83BF5A2DD1EE}" type="pres">
      <dgm:prSet presAssocID="{0301362D-73D3-401B-A2A9-5A35AE166230}" presName="composite" presStyleCnt="0"/>
      <dgm:spPr/>
    </dgm:pt>
    <dgm:pt modelId="{9E20240C-5DA3-4479-A1F1-80D7441A10F1}" type="pres">
      <dgm:prSet presAssocID="{0301362D-73D3-401B-A2A9-5A35AE16623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381A5438-75F7-49C5-9145-8AF6C92EDC5F}" type="pres">
      <dgm:prSet presAssocID="{0301362D-73D3-401B-A2A9-5A35AE166230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88A75723-FC64-46BD-9444-026290493860}" type="presOf" srcId="{7320BB16-1FE5-455A-849F-EA2B68877DF7}" destId="{E4BC7ACA-C6FD-429E-BCD8-3878327E53D5}" srcOrd="0" destOrd="0" presId="urn:microsoft.com/office/officeart/2005/8/layout/hList1"/>
    <dgm:cxn modelId="{802D753D-1B8B-4663-85B1-C7BA9E24E1CB}" type="presOf" srcId="{3CB7E17D-F991-4EB1-ABF2-70C21E24F48C}" destId="{40DF6470-9A92-4A7D-B1CB-BB8FA2754B02}" srcOrd="0" destOrd="0" presId="urn:microsoft.com/office/officeart/2005/8/layout/hList1"/>
    <dgm:cxn modelId="{AC317258-DE1D-49D3-AEE5-5747278D95DC}" type="presOf" srcId="{0301362D-73D3-401B-A2A9-5A35AE166230}" destId="{9E20240C-5DA3-4479-A1F1-80D7441A10F1}" srcOrd="0" destOrd="0" presId="urn:microsoft.com/office/officeart/2005/8/layout/hList1"/>
    <dgm:cxn modelId="{EE399563-28ED-495C-A190-E30C9AC0471E}" srcId="{0301362D-73D3-401B-A2A9-5A35AE166230}" destId="{178D7D2F-0B3C-4EFF-959F-9D93A853073C}" srcOrd="0" destOrd="0" parTransId="{8BCAF621-BB1C-4080-B8B3-F016C332F6E2}" sibTransId="{BBFA5204-F8CD-4713-AD2B-1916969BF853}"/>
    <dgm:cxn modelId="{0C510F64-801F-4938-A21A-9FF83A7E1161}" srcId="{7320BB16-1FE5-455A-849F-EA2B68877DF7}" destId="{3CB7E17D-F991-4EB1-ABF2-70C21E24F48C}" srcOrd="1" destOrd="0" parTransId="{9B05414E-4B6F-43D7-B757-C09C4408CBDD}" sibTransId="{3210E7AA-6695-4808-AFC4-398A3DDAE984}"/>
    <dgm:cxn modelId="{F52E0F72-DE8A-4ED1-9B1B-D336BD1D500A}" type="presOf" srcId="{9864D5D6-8CEF-49C1-9B9C-E30B8D5D53B5}" destId="{381A5438-75F7-49C5-9145-8AF6C92EDC5F}" srcOrd="0" destOrd="1" presId="urn:microsoft.com/office/officeart/2005/8/layout/hList1"/>
    <dgm:cxn modelId="{9F54D493-F2DA-4B64-B0D1-A23B0AD2A49D}" type="presOf" srcId="{D8830B34-BD59-4484-A6AB-B4C0598C7AD4}" destId="{48901A8E-C0C2-4BEB-9A2C-F0218C79A3E7}" srcOrd="0" destOrd="0" presId="urn:microsoft.com/office/officeart/2005/8/layout/hList1"/>
    <dgm:cxn modelId="{3D80EF95-9AAF-45B4-8E9A-A39741A991A5}" srcId="{7320BB16-1FE5-455A-849F-EA2B68877DF7}" destId="{0301362D-73D3-401B-A2A9-5A35AE166230}" srcOrd="2" destOrd="0" parTransId="{97536862-3B81-42F2-A423-D2E37432FC6A}" sibTransId="{B09FBD0D-7BAD-4C93-96DE-FFA6B7C62F60}"/>
    <dgm:cxn modelId="{DFC317A0-CAE4-474B-AE81-F62B92E08808}" srcId="{0301362D-73D3-401B-A2A9-5A35AE166230}" destId="{9864D5D6-8CEF-49C1-9B9C-E30B8D5D53B5}" srcOrd="1" destOrd="0" parTransId="{0DBF00FE-6146-496D-A3E6-37E7C91E357C}" sibTransId="{737F4F81-5B86-469E-A550-2369E46F2B09}"/>
    <dgm:cxn modelId="{345538B1-B511-443F-A5FD-429BFB0061AF}" type="presOf" srcId="{4B771E3B-FC28-4394-A248-433F96FA33BE}" destId="{9D5826C8-40F8-44F2-B794-D9BD390BDCE9}" srcOrd="0" destOrd="1" presId="urn:microsoft.com/office/officeart/2005/8/layout/hList1"/>
    <dgm:cxn modelId="{CA435EB2-91F1-4506-8C34-0BF512771147}" srcId="{7320BB16-1FE5-455A-849F-EA2B68877DF7}" destId="{F65968E5-4FD7-4644-92C4-FD56EEF05C6D}" srcOrd="0" destOrd="0" parTransId="{23DE792A-9CDE-4CB3-92C6-539F14A5C8E7}" sibTransId="{63CE8785-4BDB-45A2-A6A3-07FB68D47DC2}"/>
    <dgm:cxn modelId="{96AB3AB7-C546-4163-9C23-D3DE2BFC4CB7}" srcId="{F65968E5-4FD7-4644-92C4-FD56EEF05C6D}" destId="{F973B017-1D4C-4692-A200-28D941F9D3A1}" srcOrd="0" destOrd="0" parTransId="{9804C07E-C2A1-413E-8737-6A5B96C9202F}" sibTransId="{5BBEFCE8-A8E7-43EE-AE24-A4C68D9ABC5D}"/>
    <dgm:cxn modelId="{C8C0B8BE-131E-44FE-93F4-83282011DEAC}" srcId="{3CB7E17D-F991-4EB1-ABF2-70C21E24F48C}" destId="{D8830B34-BD59-4484-A6AB-B4C0598C7AD4}" srcOrd="0" destOrd="0" parTransId="{25FC2F9C-ABB8-435C-9C5A-AB9950ACB247}" sibTransId="{F085AB52-9E16-438F-BA28-31F445D993F3}"/>
    <dgm:cxn modelId="{1CD784C9-54A8-4129-A4E8-FA7180860132}" type="presOf" srcId="{F973B017-1D4C-4692-A200-28D941F9D3A1}" destId="{9D5826C8-40F8-44F2-B794-D9BD390BDCE9}" srcOrd="0" destOrd="0" presId="urn:microsoft.com/office/officeart/2005/8/layout/hList1"/>
    <dgm:cxn modelId="{0FF7D1CC-C74A-46A2-8588-2086FC6688D3}" type="presOf" srcId="{178D7D2F-0B3C-4EFF-959F-9D93A853073C}" destId="{381A5438-75F7-49C5-9145-8AF6C92EDC5F}" srcOrd="0" destOrd="0" presId="urn:microsoft.com/office/officeart/2005/8/layout/hList1"/>
    <dgm:cxn modelId="{2B0F64D0-5C19-4D86-9C68-51A954F6897C}" srcId="{3CB7E17D-F991-4EB1-ABF2-70C21E24F48C}" destId="{8CBDFB66-FDEA-43AE-A766-167563A417C1}" srcOrd="1" destOrd="0" parTransId="{BB175895-489F-4E1B-A38B-3E96F93273ED}" sibTransId="{C2557A16-482E-4258-9F5D-54F86B626D72}"/>
    <dgm:cxn modelId="{E5DD94D2-8849-4F6A-8B72-B6E8FDFCC2FF}" srcId="{F65968E5-4FD7-4644-92C4-FD56EEF05C6D}" destId="{4B771E3B-FC28-4394-A248-433F96FA33BE}" srcOrd="1" destOrd="0" parTransId="{49C9E57A-CCBA-45E1-8E17-B44DF6C10251}" sibTransId="{2F61A29C-E60E-418B-B9D8-D3227518251E}"/>
    <dgm:cxn modelId="{86472FF8-D5F4-43AB-822B-F93B5A18FB06}" type="presOf" srcId="{8CBDFB66-FDEA-43AE-A766-167563A417C1}" destId="{48901A8E-C0C2-4BEB-9A2C-F0218C79A3E7}" srcOrd="0" destOrd="1" presId="urn:microsoft.com/office/officeart/2005/8/layout/hList1"/>
    <dgm:cxn modelId="{B2714BFC-6E3B-4AFB-93D5-0EA6A37E13FA}" type="presOf" srcId="{F65968E5-4FD7-4644-92C4-FD56EEF05C6D}" destId="{AE7BDC68-925B-4C57-8447-5748AB9CBC22}" srcOrd="0" destOrd="0" presId="urn:microsoft.com/office/officeart/2005/8/layout/hList1"/>
    <dgm:cxn modelId="{2B6A037E-2878-4276-9C35-D37C9454E645}" type="presParOf" srcId="{E4BC7ACA-C6FD-429E-BCD8-3878327E53D5}" destId="{E6C3729E-255B-4369-AE77-8BCE2AEA68AA}" srcOrd="0" destOrd="0" presId="urn:microsoft.com/office/officeart/2005/8/layout/hList1"/>
    <dgm:cxn modelId="{80C639B9-2FA2-41E4-B7B5-B93BB25D7677}" type="presParOf" srcId="{E6C3729E-255B-4369-AE77-8BCE2AEA68AA}" destId="{AE7BDC68-925B-4C57-8447-5748AB9CBC22}" srcOrd="0" destOrd="0" presId="urn:microsoft.com/office/officeart/2005/8/layout/hList1"/>
    <dgm:cxn modelId="{8BBE4745-81E7-4946-BC91-62AA00152952}" type="presParOf" srcId="{E6C3729E-255B-4369-AE77-8BCE2AEA68AA}" destId="{9D5826C8-40F8-44F2-B794-D9BD390BDCE9}" srcOrd="1" destOrd="0" presId="urn:microsoft.com/office/officeart/2005/8/layout/hList1"/>
    <dgm:cxn modelId="{630258CA-E366-4146-BDB3-671375D980EB}" type="presParOf" srcId="{E4BC7ACA-C6FD-429E-BCD8-3878327E53D5}" destId="{49A99752-5C34-4D63-8B99-C5BCA4B17D4C}" srcOrd="1" destOrd="0" presId="urn:microsoft.com/office/officeart/2005/8/layout/hList1"/>
    <dgm:cxn modelId="{A161096F-4B86-471D-BD92-14A1C327AB48}" type="presParOf" srcId="{E4BC7ACA-C6FD-429E-BCD8-3878327E53D5}" destId="{61EC8A35-DEE6-4C4D-8310-3704A207C60F}" srcOrd="2" destOrd="0" presId="urn:microsoft.com/office/officeart/2005/8/layout/hList1"/>
    <dgm:cxn modelId="{5909E616-C323-445E-95D6-7C681E6114D5}" type="presParOf" srcId="{61EC8A35-DEE6-4C4D-8310-3704A207C60F}" destId="{40DF6470-9A92-4A7D-B1CB-BB8FA2754B02}" srcOrd="0" destOrd="0" presId="urn:microsoft.com/office/officeart/2005/8/layout/hList1"/>
    <dgm:cxn modelId="{07C4C586-6CCD-47C5-920D-899649048419}" type="presParOf" srcId="{61EC8A35-DEE6-4C4D-8310-3704A207C60F}" destId="{48901A8E-C0C2-4BEB-9A2C-F0218C79A3E7}" srcOrd="1" destOrd="0" presId="urn:microsoft.com/office/officeart/2005/8/layout/hList1"/>
    <dgm:cxn modelId="{EFB67297-CEA2-42C1-89CC-20296FC47B90}" type="presParOf" srcId="{E4BC7ACA-C6FD-429E-BCD8-3878327E53D5}" destId="{52D429C8-8729-403D-BCF2-E1C55D461780}" srcOrd="3" destOrd="0" presId="urn:microsoft.com/office/officeart/2005/8/layout/hList1"/>
    <dgm:cxn modelId="{18517BA1-956C-46A1-B285-C0445243E428}" type="presParOf" srcId="{E4BC7ACA-C6FD-429E-BCD8-3878327E53D5}" destId="{B65BA293-D463-490E-ADDF-83BF5A2DD1EE}" srcOrd="4" destOrd="0" presId="urn:microsoft.com/office/officeart/2005/8/layout/hList1"/>
    <dgm:cxn modelId="{608859F5-B183-4D65-9CE3-DE01F1D95A4F}" type="presParOf" srcId="{B65BA293-D463-490E-ADDF-83BF5A2DD1EE}" destId="{9E20240C-5DA3-4479-A1F1-80D7441A10F1}" srcOrd="0" destOrd="0" presId="urn:microsoft.com/office/officeart/2005/8/layout/hList1"/>
    <dgm:cxn modelId="{CE6257D1-0C40-4EF8-B09C-1DDDC10F38E0}" type="presParOf" srcId="{B65BA293-D463-490E-ADDF-83BF5A2DD1EE}" destId="{381A5438-75F7-49C5-9145-8AF6C92EDC5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DAA6FE-C7D8-43FF-B3F0-A86F28DFF79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FB70420-C628-4B3C-A367-97F0E1AFBD75}">
      <dgm:prSet phldrT="[Tekst]"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Pre-deal</a:t>
          </a:r>
        </a:p>
      </dgm:t>
    </dgm:pt>
    <dgm:pt modelId="{99DA5864-0C50-4BA4-B49F-E4BAFCD53745}" type="parTrans" cxnId="{48CC7183-9989-41EF-8771-CF25F4DE6B5A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1FA2A7-8B67-4EB9-83AC-F5A897BE1C42}" type="sibTrans" cxnId="{48CC7183-9989-41EF-8771-CF25F4DE6B5A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15F225-EE17-4BB5-9F9B-BD52977404BB}">
      <dgm:prSet phldrT="[Tekst]"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Managing investments</a:t>
          </a:r>
        </a:p>
      </dgm:t>
    </dgm:pt>
    <dgm:pt modelId="{6255F587-6A70-4A2A-AA67-073A60145000}" type="parTrans" cxnId="{EB6000D7-B2F3-4BE5-8F56-A271116DA153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C48C55-65CF-4435-A36C-DC7903A7E44B}" type="sibTrans" cxnId="{EB6000D7-B2F3-4BE5-8F56-A271116DA153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0A3A70-DBFB-4D46-A0A6-89D3030CB80E}">
      <dgm:prSet phldrT="[Tekst]"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Exit</a:t>
          </a:r>
        </a:p>
      </dgm:t>
    </dgm:pt>
    <dgm:pt modelId="{C4E24A16-7FE9-43A0-85E0-E862DBD536CC}" type="parTrans" cxnId="{EFF14EB7-0C3F-42D5-B74E-38DF7C4E4D1E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170C39-E8C9-43AC-8953-E5B6DF5A0F4C}" type="sibTrans" cxnId="{EFF14EB7-0C3F-42D5-B74E-38DF7C4E4D1E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4ACFB0-F2B8-44EF-93B4-D08AD9BCEE46}">
      <dgm:prSet phldrT="[Tekst]"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Deal</a:t>
          </a:r>
        </a:p>
      </dgm:t>
    </dgm:pt>
    <dgm:pt modelId="{0835DCF8-8E84-48D7-92D0-8CB644AC1619}" type="parTrans" cxnId="{0384C3EA-FE90-418E-9B2A-70241C438998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D90BF8-5808-4E3C-B1D7-D490D06CF335}" type="sibTrans" cxnId="{0384C3EA-FE90-418E-9B2A-70241C438998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258617-8462-4F90-A25F-D7E2078B2EB7}" type="pres">
      <dgm:prSet presAssocID="{FCDAA6FE-C7D8-43FF-B3F0-A86F28DFF790}" presName="CompostProcess" presStyleCnt="0">
        <dgm:presLayoutVars>
          <dgm:dir/>
          <dgm:resizeHandles val="exact"/>
        </dgm:presLayoutVars>
      </dgm:prSet>
      <dgm:spPr/>
    </dgm:pt>
    <dgm:pt modelId="{8BD6FE9B-294F-4CFA-ABD0-986424666F5D}" type="pres">
      <dgm:prSet presAssocID="{FCDAA6FE-C7D8-43FF-B3F0-A86F28DFF790}" presName="arrow" presStyleLbl="bgShp" presStyleIdx="0" presStyleCnt="1"/>
      <dgm:spPr/>
    </dgm:pt>
    <dgm:pt modelId="{6B94CBAB-69AA-4E1F-8CD4-A55D7F4CFFD5}" type="pres">
      <dgm:prSet presAssocID="{FCDAA6FE-C7D8-43FF-B3F0-A86F28DFF790}" presName="linearProcess" presStyleCnt="0"/>
      <dgm:spPr/>
    </dgm:pt>
    <dgm:pt modelId="{FFEF9439-8764-4848-A1FC-933A1CCFEFF2}" type="pres">
      <dgm:prSet presAssocID="{5FB70420-C628-4B3C-A367-97F0E1AFBD75}" presName="textNode" presStyleLbl="node1" presStyleIdx="0" presStyleCnt="4">
        <dgm:presLayoutVars>
          <dgm:bulletEnabled val="1"/>
        </dgm:presLayoutVars>
      </dgm:prSet>
      <dgm:spPr/>
    </dgm:pt>
    <dgm:pt modelId="{E715545E-9EBD-4AA3-9AB5-6B5F66689718}" type="pres">
      <dgm:prSet presAssocID="{C31FA2A7-8B67-4EB9-83AC-F5A897BE1C42}" presName="sibTrans" presStyleCnt="0"/>
      <dgm:spPr/>
    </dgm:pt>
    <dgm:pt modelId="{4C4701C3-8781-43DD-B749-49C2C5889B39}" type="pres">
      <dgm:prSet presAssocID="{2B4ACFB0-F2B8-44EF-93B4-D08AD9BCEE46}" presName="textNode" presStyleLbl="node1" presStyleIdx="1" presStyleCnt="4">
        <dgm:presLayoutVars>
          <dgm:bulletEnabled val="1"/>
        </dgm:presLayoutVars>
      </dgm:prSet>
      <dgm:spPr/>
    </dgm:pt>
    <dgm:pt modelId="{E1882906-C7D6-44AD-9D25-C2B47B2A246E}" type="pres">
      <dgm:prSet presAssocID="{12D90BF8-5808-4E3C-B1D7-D490D06CF335}" presName="sibTrans" presStyleCnt="0"/>
      <dgm:spPr/>
    </dgm:pt>
    <dgm:pt modelId="{B16D643F-459C-49CC-84BB-DD19421F8B7D}" type="pres">
      <dgm:prSet presAssocID="{E315F225-EE17-4BB5-9F9B-BD52977404BB}" presName="textNode" presStyleLbl="node1" presStyleIdx="2" presStyleCnt="4">
        <dgm:presLayoutVars>
          <dgm:bulletEnabled val="1"/>
        </dgm:presLayoutVars>
      </dgm:prSet>
      <dgm:spPr/>
    </dgm:pt>
    <dgm:pt modelId="{5DFFA0C1-CB79-488F-9C1A-CF481101C9E3}" type="pres">
      <dgm:prSet presAssocID="{C6C48C55-65CF-4435-A36C-DC7903A7E44B}" presName="sibTrans" presStyleCnt="0"/>
      <dgm:spPr/>
    </dgm:pt>
    <dgm:pt modelId="{B411909D-4DB2-4EA5-B5FC-7F15606E5315}" type="pres">
      <dgm:prSet presAssocID="{470A3A70-DBFB-4D46-A0A6-89D3030CB80E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AB763A61-A924-4CDF-B32E-F86EB1D696F4}" type="presOf" srcId="{FCDAA6FE-C7D8-43FF-B3F0-A86F28DFF790}" destId="{DD258617-8462-4F90-A25F-D7E2078B2EB7}" srcOrd="0" destOrd="0" presId="urn:microsoft.com/office/officeart/2005/8/layout/hProcess9"/>
    <dgm:cxn modelId="{A3FA9581-A855-454E-BB42-1E4FFD2729BE}" type="presOf" srcId="{5FB70420-C628-4B3C-A367-97F0E1AFBD75}" destId="{FFEF9439-8764-4848-A1FC-933A1CCFEFF2}" srcOrd="0" destOrd="0" presId="urn:microsoft.com/office/officeart/2005/8/layout/hProcess9"/>
    <dgm:cxn modelId="{48CC7183-9989-41EF-8771-CF25F4DE6B5A}" srcId="{FCDAA6FE-C7D8-43FF-B3F0-A86F28DFF790}" destId="{5FB70420-C628-4B3C-A367-97F0E1AFBD75}" srcOrd="0" destOrd="0" parTransId="{99DA5864-0C50-4BA4-B49F-E4BAFCD53745}" sibTransId="{C31FA2A7-8B67-4EB9-83AC-F5A897BE1C42}"/>
    <dgm:cxn modelId="{4B53C9A0-BC9A-4659-8042-73B97DEA5B50}" type="presOf" srcId="{470A3A70-DBFB-4D46-A0A6-89D3030CB80E}" destId="{B411909D-4DB2-4EA5-B5FC-7F15606E5315}" srcOrd="0" destOrd="0" presId="urn:microsoft.com/office/officeart/2005/8/layout/hProcess9"/>
    <dgm:cxn modelId="{EFF14EB7-0C3F-42D5-B74E-38DF7C4E4D1E}" srcId="{FCDAA6FE-C7D8-43FF-B3F0-A86F28DFF790}" destId="{470A3A70-DBFB-4D46-A0A6-89D3030CB80E}" srcOrd="3" destOrd="0" parTransId="{C4E24A16-7FE9-43A0-85E0-E862DBD536CC}" sibTransId="{CE170C39-E8C9-43AC-8953-E5B6DF5A0F4C}"/>
    <dgm:cxn modelId="{EB6000D7-B2F3-4BE5-8F56-A271116DA153}" srcId="{FCDAA6FE-C7D8-43FF-B3F0-A86F28DFF790}" destId="{E315F225-EE17-4BB5-9F9B-BD52977404BB}" srcOrd="2" destOrd="0" parTransId="{6255F587-6A70-4A2A-AA67-073A60145000}" sibTransId="{C6C48C55-65CF-4435-A36C-DC7903A7E44B}"/>
    <dgm:cxn modelId="{0384C3EA-FE90-418E-9B2A-70241C438998}" srcId="{FCDAA6FE-C7D8-43FF-B3F0-A86F28DFF790}" destId="{2B4ACFB0-F2B8-44EF-93B4-D08AD9BCEE46}" srcOrd="1" destOrd="0" parTransId="{0835DCF8-8E84-48D7-92D0-8CB644AC1619}" sibTransId="{12D90BF8-5808-4E3C-B1D7-D490D06CF335}"/>
    <dgm:cxn modelId="{AC532AED-2E1E-4BF1-886C-553C95A0C4E9}" type="presOf" srcId="{E315F225-EE17-4BB5-9F9B-BD52977404BB}" destId="{B16D643F-459C-49CC-84BB-DD19421F8B7D}" srcOrd="0" destOrd="0" presId="urn:microsoft.com/office/officeart/2005/8/layout/hProcess9"/>
    <dgm:cxn modelId="{7FCA05F3-AA86-4E9B-8D8F-F848AA515B3E}" type="presOf" srcId="{2B4ACFB0-F2B8-44EF-93B4-D08AD9BCEE46}" destId="{4C4701C3-8781-43DD-B749-49C2C5889B39}" srcOrd="0" destOrd="0" presId="urn:microsoft.com/office/officeart/2005/8/layout/hProcess9"/>
    <dgm:cxn modelId="{C84B96A2-03B3-44E3-A77E-7AE05AE05D89}" type="presParOf" srcId="{DD258617-8462-4F90-A25F-D7E2078B2EB7}" destId="{8BD6FE9B-294F-4CFA-ABD0-986424666F5D}" srcOrd="0" destOrd="0" presId="urn:microsoft.com/office/officeart/2005/8/layout/hProcess9"/>
    <dgm:cxn modelId="{F0B7925E-DBAE-4420-989A-D5AF659907C2}" type="presParOf" srcId="{DD258617-8462-4F90-A25F-D7E2078B2EB7}" destId="{6B94CBAB-69AA-4E1F-8CD4-A55D7F4CFFD5}" srcOrd="1" destOrd="0" presId="urn:microsoft.com/office/officeart/2005/8/layout/hProcess9"/>
    <dgm:cxn modelId="{E91EBC3B-FAEC-40AD-99F6-2802980DE904}" type="presParOf" srcId="{6B94CBAB-69AA-4E1F-8CD4-A55D7F4CFFD5}" destId="{FFEF9439-8764-4848-A1FC-933A1CCFEFF2}" srcOrd="0" destOrd="0" presId="urn:microsoft.com/office/officeart/2005/8/layout/hProcess9"/>
    <dgm:cxn modelId="{1D46F568-F8E8-46F9-9247-CCEB87E77618}" type="presParOf" srcId="{6B94CBAB-69AA-4E1F-8CD4-A55D7F4CFFD5}" destId="{E715545E-9EBD-4AA3-9AB5-6B5F66689718}" srcOrd="1" destOrd="0" presId="urn:microsoft.com/office/officeart/2005/8/layout/hProcess9"/>
    <dgm:cxn modelId="{C3C01F0D-3B95-4B52-B340-BB2EDAF2DE6E}" type="presParOf" srcId="{6B94CBAB-69AA-4E1F-8CD4-A55D7F4CFFD5}" destId="{4C4701C3-8781-43DD-B749-49C2C5889B39}" srcOrd="2" destOrd="0" presId="urn:microsoft.com/office/officeart/2005/8/layout/hProcess9"/>
    <dgm:cxn modelId="{60FCBFB0-8AE2-459E-856C-11320707B856}" type="presParOf" srcId="{6B94CBAB-69AA-4E1F-8CD4-A55D7F4CFFD5}" destId="{E1882906-C7D6-44AD-9D25-C2B47B2A246E}" srcOrd="3" destOrd="0" presId="urn:microsoft.com/office/officeart/2005/8/layout/hProcess9"/>
    <dgm:cxn modelId="{3EE1F023-EC65-4B42-86BA-A96AEBC57910}" type="presParOf" srcId="{6B94CBAB-69AA-4E1F-8CD4-A55D7F4CFFD5}" destId="{B16D643F-459C-49CC-84BB-DD19421F8B7D}" srcOrd="4" destOrd="0" presId="urn:microsoft.com/office/officeart/2005/8/layout/hProcess9"/>
    <dgm:cxn modelId="{002113EE-92D7-49F6-9443-36CF732B82CF}" type="presParOf" srcId="{6B94CBAB-69AA-4E1F-8CD4-A55D7F4CFFD5}" destId="{5DFFA0C1-CB79-488F-9C1A-CF481101C9E3}" srcOrd="5" destOrd="0" presId="urn:microsoft.com/office/officeart/2005/8/layout/hProcess9"/>
    <dgm:cxn modelId="{5C83F58F-F134-4C15-B059-804D879B22BB}" type="presParOf" srcId="{6B94CBAB-69AA-4E1F-8CD4-A55D7F4CFFD5}" destId="{B411909D-4DB2-4EA5-B5FC-7F15606E5315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54C84F0-742B-4F7B-90CF-2D84A94E960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DCE16BA-2BFC-420B-948D-70DF49BB543A}">
      <dgm:prSet phldrT="[Tekst]" custT="1"/>
      <dgm:spPr/>
      <dgm:t>
        <a:bodyPr/>
        <a:lstStyle/>
        <a:p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Financials</a:t>
          </a:r>
        </a:p>
      </dgm:t>
    </dgm:pt>
    <dgm:pt modelId="{436FD19C-77AC-4705-82AD-A9EF74778AC2}" type="parTrans" cxnId="{9D673C06-7FDF-45D0-81A1-4A613392C063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74642C-17D4-461C-A1BF-C66E3B375987}" type="sibTrans" cxnId="{9D673C06-7FDF-45D0-81A1-4A613392C063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688872-B9B1-4B34-ACFA-05A62D85E957}">
      <dgm:prSet custT="1"/>
      <dgm:spPr/>
      <dgm:t>
        <a:bodyPr/>
        <a:lstStyle/>
        <a:p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historical financials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DF88E1-CAA0-4FE9-B45C-2623C0317A2A}" type="parTrans" cxnId="{8344D389-0750-4006-8177-4E7D76FCED76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801B61-5B9A-46C9-AE01-271235012A28}" type="sibTrans" cxnId="{8344D389-0750-4006-8177-4E7D76FCED76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F42E5B-916F-4C1A-B65B-886C06BA07EE}">
      <dgm:prSet custT="1"/>
      <dgm:spPr/>
      <dgm:t>
        <a:bodyPr/>
        <a:lstStyle/>
        <a:p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risk-return assessment</a:t>
          </a:r>
        </a:p>
      </dgm:t>
    </dgm:pt>
    <dgm:pt modelId="{58D45843-BAB6-4FBD-A509-4CE7F821A83F}" type="parTrans" cxnId="{BD3D3332-AB78-40B3-B73F-5FA3F5A1549C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576FB4-71B2-4B21-B543-2490FB0F0B78}" type="sibTrans" cxnId="{BD3D3332-AB78-40B3-B73F-5FA3F5A1549C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6BA5B2-850D-4A12-A870-FF30F5CB519E}">
      <dgm:prSet custT="1"/>
      <dgm:spPr/>
      <dgm:t>
        <a:bodyPr/>
        <a:lstStyle/>
        <a:p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future financing rounds</a:t>
          </a:r>
        </a:p>
      </dgm:t>
    </dgm:pt>
    <dgm:pt modelId="{DC8410DB-7E71-432B-B10D-3B0A1928FFCE}" type="parTrans" cxnId="{5000373A-68A6-4866-88AF-5BB26AD844F2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C8C061-1CDE-4A4F-B380-B80D15E7E877}" type="sibTrans" cxnId="{5000373A-68A6-4866-88AF-5BB26AD844F2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D1BA67-7DBE-4142-B2C7-3768B1246226}">
      <dgm:prSet custT="1"/>
      <dgm:spPr/>
      <dgm:t>
        <a:bodyPr/>
        <a:lstStyle/>
        <a:p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responsible exit scenarios</a:t>
          </a:r>
        </a:p>
      </dgm:t>
    </dgm:pt>
    <dgm:pt modelId="{D2EC7702-5ADC-4B5C-9DC6-DCBF3C800943}" type="parTrans" cxnId="{6120A985-5366-4848-93BD-56E1AB7FA913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1F0EFA-4C49-49CF-978B-B49D59D113C7}" type="sibTrans" cxnId="{6120A985-5366-4848-93BD-56E1AB7FA913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95E511-1477-48ED-8305-66B97D8F9718}">
      <dgm:prSet custT="1"/>
      <dgm:spPr/>
      <dgm:t>
        <a:bodyPr/>
        <a:lstStyle/>
        <a:p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Management</a:t>
          </a:r>
        </a:p>
      </dgm:t>
    </dgm:pt>
    <dgm:pt modelId="{A3C65066-2CF5-4F21-9B0B-6AF669D9387A}" type="parTrans" cxnId="{3AD19897-3B9F-4923-BC22-CEA7D71EC286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152BC3-24F2-402D-AA5B-546F8610335F}" type="sibTrans" cxnId="{3AD19897-3B9F-4923-BC22-CEA7D71EC286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B2F18B-C6BF-43C3-B20A-92ABCFDF6C5C}">
      <dgm:prSet custT="1"/>
      <dgm:spPr/>
      <dgm:t>
        <a:bodyPr/>
        <a:lstStyle/>
        <a:p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organisation chart</a:t>
          </a:r>
        </a:p>
      </dgm:t>
    </dgm:pt>
    <dgm:pt modelId="{45ACE6BD-7E43-4504-BACA-95840D803E34}" type="parTrans" cxnId="{8A3EDC20-03EE-4488-A1FC-3EA9BE14D39B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49B607-5493-486A-BB39-EB0DF1959670}" type="sibTrans" cxnId="{8A3EDC20-03EE-4488-A1FC-3EA9BE14D39B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15794D-F3AC-4A2B-904F-AFF6B729C0EA}">
      <dgm:prSet custT="1"/>
      <dgm:spPr/>
      <dgm:t>
        <a:bodyPr/>
        <a:lstStyle/>
        <a:p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Business model</a:t>
          </a:r>
        </a:p>
      </dgm:t>
    </dgm:pt>
    <dgm:pt modelId="{50DE0B36-3342-4391-A43E-10BD181AEC19}" type="parTrans" cxnId="{F113523E-28EA-40C3-967A-C0D1DF0AA4B3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94A8E9-DEC1-4B91-9120-CBABF3EA5EA5}" type="sibTrans" cxnId="{F113523E-28EA-40C3-967A-C0D1DF0AA4B3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2130CF-E848-4D4A-977F-B8F466E72E35}">
      <dgm:prSet custT="1"/>
      <dgm:spPr/>
      <dgm:t>
        <a:bodyPr/>
        <a:lstStyle/>
        <a:p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customer value proposition</a:t>
          </a:r>
        </a:p>
      </dgm:t>
    </dgm:pt>
    <dgm:pt modelId="{AF3B4C0F-38D3-4558-8823-D12DF79CDBA2}" type="parTrans" cxnId="{E21DF658-B09B-41A1-9F9A-B89D551C5723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69B0B5-89D6-4FBD-A627-90EED19CA679}" type="sibTrans" cxnId="{E21DF658-B09B-41A1-9F9A-B89D551C5723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73750D-79D3-41C4-B425-946A27B11B44}">
      <dgm:prSet custT="1"/>
      <dgm:spPr/>
      <dgm:t>
        <a:bodyPr/>
        <a:lstStyle/>
        <a:p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profit model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266F61-3E38-41DC-9780-49262D27B3F4}" type="parTrans" cxnId="{1F8E3BEF-D22E-4D4A-806C-14189D697E3F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B0643F-0CF1-4084-923A-8B707715996E}" type="sibTrans" cxnId="{1F8E3BEF-D22E-4D4A-806C-14189D697E3F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627842-C13B-43FE-A018-40CB453EC65A}">
      <dgm:prSet custT="1"/>
      <dgm:spPr/>
      <dgm:t>
        <a:bodyPr/>
        <a:lstStyle/>
        <a:p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key resources &amp; processes </a:t>
          </a:r>
        </a:p>
      </dgm:t>
    </dgm:pt>
    <dgm:pt modelId="{85BC83A0-BD0A-4922-BA62-E9F6CE9B7C9B}" type="parTrans" cxnId="{8B193C8E-99EF-4A7B-B040-315AB2545A14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B4AAB6-DC2A-4B51-9693-02EEA421A6AC}" type="sibTrans" cxnId="{8B193C8E-99EF-4A7B-B040-315AB2545A14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66E0CD-03CA-41E9-B19A-16B708B2C0FD}">
      <dgm:prSet custT="1"/>
      <dgm:spPr/>
      <dgm:t>
        <a:bodyPr/>
        <a:lstStyle/>
        <a:p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scalability</a:t>
          </a:r>
        </a:p>
      </dgm:t>
    </dgm:pt>
    <dgm:pt modelId="{3FEB3AB1-EE5D-4741-B0C9-F732A740D8F1}" type="parTrans" cxnId="{A7942105-1C5F-484A-A77A-40D5896CAE61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E5B258-EBF1-4BF4-B339-33055BD84EE0}" type="sibTrans" cxnId="{A7942105-1C5F-484A-A77A-40D5896CAE61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C8FC16-54C0-42DD-B47E-72F9F463EFEF}">
      <dgm:prSet custT="1"/>
      <dgm:spPr/>
      <dgm:t>
        <a:bodyPr/>
        <a:lstStyle/>
        <a:p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Impact</a:t>
          </a:r>
        </a:p>
      </dgm:t>
    </dgm:pt>
    <dgm:pt modelId="{B11673C7-3A80-4DCF-8F4B-94DC81815AD4}" type="parTrans" cxnId="{E69DF870-A25B-4065-8267-620EE9680A60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95ED47-2E26-4C2B-983A-A572B53D99F0}" type="sibTrans" cxnId="{E69DF870-A25B-4065-8267-620EE9680A60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765F3A-DA54-4228-91A9-8B30F11ACF2D}">
      <dgm:prSet custT="1"/>
      <dgm:spPr/>
      <dgm:t>
        <a:bodyPr/>
        <a:lstStyle/>
        <a:p>
          <a:r>
            <a:rPr lang="en-US" sz="1200" b="1" dirty="0">
              <a:latin typeface="Arial" panose="020B0604020202020204" pitchFamily="34" charset="0"/>
              <a:cs typeface="Arial" panose="020B0604020202020204" pitchFamily="34" charset="0"/>
            </a:rPr>
            <a:t>historical impact value creation data</a:t>
          </a:r>
          <a:endParaRPr lang="en-GB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283E30-7097-4E12-B143-876D5FC242C4}" type="parTrans" cxnId="{1FDE8F17-4B71-483A-8F22-B25DA8EFDA94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9BB035-D18B-49A2-8BCB-6142F2A2730A}" type="sibTrans" cxnId="{1FDE8F17-4B71-483A-8F22-B25DA8EFDA94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9B804A-C072-4673-B9D9-AC92BEDA512E}">
      <dgm:prSet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theory of change</a:t>
          </a:r>
        </a:p>
      </dgm:t>
    </dgm:pt>
    <dgm:pt modelId="{19AA8FAB-ABB4-48D5-8934-B319B7B57597}" type="parTrans" cxnId="{1B98DA11-3229-4EDA-8493-FFFC2C21D078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944774-DED1-4AF5-BBCA-E565DC88BC41}" type="sibTrans" cxnId="{1B98DA11-3229-4EDA-8493-FFFC2C21D078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B9E40D-0E60-4FE4-8D40-DFC0E11322F4}">
      <dgm:prSet custT="1"/>
      <dgm:spPr/>
      <dgm:t>
        <a:bodyPr/>
        <a:lstStyle/>
        <a:p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Competitive position</a:t>
          </a:r>
        </a:p>
      </dgm:t>
    </dgm:pt>
    <dgm:pt modelId="{03EA0D36-D3EB-4441-8496-6823CF5DCFA6}" type="parTrans" cxnId="{B47F63CB-5D3F-412F-9C83-F3E2986D3688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6928D1-C5AE-4C2B-8FD3-C3935162DC85}" type="sibTrans" cxnId="{B47F63CB-5D3F-412F-9C83-F3E2986D3688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A896CE-C50C-4E4D-A637-94E555CC02BC}">
      <dgm:prSet custT="1"/>
      <dgm:spPr/>
      <dgm:t>
        <a:bodyPr/>
        <a:lstStyle/>
        <a:p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SWOT analysis</a:t>
          </a:r>
        </a:p>
      </dgm:t>
    </dgm:pt>
    <dgm:pt modelId="{45F44A26-D833-4082-8162-0CB5D8D4FB0E}" type="parTrans" cxnId="{60E3DA7A-0BD1-4210-B324-6FAFE2DD9C45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78D874-E330-4340-9757-ED2679269B8A}" type="sibTrans" cxnId="{60E3DA7A-0BD1-4210-B324-6FAFE2DD9C45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752233-D85D-4FB2-BC05-9C8284EC2742}">
      <dgm:prSet custT="1"/>
      <dgm:spPr/>
      <dgm:t>
        <a:bodyPr/>
        <a:lstStyle/>
        <a:p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intellectual property</a:t>
          </a:r>
        </a:p>
      </dgm:t>
    </dgm:pt>
    <dgm:pt modelId="{0D732955-A7B5-4480-909A-681143D3E8AA}" type="parTrans" cxnId="{A56075DC-F2CB-4FA9-BCAE-36724D6150BF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395B75-6A88-4B52-ADE4-A9AE2B4340BF}" type="sibTrans" cxnId="{A56075DC-F2CB-4FA9-BCAE-36724D6150BF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713E01-4F0D-442B-AD3E-05D7D0017AA9}">
      <dgm:prSet custT="1"/>
      <dgm:spPr/>
      <dgm:t>
        <a:bodyPr/>
        <a:lstStyle/>
        <a:p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markets</a:t>
          </a:r>
        </a:p>
      </dgm:t>
    </dgm:pt>
    <dgm:pt modelId="{6D0497B3-4EFE-4712-9A5C-AF408B8830F0}" type="parTrans" cxnId="{DDE84858-3830-4755-8D98-CD50624AADEC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50D333-DB7E-442A-B272-55143EF98A4E}" type="sibTrans" cxnId="{DDE84858-3830-4755-8D98-CD50624AADEC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307DFF-09BA-4BD2-B74D-D235B09EC673}">
      <dgm:prSet custT="1"/>
      <dgm:spPr/>
      <dgm:t>
        <a:bodyPr/>
        <a:lstStyle/>
        <a:p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client base (existing, pipeline, target, future opportunities),</a:t>
          </a:r>
        </a:p>
      </dgm:t>
    </dgm:pt>
    <dgm:pt modelId="{EDC78B6B-43E0-409C-8C48-7BBAF371DE58}" type="parTrans" cxnId="{32920F13-DA3E-4B86-8DC8-B22CD950C463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C88B6C-083D-4E45-AC9E-D8CB96E73CB7}" type="sibTrans" cxnId="{32920F13-DA3E-4B86-8DC8-B22CD950C463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721317-9C71-4594-9DA7-6AAF5CD482FC}">
      <dgm:prSet custT="1"/>
      <dgm:spPr/>
      <dgm:t>
        <a:bodyPr/>
        <a:lstStyle/>
        <a:p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competition</a:t>
          </a:r>
        </a:p>
      </dgm:t>
    </dgm:pt>
    <dgm:pt modelId="{368061D2-ADE4-45DB-BB77-0116F8601C0A}" type="parTrans" cxnId="{A4BA5C1D-6E23-4A88-B37E-2034AEC15101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3973D1-4BBB-4821-8D67-C01CB5BC64F9}" type="sibTrans" cxnId="{A4BA5C1D-6E23-4A88-B37E-2034AEC15101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76B7FD-C2D0-4248-8548-FE14EB5567A6}">
      <dgm:prSet custT="1"/>
      <dgm:spPr/>
      <dgm:t>
        <a:bodyPr/>
        <a:lstStyle/>
        <a:p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Operations </a:t>
          </a:r>
        </a:p>
      </dgm:t>
    </dgm:pt>
    <dgm:pt modelId="{E7ABB274-FB87-492E-B218-540FDB510B57}" type="parTrans" cxnId="{24A0F9F3-CA18-4269-9731-AF32D85C8CF3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931E84-1A68-4E4D-80F0-EF911EC30588}" type="sibTrans" cxnId="{24A0F9F3-CA18-4269-9731-AF32D85C8CF3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0F29B7-4956-48AC-83F3-FAFC11631099}">
      <dgm:prSet custT="1"/>
      <dgm:spPr/>
      <dgm:t>
        <a:bodyPr/>
        <a:lstStyle/>
        <a:p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supply chain</a:t>
          </a:r>
        </a:p>
      </dgm:t>
    </dgm:pt>
    <dgm:pt modelId="{DAE09E98-C6FF-40A8-90BB-7D29594B1BC0}" type="parTrans" cxnId="{0F7C15E9-525B-4207-A237-585D2A00C004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D59402-4A34-4BAC-A44E-25A05730D8E1}" type="sibTrans" cxnId="{0F7C15E9-525B-4207-A237-585D2A00C004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DB3EC6-BE47-423D-A481-6AAFB96F3A2C}">
      <dgm:prSet custT="1"/>
      <dgm:spPr/>
      <dgm:t>
        <a:bodyPr/>
        <a:lstStyle/>
        <a:p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products / services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92CFA0-8FEF-4C6A-AC31-AEFF4483CEA6}" type="parTrans" cxnId="{AA43D770-75F0-45A6-A1B0-989AADDBB4FA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C04124-09D8-48F2-92DA-129BEEB161F4}" type="sibTrans" cxnId="{AA43D770-75F0-45A6-A1B0-989AADDBB4FA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9758E3-3CF8-4D34-8BD4-ED5C198FB28D}">
      <dgm:prSet custT="1"/>
      <dgm:spPr/>
      <dgm:t>
        <a:bodyPr/>
        <a:lstStyle/>
        <a:p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forecast / management projections 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FB6D50-ED15-49F1-90E2-9D42B7A15D8C}" type="parTrans" cxnId="{334BCA90-0AF4-4C1A-9D19-B311CB0E2CAA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5E9126-569E-4FDD-ABD4-D8EB5B0C7312}" type="sibTrans" cxnId="{334BCA90-0AF4-4C1A-9D19-B311CB0E2CAA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CAE4EB-32AF-4951-916B-4045B912228C}">
      <dgm:prSet custT="1"/>
      <dgm:spPr/>
      <dgm:t>
        <a:bodyPr/>
        <a:lstStyle/>
        <a:p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management team CVs &amp; track record</a:t>
          </a:r>
        </a:p>
      </dgm:t>
    </dgm:pt>
    <dgm:pt modelId="{D7D20B1B-ABE0-41E1-8354-0FA2BD4A5949}" type="parTrans" cxnId="{4BB838FF-A267-48EC-A5A8-310883F0056A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E7EE82-2E07-49BB-BC2F-5C17920C0B59}" type="sibTrans" cxnId="{4BB838FF-A267-48EC-A5A8-310883F0056A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ECEA14-5134-4B06-8121-0282431ACBDD}">
      <dgm:prSet custT="1"/>
      <dgm:spPr/>
      <dgm:t>
        <a:bodyPr/>
        <a:lstStyle/>
        <a:p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company culture</a:t>
          </a:r>
        </a:p>
      </dgm:t>
    </dgm:pt>
    <dgm:pt modelId="{F8C1CD4D-172C-4217-9817-44CBA6C75745}" type="parTrans" cxnId="{BE252374-A484-41A7-A089-9C023A1C9118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4CE5E6-4058-454E-B0BF-6C8FD4EF93D8}" type="sibTrans" cxnId="{BE252374-A484-41A7-A089-9C023A1C9118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423461-1A6E-4D29-8FFD-52244B0BD722}" type="pres">
      <dgm:prSet presAssocID="{054C84F0-742B-4F7B-90CF-2D84A94E9601}" presName="Name0" presStyleCnt="0">
        <dgm:presLayoutVars>
          <dgm:dir/>
          <dgm:animLvl val="lvl"/>
          <dgm:resizeHandles val="exact"/>
        </dgm:presLayoutVars>
      </dgm:prSet>
      <dgm:spPr/>
    </dgm:pt>
    <dgm:pt modelId="{09C899F4-C47F-499C-A5A2-883DF1ED1849}" type="pres">
      <dgm:prSet presAssocID="{3DCE16BA-2BFC-420B-948D-70DF49BB543A}" presName="composite" presStyleCnt="0"/>
      <dgm:spPr/>
    </dgm:pt>
    <dgm:pt modelId="{84811FF5-AEEB-47E9-8508-7AC1C6B684BC}" type="pres">
      <dgm:prSet presAssocID="{3DCE16BA-2BFC-420B-948D-70DF49BB543A}" presName="parTx" presStyleLbl="alignNode1" presStyleIdx="0" presStyleCnt="6">
        <dgm:presLayoutVars>
          <dgm:chMax val="0"/>
          <dgm:chPref val="0"/>
          <dgm:bulletEnabled val="1"/>
        </dgm:presLayoutVars>
      </dgm:prSet>
      <dgm:spPr/>
    </dgm:pt>
    <dgm:pt modelId="{DECCD6FE-0E6B-4952-BD73-4C014F2DC650}" type="pres">
      <dgm:prSet presAssocID="{3DCE16BA-2BFC-420B-948D-70DF49BB543A}" presName="desTx" presStyleLbl="alignAccFollowNode1" presStyleIdx="0" presStyleCnt="6">
        <dgm:presLayoutVars>
          <dgm:bulletEnabled val="1"/>
        </dgm:presLayoutVars>
      </dgm:prSet>
      <dgm:spPr/>
    </dgm:pt>
    <dgm:pt modelId="{49FA5358-BA15-47EE-831C-617E9A7A2F37}" type="pres">
      <dgm:prSet presAssocID="{5D74642C-17D4-461C-A1BF-C66E3B375987}" presName="space" presStyleCnt="0"/>
      <dgm:spPr/>
    </dgm:pt>
    <dgm:pt modelId="{4F7CFC03-3EAB-48D9-8323-3468F8947C88}" type="pres">
      <dgm:prSet presAssocID="{2C95E511-1477-48ED-8305-66B97D8F9718}" presName="composite" presStyleCnt="0"/>
      <dgm:spPr/>
    </dgm:pt>
    <dgm:pt modelId="{1664A97F-D7CC-4EB3-BBC1-E94BF3F4FF64}" type="pres">
      <dgm:prSet presAssocID="{2C95E511-1477-48ED-8305-66B97D8F9718}" presName="parTx" presStyleLbl="alignNode1" presStyleIdx="1" presStyleCnt="6">
        <dgm:presLayoutVars>
          <dgm:chMax val="0"/>
          <dgm:chPref val="0"/>
          <dgm:bulletEnabled val="1"/>
        </dgm:presLayoutVars>
      </dgm:prSet>
      <dgm:spPr/>
    </dgm:pt>
    <dgm:pt modelId="{7390D9FD-86DD-49F7-9593-6DF9C862290A}" type="pres">
      <dgm:prSet presAssocID="{2C95E511-1477-48ED-8305-66B97D8F9718}" presName="desTx" presStyleLbl="alignAccFollowNode1" presStyleIdx="1" presStyleCnt="6">
        <dgm:presLayoutVars>
          <dgm:bulletEnabled val="1"/>
        </dgm:presLayoutVars>
      </dgm:prSet>
      <dgm:spPr/>
    </dgm:pt>
    <dgm:pt modelId="{B0A2D41A-C825-4622-B4E0-91DEE11F3EF9}" type="pres">
      <dgm:prSet presAssocID="{74152BC3-24F2-402D-AA5B-546F8610335F}" presName="space" presStyleCnt="0"/>
      <dgm:spPr/>
    </dgm:pt>
    <dgm:pt modelId="{165BAB62-06E1-4FD4-9E7A-A5A12B95E46B}" type="pres">
      <dgm:prSet presAssocID="{4115794D-F3AC-4A2B-904F-AFF6B729C0EA}" presName="composite" presStyleCnt="0"/>
      <dgm:spPr/>
    </dgm:pt>
    <dgm:pt modelId="{746193C5-4E35-470B-BF41-7DEBB769DB5F}" type="pres">
      <dgm:prSet presAssocID="{4115794D-F3AC-4A2B-904F-AFF6B729C0EA}" presName="parTx" presStyleLbl="alignNode1" presStyleIdx="2" presStyleCnt="6">
        <dgm:presLayoutVars>
          <dgm:chMax val="0"/>
          <dgm:chPref val="0"/>
          <dgm:bulletEnabled val="1"/>
        </dgm:presLayoutVars>
      </dgm:prSet>
      <dgm:spPr/>
    </dgm:pt>
    <dgm:pt modelId="{C4D926AE-3C0C-43D3-90E1-C245B40DCA20}" type="pres">
      <dgm:prSet presAssocID="{4115794D-F3AC-4A2B-904F-AFF6B729C0EA}" presName="desTx" presStyleLbl="alignAccFollowNode1" presStyleIdx="2" presStyleCnt="6">
        <dgm:presLayoutVars>
          <dgm:bulletEnabled val="1"/>
        </dgm:presLayoutVars>
      </dgm:prSet>
      <dgm:spPr/>
    </dgm:pt>
    <dgm:pt modelId="{8BFC6503-D294-4C9C-AF57-3B8B80DBB00E}" type="pres">
      <dgm:prSet presAssocID="{7994A8E9-DEC1-4B91-9120-CBABF3EA5EA5}" presName="space" presStyleCnt="0"/>
      <dgm:spPr/>
    </dgm:pt>
    <dgm:pt modelId="{C4F9AD7C-AAC8-4289-AA6A-AD2CE7DF6746}" type="pres">
      <dgm:prSet presAssocID="{4AC8FC16-54C0-42DD-B47E-72F9F463EFEF}" presName="composite" presStyleCnt="0"/>
      <dgm:spPr/>
    </dgm:pt>
    <dgm:pt modelId="{4F3B5F87-786D-4085-82F6-48830E47C9C7}" type="pres">
      <dgm:prSet presAssocID="{4AC8FC16-54C0-42DD-B47E-72F9F463EFEF}" presName="parTx" presStyleLbl="alignNode1" presStyleIdx="3" presStyleCnt="6">
        <dgm:presLayoutVars>
          <dgm:chMax val="0"/>
          <dgm:chPref val="0"/>
          <dgm:bulletEnabled val="1"/>
        </dgm:presLayoutVars>
      </dgm:prSet>
      <dgm:spPr/>
    </dgm:pt>
    <dgm:pt modelId="{3E0440C6-DC0F-42B6-9883-8BC201B35802}" type="pres">
      <dgm:prSet presAssocID="{4AC8FC16-54C0-42DD-B47E-72F9F463EFEF}" presName="desTx" presStyleLbl="alignAccFollowNode1" presStyleIdx="3" presStyleCnt="6">
        <dgm:presLayoutVars>
          <dgm:bulletEnabled val="1"/>
        </dgm:presLayoutVars>
      </dgm:prSet>
      <dgm:spPr/>
    </dgm:pt>
    <dgm:pt modelId="{F1CD997E-A127-4DE8-BB6C-EB6277A8007F}" type="pres">
      <dgm:prSet presAssocID="{0795ED47-2E26-4C2B-983A-A572B53D99F0}" presName="space" presStyleCnt="0"/>
      <dgm:spPr/>
    </dgm:pt>
    <dgm:pt modelId="{CB1D16F8-89C6-4A08-AACF-7BA7ACAAA8AA}" type="pres">
      <dgm:prSet presAssocID="{2DB9E40D-0E60-4FE4-8D40-DFC0E11322F4}" presName="composite" presStyleCnt="0"/>
      <dgm:spPr/>
    </dgm:pt>
    <dgm:pt modelId="{3508EB21-E83B-4F51-A42F-D05833FF5A8D}" type="pres">
      <dgm:prSet presAssocID="{2DB9E40D-0E60-4FE4-8D40-DFC0E11322F4}" presName="parTx" presStyleLbl="alignNode1" presStyleIdx="4" presStyleCnt="6">
        <dgm:presLayoutVars>
          <dgm:chMax val="0"/>
          <dgm:chPref val="0"/>
          <dgm:bulletEnabled val="1"/>
        </dgm:presLayoutVars>
      </dgm:prSet>
      <dgm:spPr/>
    </dgm:pt>
    <dgm:pt modelId="{BCA32674-C670-4AA6-ADA5-BC650C125378}" type="pres">
      <dgm:prSet presAssocID="{2DB9E40D-0E60-4FE4-8D40-DFC0E11322F4}" presName="desTx" presStyleLbl="alignAccFollowNode1" presStyleIdx="4" presStyleCnt="6">
        <dgm:presLayoutVars>
          <dgm:bulletEnabled val="1"/>
        </dgm:presLayoutVars>
      </dgm:prSet>
      <dgm:spPr/>
    </dgm:pt>
    <dgm:pt modelId="{A4D09AF7-1E76-443F-A62F-E4865343C2A6}" type="pres">
      <dgm:prSet presAssocID="{766928D1-C5AE-4C2B-8FD3-C3935162DC85}" presName="space" presStyleCnt="0"/>
      <dgm:spPr/>
    </dgm:pt>
    <dgm:pt modelId="{6284D7FA-2540-4CA8-AB4B-A718477795A8}" type="pres">
      <dgm:prSet presAssocID="{A676B7FD-C2D0-4248-8548-FE14EB5567A6}" presName="composite" presStyleCnt="0"/>
      <dgm:spPr/>
    </dgm:pt>
    <dgm:pt modelId="{7817B81C-A137-4347-BAAD-CC37E700FB29}" type="pres">
      <dgm:prSet presAssocID="{A676B7FD-C2D0-4248-8548-FE14EB5567A6}" presName="parTx" presStyleLbl="alignNode1" presStyleIdx="5" presStyleCnt="6">
        <dgm:presLayoutVars>
          <dgm:chMax val="0"/>
          <dgm:chPref val="0"/>
          <dgm:bulletEnabled val="1"/>
        </dgm:presLayoutVars>
      </dgm:prSet>
      <dgm:spPr/>
    </dgm:pt>
    <dgm:pt modelId="{C7033508-A6CC-417C-AF7E-56FAE2D3E3DD}" type="pres">
      <dgm:prSet presAssocID="{A676B7FD-C2D0-4248-8548-FE14EB5567A6}" presName="desTx" presStyleLbl="alignAccFollowNode1" presStyleIdx="5" presStyleCnt="6">
        <dgm:presLayoutVars>
          <dgm:bulletEnabled val="1"/>
        </dgm:presLayoutVars>
      </dgm:prSet>
      <dgm:spPr/>
    </dgm:pt>
  </dgm:ptLst>
  <dgm:cxnLst>
    <dgm:cxn modelId="{CF679D01-CF4E-49C2-A977-064F3B03D92B}" type="presOf" srcId="{8B765F3A-DA54-4228-91A9-8B30F11ACF2D}" destId="{3E0440C6-DC0F-42B6-9883-8BC201B35802}" srcOrd="0" destOrd="0" presId="urn:microsoft.com/office/officeart/2005/8/layout/hList1"/>
    <dgm:cxn modelId="{A7942105-1C5F-484A-A77A-40D5896CAE61}" srcId="{4115794D-F3AC-4A2B-904F-AFF6B729C0EA}" destId="{A466E0CD-03CA-41E9-B19A-16B708B2C0FD}" srcOrd="3" destOrd="0" parTransId="{3FEB3AB1-EE5D-4741-B0C9-F732A740D8F1}" sibTransId="{D7E5B258-EBF1-4BF4-B339-33055BD84EE0}"/>
    <dgm:cxn modelId="{9D673C06-7FDF-45D0-81A1-4A613392C063}" srcId="{054C84F0-742B-4F7B-90CF-2D84A94E9601}" destId="{3DCE16BA-2BFC-420B-948D-70DF49BB543A}" srcOrd="0" destOrd="0" parTransId="{436FD19C-77AC-4705-82AD-A9EF74778AC2}" sibTransId="{5D74642C-17D4-461C-A1BF-C66E3B375987}"/>
    <dgm:cxn modelId="{F1C2F506-86FC-450E-92ED-39DE0517312A}" type="presOf" srcId="{054C84F0-742B-4F7B-90CF-2D84A94E9601}" destId="{86423461-1A6E-4D29-8FFD-52244B0BD722}" srcOrd="0" destOrd="0" presId="urn:microsoft.com/office/officeart/2005/8/layout/hList1"/>
    <dgm:cxn modelId="{A143A110-80C0-44E1-AC3C-F4D23CB2E1F7}" type="presOf" srcId="{3DCE16BA-2BFC-420B-948D-70DF49BB543A}" destId="{84811FF5-AEEB-47E9-8508-7AC1C6B684BC}" srcOrd="0" destOrd="0" presId="urn:microsoft.com/office/officeart/2005/8/layout/hList1"/>
    <dgm:cxn modelId="{1B98DA11-3229-4EDA-8493-FFFC2C21D078}" srcId="{4AC8FC16-54C0-42DD-B47E-72F9F463EFEF}" destId="{F39B804A-C072-4673-B9D9-AC92BEDA512E}" srcOrd="1" destOrd="0" parTransId="{19AA8FAB-ABB4-48D5-8934-B319B7B57597}" sibTransId="{7E944774-DED1-4AF5-BBCA-E565DC88BC41}"/>
    <dgm:cxn modelId="{32920F13-DA3E-4B86-8DC8-B22CD950C463}" srcId="{2DB9E40D-0E60-4FE4-8D40-DFC0E11322F4}" destId="{36307DFF-09BA-4BD2-B74D-D235B09EC673}" srcOrd="3" destOrd="0" parTransId="{EDC78B6B-43E0-409C-8C48-7BBAF371DE58}" sibTransId="{38C88B6C-083D-4E45-AC9E-D8CB96E73CB7}"/>
    <dgm:cxn modelId="{1FDE8F17-4B71-483A-8F22-B25DA8EFDA94}" srcId="{4AC8FC16-54C0-42DD-B47E-72F9F463EFEF}" destId="{8B765F3A-DA54-4228-91A9-8B30F11ACF2D}" srcOrd="0" destOrd="0" parTransId="{60283E30-7097-4E12-B143-876D5FC242C4}" sibTransId="{349BB035-D18B-49A2-8BCB-6142F2A2730A}"/>
    <dgm:cxn modelId="{AF59F019-D719-4EB0-98B1-CFABECAF2A2A}" type="presOf" srcId="{EA6BA5B2-850D-4A12-A870-FF30F5CB519E}" destId="{DECCD6FE-0E6B-4952-BD73-4C014F2DC650}" srcOrd="0" destOrd="3" presId="urn:microsoft.com/office/officeart/2005/8/layout/hList1"/>
    <dgm:cxn modelId="{A4BA5C1D-6E23-4A88-B37E-2034AEC15101}" srcId="{2DB9E40D-0E60-4FE4-8D40-DFC0E11322F4}" destId="{18721317-9C71-4594-9DA7-6AAF5CD482FC}" srcOrd="4" destOrd="0" parTransId="{368061D2-ADE4-45DB-BB77-0116F8601C0A}" sibTransId="{723973D1-4BBB-4821-8D67-C01CB5BC64F9}"/>
    <dgm:cxn modelId="{8A3EDC20-03EE-4488-A1FC-3EA9BE14D39B}" srcId="{2C95E511-1477-48ED-8305-66B97D8F9718}" destId="{45B2F18B-C6BF-43C3-B20A-92ABCFDF6C5C}" srcOrd="0" destOrd="0" parTransId="{45ACE6BD-7E43-4504-BACA-95840D803E34}" sibTransId="{C649B607-5493-486A-BB39-EB0DF1959670}"/>
    <dgm:cxn modelId="{BD3D3332-AB78-40B3-B73F-5FA3F5A1549C}" srcId="{3DCE16BA-2BFC-420B-948D-70DF49BB543A}" destId="{8BF42E5B-916F-4C1A-B65B-886C06BA07EE}" srcOrd="2" destOrd="0" parTransId="{58D45843-BAB6-4FBD-A509-4CE7F821A83F}" sibTransId="{5D576FB4-71B2-4B21-B543-2490FB0F0B78}"/>
    <dgm:cxn modelId="{DCB6BB37-EE7A-40CB-9E24-74240480D7F3}" type="presOf" srcId="{36307DFF-09BA-4BD2-B74D-D235B09EC673}" destId="{BCA32674-C670-4AA6-ADA5-BC650C125378}" srcOrd="0" destOrd="3" presId="urn:microsoft.com/office/officeart/2005/8/layout/hList1"/>
    <dgm:cxn modelId="{5000373A-68A6-4866-88AF-5BB26AD844F2}" srcId="{3DCE16BA-2BFC-420B-948D-70DF49BB543A}" destId="{EA6BA5B2-850D-4A12-A870-FF30F5CB519E}" srcOrd="3" destOrd="0" parTransId="{DC8410DB-7E71-432B-B10D-3B0A1928FFCE}" sibTransId="{F1C8C061-1CDE-4A4F-B380-B80D15E7E877}"/>
    <dgm:cxn modelId="{F113523E-28EA-40C3-967A-C0D1DF0AA4B3}" srcId="{054C84F0-742B-4F7B-90CF-2D84A94E9601}" destId="{4115794D-F3AC-4A2B-904F-AFF6B729C0EA}" srcOrd="2" destOrd="0" parTransId="{50DE0B36-3342-4391-A43E-10BD181AEC19}" sibTransId="{7994A8E9-DEC1-4B91-9120-CBABF3EA5EA5}"/>
    <dgm:cxn modelId="{AFEC5D42-4477-4462-9C33-D3B60DB72116}" type="presOf" srcId="{A676B7FD-C2D0-4248-8548-FE14EB5567A6}" destId="{7817B81C-A137-4347-BAAD-CC37E700FB29}" srcOrd="0" destOrd="0" presId="urn:microsoft.com/office/officeart/2005/8/layout/hList1"/>
    <dgm:cxn modelId="{344B0643-2007-4846-B8FB-706E72F145A9}" type="presOf" srcId="{73688872-B9B1-4B34-ACFA-05A62D85E957}" destId="{DECCD6FE-0E6B-4952-BD73-4C014F2DC650}" srcOrd="0" destOrd="0" presId="urn:microsoft.com/office/officeart/2005/8/layout/hList1"/>
    <dgm:cxn modelId="{55712547-22E5-4457-8DAA-707412E551E8}" type="presOf" srcId="{E1A896CE-C50C-4E4D-A637-94E555CC02BC}" destId="{BCA32674-C670-4AA6-ADA5-BC650C125378}" srcOrd="0" destOrd="0" presId="urn:microsoft.com/office/officeart/2005/8/layout/hList1"/>
    <dgm:cxn modelId="{7C8CF24A-C254-4E87-8B09-2BC20E10FF3A}" type="presOf" srcId="{92DB3EC6-BE47-423D-A481-6AAFB96F3A2C}" destId="{C7033508-A6CC-417C-AF7E-56FAE2D3E3DD}" srcOrd="0" destOrd="1" presId="urn:microsoft.com/office/officeart/2005/8/layout/hList1"/>
    <dgm:cxn modelId="{DDE84858-3830-4755-8D98-CD50624AADEC}" srcId="{2DB9E40D-0E60-4FE4-8D40-DFC0E11322F4}" destId="{6A713E01-4F0D-442B-AD3E-05D7D0017AA9}" srcOrd="2" destOrd="0" parTransId="{6D0497B3-4EFE-4712-9A5C-AF408B8830F0}" sibTransId="{E650D333-DB7E-442A-B272-55143EF98A4E}"/>
    <dgm:cxn modelId="{E21DF658-B09B-41A1-9F9A-B89D551C5723}" srcId="{4115794D-F3AC-4A2B-904F-AFF6B729C0EA}" destId="{CA2130CF-E848-4D4A-977F-B8F466E72E35}" srcOrd="0" destOrd="0" parTransId="{AF3B4C0F-38D3-4558-8823-D12DF79CDBA2}" sibTransId="{D369B0B5-89D6-4FBD-A627-90EED19CA679}"/>
    <dgm:cxn modelId="{65C54A5B-FC7A-4BC1-8DDB-D833273BF42F}" type="presOf" srcId="{2C95E511-1477-48ED-8305-66B97D8F9718}" destId="{1664A97F-D7CC-4EB3-BBC1-E94BF3F4FF64}" srcOrd="0" destOrd="0" presId="urn:microsoft.com/office/officeart/2005/8/layout/hList1"/>
    <dgm:cxn modelId="{9B963A64-8017-4729-B78A-039B8A93B971}" type="presOf" srcId="{A4627842-C13B-43FE-A018-40CB453EC65A}" destId="{C4D926AE-3C0C-43D3-90E1-C245B40DCA20}" srcOrd="0" destOrd="2" presId="urn:microsoft.com/office/officeart/2005/8/layout/hList1"/>
    <dgm:cxn modelId="{AA43D770-75F0-45A6-A1B0-989AADDBB4FA}" srcId="{A676B7FD-C2D0-4248-8548-FE14EB5567A6}" destId="{92DB3EC6-BE47-423D-A481-6AAFB96F3A2C}" srcOrd="1" destOrd="0" parTransId="{AA92CFA0-8FEF-4C6A-AC31-AEFF4483CEA6}" sibTransId="{DFC04124-09D8-48F2-92DA-129BEEB161F4}"/>
    <dgm:cxn modelId="{E69DF870-A25B-4065-8267-620EE9680A60}" srcId="{054C84F0-742B-4F7B-90CF-2D84A94E9601}" destId="{4AC8FC16-54C0-42DD-B47E-72F9F463EFEF}" srcOrd="3" destOrd="0" parTransId="{B11673C7-3A80-4DCF-8F4B-94DC81815AD4}" sibTransId="{0795ED47-2E26-4C2B-983A-A572B53D99F0}"/>
    <dgm:cxn modelId="{BE252374-A484-41A7-A089-9C023A1C9118}" srcId="{2C95E511-1477-48ED-8305-66B97D8F9718}" destId="{BDECEA14-5134-4B06-8121-0282431ACBDD}" srcOrd="2" destOrd="0" parTransId="{F8C1CD4D-172C-4217-9817-44CBA6C75745}" sibTransId="{A04CE5E6-4058-454E-B0BF-6C8FD4EF93D8}"/>
    <dgm:cxn modelId="{60E3DA7A-0BD1-4210-B324-6FAFE2DD9C45}" srcId="{2DB9E40D-0E60-4FE4-8D40-DFC0E11322F4}" destId="{E1A896CE-C50C-4E4D-A637-94E555CC02BC}" srcOrd="0" destOrd="0" parTransId="{45F44A26-D833-4082-8162-0CB5D8D4FB0E}" sibTransId="{3A78D874-E330-4340-9757-ED2679269B8A}"/>
    <dgm:cxn modelId="{6120A985-5366-4848-93BD-56E1AB7FA913}" srcId="{3DCE16BA-2BFC-420B-948D-70DF49BB543A}" destId="{79D1BA67-7DBE-4142-B2C7-3768B1246226}" srcOrd="4" destOrd="0" parTransId="{D2EC7702-5ADC-4B5C-9DC6-DCBF3C800943}" sibTransId="{101F0EFA-4C49-49CF-978B-B49D59D113C7}"/>
    <dgm:cxn modelId="{3C778F86-74B0-4C10-84AD-7BFB3AADDCE6}" type="presOf" srcId="{4AC8FC16-54C0-42DD-B47E-72F9F463EFEF}" destId="{4F3B5F87-786D-4085-82F6-48830E47C9C7}" srcOrd="0" destOrd="0" presId="urn:microsoft.com/office/officeart/2005/8/layout/hList1"/>
    <dgm:cxn modelId="{8344D389-0750-4006-8177-4E7D76FCED76}" srcId="{3DCE16BA-2BFC-420B-948D-70DF49BB543A}" destId="{73688872-B9B1-4B34-ACFA-05A62D85E957}" srcOrd="0" destOrd="0" parTransId="{4DDF88E1-CAA0-4FE9-B45C-2623C0317A2A}" sibTransId="{8A801B61-5B9A-46C9-AE01-271235012A28}"/>
    <dgm:cxn modelId="{8B193C8E-99EF-4A7B-B040-315AB2545A14}" srcId="{4115794D-F3AC-4A2B-904F-AFF6B729C0EA}" destId="{A4627842-C13B-43FE-A018-40CB453EC65A}" srcOrd="2" destOrd="0" parTransId="{85BC83A0-BD0A-4922-BA62-E9F6CE9B7C9B}" sibTransId="{79B4AAB6-DC2A-4B51-9693-02EEA421A6AC}"/>
    <dgm:cxn modelId="{334BCA90-0AF4-4C1A-9D19-B311CB0E2CAA}" srcId="{3DCE16BA-2BFC-420B-948D-70DF49BB543A}" destId="{949758E3-3CF8-4D34-8BD4-ED5C198FB28D}" srcOrd="1" destOrd="0" parTransId="{C0FB6D50-ED15-49F1-90E2-9D42B7A15D8C}" sibTransId="{A55E9126-569E-4FDD-ABD4-D8EB5B0C7312}"/>
    <dgm:cxn modelId="{8A976195-C244-4A13-8C8B-F9C9BDC23FCC}" type="presOf" srcId="{FC73750D-79D3-41C4-B425-946A27B11B44}" destId="{C4D926AE-3C0C-43D3-90E1-C245B40DCA20}" srcOrd="0" destOrd="1" presId="urn:microsoft.com/office/officeart/2005/8/layout/hList1"/>
    <dgm:cxn modelId="{3AD19897-3B9F-4923-BC22-CEA7D71EC286}" srcId="{054C84F0-742B-4F7B-90CF-2D84A94E9601}" destId="{2C95E511-1477-48ED-8305-66B97D8F9718}" srcOrd="1" destOrd="0" parTransId="{A3C65066-2CF5-4F21-9B0B-6AF669D9387A}" sibTransId="{74152BC3-24F2-402D-AA5B-546F8610335F}"/>
    <dgm:cxn modelId="{A2711299-4E24-4E26-9A80-1430619557AA}" type="presOf" srcId="{18721317-9C71-4594-9DA7-6AAF5CD482FC}" destId="{BCA32674-C670-4AA6-ADA5-BC650C125378}" srcOrd="0" destOrd="4" presId="urn:microsoft.com/office/officeart/2005/8/layout/hList1"/>
    <dgm:cxn modelId="{514DDB99-EA2A-40B5-9D67-A6B32F01CEFA}" type="presOf" srcId="{8BF42E5B-916F-4C1A-B65B-886C06BA07EE}" destId="{DECCD6FE-0E6B-4952-BD73-4C014F2DC650}" srcOrd="0" destOrd="2" presId="urn:microsoft.com/office/officeart/2005/8/layout/hList1"/>
    <dgm:cxn modelId="{3EA6399D-C1EE-410F-A4AB-A765D2A52D06}" type="presOf" srcId="{BDECEA14-5134-4B06-8121-0282431ACBDD}" destId="{7390D9FD-86DD-49F7-9593-6DF9C862290A}" srcOrd="0" destOrd="2" presId="urn:microsoft.com/office/officeart/2005/8/layout/hList1"/>
    <dgm:cxn modelId="{1E5371AC-D699-4A70-9CD3-4030A81C5EF1}" type="presOf" srcId="{4E0F29B7-4956-48AC-83F3-FAFC11631099}" destId="{C7033508-A6CC-417C-AF7E-56FAE2D3E3DD}" srcOrd="0" destOrd="0" presId="urn:microsoft.com/office/officeart/2005/8/layout/hList1"/>
    <dgm:cxn modelId="{565663BD-88FC-4FBF-ACD8-27565296D5C2}" type="presOf" srcId="{F2CAE4EB-32AF-4951-916B-4045B912228C}" destId="{7390D9FD-86DD-49F7-9593-6DF9C862290A}" srcOrd="0" destOrd="1" presId="urn:microsoft.com/office/officeart/2005/8/layout/hList1"/>
    <dgm:cxn modelId="{CC4898BD-DC52-4149-B4E0-5A77321C0AD9}" type="presOf" srcId="{4115794D-F3AC-4A2B-904F-AFF6B729C0EA}" destId="{746193C5-4E35-470B-BF41-7DEBB769DB5F}" srcOrd="0" destOrd="0" presId="urn:microsoft.com/office/officeart/2005/8/layout/hList1"/>
    <dgm:cxn modelId="{7190C5BF-AB33-4451-8320-2F140612BF43}" type="presOf" srcId="{45B2F18B-C6BF-43C3-B20A-92ABCFDF6C5C}" destId="{7390D9FD-86DD-49F7-9593-6DF9C862290A}" srcOrd="0" destOrd="0" presId="urn:microsoft.com/office/officeart/2005/8/layout/hList1"/>
    <dgm:cxn modelId="{9E6300C3-3473-43D5-86EE-E4CF1A9D8C1F}" type="presOf" srcId="{CA2130CF-E848-4D4A-977F-B8F466E72E35}" destId="{C4D926AE-3C0C-43D3-90E1-C245B40DCA20}" srcOrd="0" destOrd="0" presId="urn:microsoft.com/office/officeart/2005/8/layout/hList1"/>
    <dgm:cxn modelId="{2C724EC6-C81E-4CCC-8D3B-7A045ADFF02D}" type="presOf" srcId="{79D1BA67-7DBE-4142-B2C7-3768B1246226}" destId="{DECCD6FE-0E6B-4952-BD73-4C014F2DC650}" srcOrd="0" destOrd="4" presId="urn:microsoft.com/office/officeart/2005/8/layout/hList1"/>
    <dgm:cxn modelId="{501185CA-54BC-4B72-B844-4EB5FB35A853}" type="presOf" srcId="{949758E3-3CF8-4D34-8BD4-ED5C198FB28D}" destId="{DECCD6FE-0E6B-4952-BD73-4C014F2DC650}" srcOrd="0" destOrd="1" presId="urn:microsoft.com/office/officeart/2005/8/layout/hList1"/>
    <dgm:cxn modelId="{B47F63CB-5D3F-412F-9C83-F3E2986D3688}" srcId="{054C84F0-742B-4F7B-90CF-2D84A94E9601}" destId="{2DB9E40D-0E60-4FE4-8D40-DFC0E11322F4}" srcOrd="4" destOrd="0" parTransId="{03EA0D36-D3EB-4441-8496-6823CF5DCFA6}" sibTransId="{766928D1-C5AE-4C2B-8FD3-C3935162DC85}"/>
    <dgm:cxn modelId="{268334D3-0110-4619-AB2B-F40EA2EDF8F9}" type="presOf" srcId="{F39B804A-C072-4673-B9D9-AC92BEDA512E}" destId="{3E0440C6-DC0F-42B6-9883-8BC201B35802}" srcOrd="0" destOrd="1" presId="urn:microsoft.com/office/officeart/2005/8/layout/hList1"/>
    <dgm:cxn modelId="{3D1678D4-21CF-4742-8AE7-113F15680CD8}" type="presOf" srcId="{6A713E01-4F0D-442B-AD3E-05D7D0017AA9}" destId="{BCA32674-C670-4AA6-ADA5-BC650C125378}" srcOrd="0" destOrd="2" presId="urn:microsoft.com/office/officeart/2005/8/layout/hList1"/>
    <dgm:cxn modelId="{A56075DC-F2CB-4FA9-BCAE-36724D6150BF}" srcId="{2DB9E40D-0E60-4FE4-8D40-DFC0E11322F4}" destId="{9C752233-D85D-4FB2-BC05-9C8284EC2742}" srcOrd="1" destOrd="0" parTransId="{0D732955-A7B5-4480-909A-681143D3E8AA}" sibTransId="{0F395B75-6A88-4B52-ADE4-A9AE2B4340BF}"/>
    <dgm:cxn modelId="{0F7C15E9-525B-4207-A237-585D2A00C004}" srcId="{A676B7FD-C2D0-4248-8548-FE14EB5567A6}" destId="{4E0F29B7-4956-48AC-83F3-FAFC11631099}" srcOrd="0" destOrd="0" parTransId="{DAE09E98-C6FF-40A8-90BB-7D29594B1BC0}" sibTransId="{CED59402-4A34-4BAC-A44E-25A05730D8E1}"/>
    <dgm:cxn modelId="{1F8E3BEF-D22E-4D4A-806C-14189D697E3F}" srcId="{4115794D-F3AC-4A2B-904F-AFF6B729C0EA}" destId="{FC73750D-79D3-41C4-B425-946A27B11B44}" srcOrd="1" destOrd="0" parTransId="{78266F61-3E38-41DC-9780-49262D27B3F4}" sibTransId="{C2B0643F-0CF1-4084-923A-8B707715996E}"/>
    <dgm:cxn modelId="{24A0F9F3-CA18-4269-9731-AF32D85C8CF3}" srcId="{054C84F0-742B-4F7B-90CF-2D84A94E9601}" destId="{A676B7FD-C2D0-4248-8548-FE14EB5567A6}" srcOrd="5" destOrd="0" parTransId="{E7ABB274-FB87-492E-B218-540FDB510B57}" sibTransId="{9B931E84-1A68-4E4D-80F0-EF911EC30588}"/>
    <dgm:cxn modelId="{1B79EBFA-EC8B-4E51-9377-CD11D895B99B}" type="presOf" srcId="{2DB9E40D-0E60-4FE4-8D40-DFC0E11322F4}" destId="{3508EB21-E83B-4F51-A42F-D05833FF5A8D}" srcOrd="0" destOrd="0" presId="urn:microsoft.com/office/officeart/2005/8/layout/hList1"/>
    <dgm:cxn modelId="{F11B40FB-BC70-4948-AFE1-A5B4AC3C4DC9}" type="presOf" srcId="{A466E0CD-03CA-41E9-B19A-16B708B2C0FD}" destId="{C4D926AE-3C0C-43D3-90E1-C245B40DCA20}" srcOrd="0" destOrd="3" presId="urn:microsoft.com/office/officeart/2005/8/layout/hList1"/>
    <dgm:cxn modelId="{4BB838FF-A267-48EC-A5A8-310883F0056A}" srcId="{2C95E511-1477-48ED-8305-66B97D8F9718}" destId="{F2CAE4EB-32AF-4951-916B-4045B912228C}" srcOrd="1" destOrd="0" parTransId="{D7D20B1B-ABE0-41E1-8354-0FA2BD4A5949}" sibTransId="{00E7EE82-2E07-49BB-BC2F-5C17920C0B59}"/>
    <dgm:cxn modelId="{0B606DFF-2991-40BD-9C98-1E03B4F0D830}" type="presOf" srcId="{9C752233-D85D-4FB2-BC05-9C8284EC2742}" destId="{BCA32674-C670-4AA6-ADA5-BC650C125378}" srcOrd="0" destOrd="1" presId="urn:microsoft.com/office/officeart/2005/8/layout/hList1"/>
    <dgm:cxn modelId="{F017B228-A19D-48C2-8358-8478CADF6C83}" type="presParOf" srcId="{86423461-1A6E-4D29-8FFD-52244B0BD722}" destId="{09C899F4-C47F-499C-A5A2-883DF1ED1849}" srcOrd="0" destOrd="0" presId="urn:microsoft.com/office/officeart/2005/8/layout/hList1"/>
    <dgm:cxn modelId="{C6317519-05AE-47CC-9EBE-DDDED4BD74E1}" type="presParOf" srcId="{09C899F4-C47F-499C-A5A2-883DF1ED1849}" destId="{84811FF5-AEEB-47E9-8508-7AC1C6B684BC}" srcOrd="0" destOrd="0" presId="urn:microsoft.com/office/officeart/2005/8/layout/hList1"/>
    <dgm:cxn modelId="{20AB8020-4A22-49C1-98E4-A8800086F410}" type="presParOf" srcId="{09C899F4-C47F-499C-A5A2-883DF1ED1849}" destId="{DECCD6FE-0E6B-4952-BD73-4C014F2DC650}" srcOrd="1" destOrd="0" presId="urn:microsoft.com/office/officeart/2005/8/layout/hList1"/>
    <dgm:cxn modelId="{5A7A4D2D-8BFF-4720-BC1E-2DD73AA3C6ED}" type="presParOf" srcId="{86423461-1A6E-4D29-8FFD-52244B0BD722}" destId="{49FA5358-BA15-47EE-831C-617E9A7A2F37}" srcOrd="1" destOrd="0" presId="urn:microsoft.com/office/officeart/2005/8/layout/hList1"/>
    <dgm:cxn modelId="{D9DE6DD0-8ECB-49DA-B62C-B3D36392EA68}" type="presParOf" srcId="{86423461-1A6E-4D29-8FFD-52244B0BD722}" destId="{4F7CFC03-3EAB-48D9-8323-3468F8947C88}" srcOrd="2" destOrd="0" presId="urn:microsoft.com/office/officeart/2005/8/layout/hList1"/>
    <dgm:cxn modelId="{BBAAA526-B73A-4FD2-910A-301BCE47D615}" type="presParOf" srcId="{4F7CFC03-3EAB-48D9-8323-3468F8947C88}" destId="{1664A97F-D7CC-4EB3-BBC1-E94BF3F4FF64}" srcOrd="0" destOrd="0" presId="urn:microsoft.com/office/officeart/2005/8/layout/hList1"/>
    <dgm:cxn modelId="{1C135E49-0C91-4249-B846-0E5683C05381}" type="presParOf" srcId="{4F7CFC03-3EAB-48D9-8323-3468F8947C88}" destId="{7390D9FD-86DD-49F7-9593-6DF9C862290A}" srcOrd="1" destOrd="0" presId="urn:microsoft.com/office/officeart/2005/8/layout/hList1"/>
    <dgm:cxn modelId="{7F9C418B-DBC4-42CF-B8B6-FC2715B566D9}" type="presParOf" srcId="{86423461-1A6E-4D29-8FFD-52244B0BD722}" destId="{B0A2D41A-C825-4622-B4E0-91DEE11F3EF9}" srcOrd="3" destOrd="0" presId="urn:microsoft.com/office/officeart/2005/8/layout/hList1"/>
    <dgm:cxn modelId="{6501B4E2-E30B-4414-8442-E778B989A76A}" type="presParOf" srcId="{86423461-1A6E-4D29-8FFD-52244B0BD722}" destId="{165BAB62-06E1-4FD4-9E7A-A5A12B95E46B}" srcOrd="4" destOrd="0" presId="urn:microsoft.com/office/officeart/2005/8/layout/hList1"/>
    <dgm:cxn modelId="{B991E441-D0E3-4569-B492-D092141C6EC2}" type="presParOf" srcId="{165BAB62-06E1-4FD4-9E7A-A5A12B95E46B}" destId="{746193C5-4E35-470B-BF41-7DEBB769DB5F}" srcOrd="0" destOrd="0" presId="urn:microsoft.com/office/officeart/2005/8/layout/hList1"/>
    <dgm:cxn modelId="{34438512-D276-460C-98E2-FF0CCFCC5592}" type="presParOf" srcId="{165BAB62-06E1-4FD4-9E7A-A5A12B95E46B}" destId="{C4D926AE-3C0C-43D3-90E1-C245B40DCA20}" srcOrd="1" destOrd="0" presId="urn:microsoft.com/office/officeart/2005/8/layout/hList1"/>
    <dgm:cxn modelId="{4A1BA20A-00E2-488D-A1FC-AC85C3919EC7}" type="presParOf" srcId="{86423461-1A6E-4D29-8FFD-52244B0BD722}" destId="{8BFC6503-D294-4C9C-AF57-3B8B80DBB00E}" srcOrd="5" destOrd="0" presId="urn:microsoft.com/office/officeart/2005/8/layout/hList1"/>
    <dgm:cxn modelId="{4185F596-BD22-4DE1-A492-7125DDC7501C}" type="presParOf" srcId="{86423461-1A6E-4D29-8FFD-52244B0BD722}" destId="{C4F9AD7C-AAC8-4289-AA6A-AD2CE7DF6746}" srcOrd="6" destOrd="0" presId="urn:microsoft.com/office/officeart/2005/8/layout/hList1"/>
    <dgm:cxn modelId="{0734DAFA-B1B1-4E04-AA07-F2D101760040}" type="presParOf" srcId="{C4F9AD7C-AAC8-4289-AA6A-AD2CE7DF6746}" destId="{4F3B5F87-786D-4085-82F6-48830E47C9C7}" srcOrd="0" destOrd="0" presId="urn:microsoft.com/office/officeart/2005/8/layout/hList1"/>
    <dgm:cxn modelId="{303C9E58-4361-40A1-A41A-A6B91AED6FDA}" type="presParOf" srcId="{C4F9AD7C-AAC8-4289-AA6A-AD2CE7DF6746}" destId="{3E0440C6-DC0F-42B6-9883-8BC201B35802}" srcOrd="1" destOrd="0" presId="urn:microsoft.com/office/officeart/2005/8/layout/hList1"/>
    <dgm:cxn modelId="{CA6AED00-F869-4F34-949C-68D638F73283}" type="presParOf" srcId="{86423461-1A6E-4D29-8FFD-52244B0BD722}" destId="{F1CD997E-A127-4DE8-BB6C-EB6277A8007F}" srcOrd="7" destOrd="0" presId="urn:microsoft.com/office/officeart/2005/8/layout/hList1"/>
    <dgm:cxn modelId="{B9EEC913-27F4-40DD-B395-D69DD62BF32D}" type="presParOf" srcId="{86423461-1A6E-4D29-8FFD-52244B0BD722}" destId="{CB1D16F8-89C6-4A08-AACF-7BA7ACAAA8AA}" srcOrd="8" destOrd="0" presId="urn:microsoft.com/office/officeart/2005/8/layout/hList1"/>
    <dgm:cxn modelId="{27516911-34B0-46D2-8619-AC463DD47287}" type="presParOf" srcId="{CB1D16F8-89C6-4A08-AACF-7BA7ACAAA8AA}" destId="{3508EB21-E83B-4F51-A42F-D05833FF5A8D}" srcOrd="0" destOrd="0" presId="urn:microsoft.com/office/officeart/2005/8/layout/hList1"/>
    <dgm:cxn modelId="{75BC3235-7A6A-4ED4-8259-0C2908182CBA}" type="presParOf" srcId="{CB1D16F8-89C6-4A08-AACF-7BA7ACAAA8AA}" destId="{BCA32674-C670-4AA6-ADA5-BC650C125378}" srcOrd="1" destOrd="0" presId="urn:microsoft.com/office/officeart/2005/8/layout/hList1"/>
    <dgm:cxn modelId="{E2E8879C-4051-4641-A9FD-0881B323F1C2}" type="presParOf" srcId="{86423461-1A6E-4D29-8FFD-52244B0BD722}" destId="{A4D09AF7-1E76-443F-A62F-E4865343C2A6}" srcOrd="9" destOrd="0" presId="urn:microsoft.com/office/officeart/2005/8/layout/hList1"/>
    <dgm:cxn modelId="{90C20E4C-9812-409D-B8DA-12FD5231FC78}" type="presParOf" srcId="{86423461-1A6E-4D29-8FFD-52244B0BD722}" destId="{6284D7FA-2540-4CA8-AB4B-A718477795A8}" srcOrd="10" destOrd="0" presId="urn:microsoft.com/office/officeart/2005/8/layout/hList1"/>
    <dgm:cxn modelId="{A02B3BF1-8A2A-4109-9533-02A5FF175B5D}" type="presParOf" srcId="{6284D7FA-2540-4CA8-AB4B-A718477795A8}" destId="{7817B81C-A137-4347-BAAD-CC37E700FB29}" srcOrd="0" destOrd="0" presId="urn:microsoft.com/office/officeart/2005/8/layout/hList1"/>
    <dgm:cxn modelId="{1566B6CB-12DF-4DDF-8469-20ABE7D849C2}" type="presParOf" srcId="{6284D7FA-2540-4CA8-AB4B-A718477795A8}" destId="{C7033508-A6CC-417C-AF7E-56FAE2D3E3D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43F274-68E8-46EC-A75A-0759B7F7881E}">
      <dsp:nvSpPr>
        <dsp:cNvPr id="0" name=""/>
        <dsp:cNvSpPr/>
      </dsp:nvSpPr>
      <dsp:spPr>
        <a:xfrm>
          <a:off x="2038661" y="1260140"/>
          <a:ext cx="407294" cy="8756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3647" y="0"/>
              </a:lnTo>
              <a:lnTo>
                <a:pt x="203647" y="875682"/>
              </a:lnTo>
              <a:lnTo>
                <a:pt x="407294" y="87568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C58B6C-5BEC-436E-A9F0-2C6D9B6ADDE3}">
      <dsp:nvSpPr>
        <dsp:cNvPr id="0" name=""/>
        <dsp:cNvSpPr/>
      </dsp:nvSpPr>
      <dsp:spPr>
        <a:xfrm>
          <a:off x="2038661" y="1214419"/>
          <a:ext cx="4072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7294" y="4572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C6AAF3-4C67-4FEE-8E4D-247C328D7B7D}">
      <dsp:nvSpPr>
        <dsp:cNvPr id="0" name=""/>
        <dsp:cNvSpPr/>
      </dsp:nvSpPr>
      <dsp:spPr>
        <a:xfrm>
          <a:off x="2038661" y="384457"/>
          <a:ext cx="407294" cy="875682"/>
        </a:xfrm>
        <a:custGeom>
          <a:avLst/>
          <a:gdLst/>
          <a:ahLst/>
          <a:cxnLst/>
          <a:rect l="0" t="0" r="0" b="0"/>
          <a:pathLst>
            <a:path>
              <a:moveTo>
                <a:pt x="0" y="875682"/>
              </a:moveTo>
              <a:lnTo>
                <a:pt x="203647" y="875682"/>
              </a:lnTo>
              <a:lnTo>
                <a:pt x="203647" y="0"/>
              </a:lnTo>
              <a:lnTo>
                <a:pt x="407294" y="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C80A04-73B9-4508-816C-FBC5849E33A5}">
      <dsp:nvSpPr>
        <dsp:cNvPr id="0" name=""/>
        <dsp:cNvSpPr/>
      </dsp:nvSpPr>
      <dsp:spPr>
        <a:xfrm>
          <a:off x="2189" y="949578"/>
          <a:ext cx="2036471" cy="6211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Private equity</a:t>
          </a:r>
        </a:p>
      </dsp:txBody>
      <dsp:txXfrm>
        <a:off x="2189" y="949578"/>
        <a:ext cx="2036471" cy="621123"/>
      </dsp:txXfrm>
    </dsp:sp>
    <dsp:sp modelId="{C607224C-97BD-4B4D-B944-1C9237527275}">
      <dsp:nvSpPr>
        <dsp:cNvPr id="0" name=""/>
        <dsp:cNvSpPr/>
      </dsp:nvSpPr>
      <dsp:spPr>
        <a:xfrm>
          <a:off x="2445955" y="73895"/>
          <a:ext cx="2036471" cy="62112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Venture capital</a:t>
          </a:r>
          <a:b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(Early stage)</a:t>
          </a:r>
        </a:p>
      </dsp:txBody>
      <dsp:txXfrm>
        <a:off x="2445955" y="73895"/>
        <a:ext cx="2036471" cy="621123"/>
      </dsp:txXfrm>
    </dsp:sp>
    <dsp:sp modelId="{C277299F-8B0A-4515-95CC-5434CE2B5BF8}">
      <dsp:nvSpPr>
        <dsp:cNvPr id="0" name=""/>
        <dsp:cNvSpPr/>
      </dsp:nvSpPr>
      <dsp:spPr>
        <a:xfrm>
          <a:off x="2445955" y="949578"/>
          <a:ext cx="2036471" cy="62112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Growth equity</a:t>
          </a:r>
          <a:b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(Growth stage)</a:t>
          </a:r>
        </a:p>
      </dsp:txBody>
      <dsp:txXfrm>
        <a:off x="2445955" y="949578"/>
        <a:ext cx="2036471" cy="621123"/>
      </dsp:txXfrm>
    </dsp:sp>
    <dsp:sp modelId="{936B05BB-CD99-4450-8BC0-8425021F2DBC}">
      <dsp:nvSpPr>
        <dsp:cNvPr id="0" name=""/>
        <dsp:cNvSpPr/>
      </dsp:nvSpPr>
      <dsp:spPr>
        <a:xfrm>
          <a:off x="2445955" y="1825260"/>
          <a:ext cx="2036471" cy="62112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Buyout equity</a:t>
          </a:r>
          <a:b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(Mature) </a:t>
          </a:r>
        </a:p>
      </dsp:txBody>
      <dsp:txXfrm>
        <a:off x="2445955" y="1825260"/>
        <a:ext cx="2036471" cy="6211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7BDC68-925B-4C57-8447-5748AB9CBC22}">
      <dsp:nvSpPr>
        <dsp:cNvPr id="0" name=""/>
        <dsp:cNvSpPr/>
      </dsp:nvSpPr>
      <dsp:spPr>
        <a:xfrm>
          <a:off x="1846" y="9674"/>
          <a:ext cx="1799946" cy="590390"/>
        </a:xfrm>
        <a:prstGeom prst="rect">
          <a:avLst/>
        </a:prstGeom>
        <a:solidFill>
          <a:schemeClr val="accent2"/>
        </a:solid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latin typeface="Arial" panose="020B0604020202020204" pitchFamily="34" charset="0"/>
              <a:cs typeface="Arial" panose="020B0604020202020204" pitchFamily="34" charset="0"/>
            </a:rPr>
            <a:t>Investment</a:t>
          </a:r>
          <a:r>
            <a:rPr lang="en-GB" sz="1700" kern="1200" dirty="0"/>
            <a:t> </a:t>
          </a:r>
          <a:r>
            <a:rPr lang="en-GB" sz="1700" kern="1200" dirty="0">
              <a:latin typeface="Arial" panose="020B0604020202020204" pitchFamily="34" charset="0"/>
              <a:cs typeface="Arial" panose="020B0604020202020204" pitchFamily="34" charset="0"/>
            </a:rPr>
            <a:t>manager</a:t>
          </a:r>
        </a:p>
      </dsp:txBody>
      <dsp:txXfrm>
        <a:off x="1846" y="9674"/>
        <a:ext cx="1799946" cy="590390"/>
      </dsp:txXfrm>
    </dsp:sp>
    <dsp:sp modelId="{9D5826C8-40F8-44F2-B794-D9BD390BDCE9}">
      <dsp:nvSpPr>
        <dsp:cNvPr id="0" name=""/>
        <dsp:cNvSpPr/>
      </dsp:nvSpPr>
      <dsp:spPr>
        <a:xfrm>
          <a:off x="1846" y="600065"/>
          <a:ext cx="1799946" cy="956632"/>
        </a:xfrm>
        <a:prstGeom prst="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>
              <a:latin typeface="Arial" panose="020B0604020202020204" pitchFamily="34" charset="0"/>
              <a:cs typeface="Arial" panose="020B0604020202020204" pitchFamily="34" charset="0"/>
            </a:rPr>
            <a:t>Manages day-to-day business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>
              <a:latin typeface="Arial" panose="020B0604020202020204" pitchFamily="34" charset="0"/>
              <a:cs typeface="Arial" panose="020B0604020202020204" pitchFamily="34" charset="0"/>
            </a:rPr>
            <a:t>Deal sourcing, reporting, etc.</a:t>
          </a:r>
        </a:p>
      </dsp:txBody>
      <dsp:txXfrm>
        <a:off x="1846" y="600065"/>
        <a:ext cx="1799946" cy="956632"/>
      </dsp:txXfrm>
    </dsp:sp>
    <dsp:sp modelId="{40DF6470-9A92-4A7D-B1CB-BB8FA2754B02}">
      <dsp:nvSpPr>
        <dsp:cNvPr id="0" name=""/>
        <dsp:cNvSpPr/>
      </dsp:nvSpPr>
      <dsp:spPr>
        <a:xfrm>
          <a:off x="2053784" y="9674"/>
          <a:ext cx="1799946" cy="590390"/>
        </a:xfrm>
        <a:prstGeom prst="rect">
          <a:avLst/>
        </a:prstGeom>
        <a:solidFill>
          <a:schemeClr val="accent2"/>
        </a:solid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latin typeface="Arial" panose="020B0604020202020204" pitchFamily="34" charset="0"/>
              <a:cs typeface="Arial" panose="020B0604020202020204" pitchFamily="34" charset="0"/>
            </a:rPr>
            <a:t>GP</a:t>
          </a:r>
        </a:p>
      </dsp:txBody>
      <dsp:txXfrm>
        <a:off x="2053784" y="9674"/>
        <a:ext cx="1799946" cy="590390"/>
      </dsp:txXfrm>
    </dsp:sp>
    <dsp:sp modelId="{48901A8E-C0C2-4BEB-9A2C-F0218C79A3E7}">
      <dsp:nvSpPr>
        <dsp:cNvPr id="0" name=""/>
        <dsp:cNvSpPr/>
      </dsp:nvSpPr>
      <dsp:spPr>
        <a:xfrm>
          <a:off x="2053784" y="600065"/>
          <a:ext cx="1799946" cy="956632"/>
        </a:xfrm>
        <a:prstGeom prst="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>
              <a:latin typeface="Arial" panose="020B0604020202020204" pitchFamily="34" charset="0"/>
              <a:cs typeface="Arial" panose="020B0604020202020204" pitchFamily="34" charset="0"/>
            </a:rPr>
            <a:t>Responsible for execution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>
              <a:latin typeface="Arial" panose="020B0604020202020204" pitchFamily="34" charset="0"/>
              <a:cs typeface="Arial" panose="020B0604020202020204" pitchFamily="34" charset="0"/>
            </a:rPr>
            <a:t>Fiduciary duty towards LPs</a:t>
          </a:r>
        </a:p>
      </dsp:txBody>
      <dsp:txXfrm>
        <a:off x="2053784" y="600065"/>
        <a:ext cx="1799946" cy="956632"/>
      </dsp:txXfrm>
    </dsp:sp>
    <dsp:sp modelId="{9E20240C-5DA3-4479-A1F1-80D7441A10F1}">
      <dsp:nvSpPr>
        <dsp:cNvPr id="0" name=""/>
        <dsp:cNvSpPr/>
      </dsp:nvSpPr>
      <dsp:spPr>
        <a:xfrm>
          <a:off x="4105723" y="9674"/>
          <a:ext cx="1799946" cy="590390"/>
        </a:xfrm>
        <a:prstGeom prst="rect">
          <a:avLst/>
        </a:prstGeom>
        <a:solidFill>
          <a:schemeClr val="accent4"/>
        </a:solid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latin typeface="Arial" panose="020B0604020202020204" pitchFamily="34" charset="0"/>
              <a:cs typeface="Arial" panose="020B0604020202020204" pitchFamily="34" charset="0"/>
            </a:rPr>
            <a:t>LPs</a:t>
          </a:r>
        </a:p>
      </dsp:txBody>
      <dsp:txXfrm>
        <a:off x="4105723" y="9674"/>
        <a:ext cx="1799946" cy="590390"/>
      </dsp:txXfrm>
    </dsp:sp>
    <dsp:sp modelId="{381A5438-75F7-49C5-9145-8AF6C92EDC5F}">
      <dsp:nvSpPr>
        <dsp:cNvPr id="0" name=""/>
        <dsp:cNvSpPr/>
      </dsp:nvSpPr>
      <dsp:spPr>
        <a:xfrm>
          <a:off x="4105723" y="600065"/>
          <a:ext cx="1799946" cy="956632"/>
        </a:xfrm>
        <a:prstGeom prst="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>
              <a:latin typeface="Arial" panose="020B0604020202020204" pitchFamily="34" charset="0"/>
              <a:cs typeface="Arial" panose="020B0604020202020204" pitchFamily="34" charset="0"/>
            </a:rPr>
            <a:t>Provide capital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>
              <a:latin typeface="Arial" panose="020B0604020202020204" pitchFamily="34" charset="0"/>
              <a:cs typeface="Arial" panose="020B0604020202020204" pitchFamily="34" charset="0"/>
            </a:rPr>
            <a:t>Not liable beyond contributed capital</a:t>
          </a:r>
        </a:p>
      </dsp:txBody>
      <dsp:txXfrm>
        <a:off x="4105723" y="600065"/>
        <a:ext cx="1799946" cy="9566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D6FE9B-294F-4CFA-ABD0-986424666F5D}">
      <dsp:nvSpPr>
        <dsp:cNvPr id="0" name=""/>
        <dsp:cNvSpPr/>
      </dsp:nvSpPr>
      <dsp:spPr>
        <a:xfrm>
          <a:off x="466485" y="0"/>
          <a:ext cx="5286831" cy="186071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EF9439-8764-4848-A1FC-933A1CCFEFF2}">
      <dsp:nvSpPr>
        <dsp:cNvPr id="0" name=""/>
        <dsp:cNvSpPr/>
      </dsp:nvSpPr>
      <dsp:spPr>
        <a:xfrm>
          <a:off x="3843" y="558214"/>
          <a:ext cx="1474559" cy="7442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Pre-deal</a:t>
          </a:r>
        </a:p>
      </dsp:txBody>
      <dsp:txXfrm>
        <a:off x="40176" y="594547"/>
        <a:ext cx="1401893" cy="671619"/>
      </dsp:txXfrm>
    </dsp:sp>
    <dsp:sp modelId="{4C4701C3-8781-43DD-B749-49C2C5889B39}">
      <dsp:nvSpPr>
        <dsp:cNvPr id="0" name=""/>
        <dsp:cNvSpPr/>
      </dsp:nvSpPr>
      <dsp:spPr>
        <a:xfrm>
          <a:off x="1583028" y="558214"/>
          <a:ext cx="1474559" cy="7442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Deal</a:t>
          </a:r>
        </a:p>
      </dsp:txBody>
      <dsp:txXfrm>
        <a:off x="1619361" y="594547"/>
        <a:ext cx="1401893" cy="671619"/>
      </dsp:txXfrm>
    </dsp:sp>
    <dsp:sp modelId="{B16D643F-459C-49CC-84BB-DD19421F8B7D}">
      <dsp:nvSpPr>
        <dsp:cNvPr id="0" name=""/>
        <dsp:cNvSpPr/>
      </dsp:nvSpPr>
      <dsp:spPr>
        <a:xfrm>
          <a:off x="3162213" y="558214"/>
          <a:ext cx="1474559" cy="7442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Managing investments</a:t>
          </a:r>
        </a:p>
      </dsp:txBody>
      <dsp:txXfrm>
        <a:off x="3198546" y="594547"/>
        <a:ext cx="1401893" cy="671619"/>
      </dsp:txXfrm>
    </dsp:sp>
    <dsp:sp modelId="{B411909D-4DB2-4EA5-B5FC-7F15606E5315}">
      <dsp:nvSpPr>
        <dsp:cNvPr id="0" name=""/>
        <dsp:cNvSpPr/>
      </dsp:nvSpPr>
      <dsp:spPr>
        <a:xfrm>
          <a:off x="4741398" y="558214"/>
          <a:ext cx="1474559" cy="7442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Exit</a:t>
          </a:r>
        </a:p>
      </dsp:txBody>
      <dsp:txXfrm>
        <a:off x="4777731" y="594547"/>
        <a:ext cx="1401893" cy="6716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811FF5-AEEB-47E9-8508-7AC1C6B684BC}">
      <dsp:nvSpPr>
        <dsp:cNvPr id="0" name=""/>
        <dsp:cNvSpPr/>
      </dsp:nvSpPr>
      <dsp:spPr>
        <a:xfrm>
          <a:off x="2917" y="1600"/>
          <a:ext cx="1550129" cy="345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Financials</a:t>
          </a:r>
        </a:p>
      </dsp:txBody>
      <dsp:txXfrm>
        <a:off x="2917" y="1600"/>
        <a:ext cx="1550129" cy="345600"/>
      </dsp:txXfrm>
    </dsp:sp>
    <dsp:sp modelId="{DECCD6FE-0E6B-4952-BD73-4C014F2DC650}">
      <dsp:nvSpPr>
        <dsp:cNvPr id="0" name=""/>
        <dsp:cNvSpPr/>
      </dsp:nvSpPr>
      <dsp:spPr>
        <a:xfrm>
          <a:off x="2917" y="347201"/>
          <a:ext cx="1550129" cy="18446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historical financials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forecast / management projections 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risk-return assessment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future financing rounds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responsible exit scenarios</a:t>
          </a:r>
        </a:p>
      </dsp:txBody>
      <dsp:txXfrm>
        <a:off x="2917" y="347201"/>
        <a:ext cx="1550129" cy="1844640"/>
      </dsp:txXfrm>
    </dsp:sp>
    <dsp:sp modelId="{1664A97F-D7CC-4EB3-BBC1-E94BF3F4FF64}">
      <dsp:nvSpPr>
        <dsp:cNvPr id="0" name=""/>
        <dsp:cNvSpPr/>
      </dsp:nvSpPr>
      <dsp:spPr>
        <a:xfrm>
          <a:off x="1770065" y="1600"/>
          <a:ext cx="1550129" cy="345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Management</a:t>
          </a:r>
        </a:p>
      </dsp:txBody>
      <dsp:txXfrm>
        <a:off x="1770065" y="1600"/>
        <a:ext cx="1550129" cy="345600"/>
      </dsp:txXfrm>
    </dsp:sp>
    <dsp:sp modelId="{7390D9FD-86DD-49F7-9593-6DF9C862290A}">
      <dsp:nvSpPr>
        <dsp:cNvPr id="0" name=""/>
        <dsp:cNvSpPr/>
      </dsp:nvSpPr>
      <dsp:spPr>
        <a:xfrm>
          <a:off x="1770065" y="347201"/>
          <a:ext cx="1550129" cy="18446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organisation chart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management team CVs &amp; track record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company culture</a:t>
          </a:r>
        </a:p>
      </dsp:txBody>
      <dsp:txXfrm>
        <a:off x="1770065" y="347201"/>
        <a:ext cx="1550129" cy="1844640"/>
      </dsp:txXfrm>
    </dsp:sp>
    <dsp:sp modelId="{746193C5-4E35-470B-BF41-7DEBB769DB5F}">
      <dsp:nvSpPr>
        <dsp:cNvPr id="0" name=""/>
        <dsp:cNvSpPr/>
      </dsp:nvSpPr>
      <dsp:spPr>
        <a:xfrm>
          <a:off x="3537213" y="1600"/>
          <a:ext cx="1550129" cy="345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Business model</a:t>
          </a:r>
        </a:p>
      </dsp:txBody>
      <dsp:txXfrm>
        <a:off x="3537213" y="1600"/>
        <a:ext cx="1550129" cy="345600"/>
      </dsp:txXfrm>
    </dsp:sp>
    <dsp:sp modelId="{C4D926AE-3C0C-43D3-90E1-C245B40DCA20}">
      <dsp:nvSpPr>
        <dsp:cNvPr id="0" name=""/>
        <dsp:cNvSpPr/>
      </dsp:nvSpPr>
      <dsp:spPr>
        <a:xfrm>
          <a:off x="3537213" y="347201"/>
          <a:ext cx="1550129" cy="18446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customer value proposition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profit model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key resources &amp; processes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scalability</a:t>
          </a:r>
        </a:p>
      </dsp:txBody>
      <dsp:txXfrm>
        <a:off x="3537213" y="347201"/>
        <a:ext cx="1550129" cy="1844640"/>
      </dsp:txXfrm>
    </dsp:sp>
    <dsp:sp modelId="{4F3B5F87-786D-4085-82F6-48830E47C9C7}">
      <dsp:nvSpPr>
        <dsp:cNvPr id="0" name=""/>
        <dsp:cNvSpPr/>
      </dsp:nvSpPr>
      <dsp:spPr>
        <a:xfrm>
          <a:off x="5304361" y="1600"/>
          <a:ext cx="1550129" cy="345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Impact</a:t>
          </a:r>
        </a:p>
      </dsp:txBody>
      <dsp:txXfrm>
        <a:off x="5304361" y="1600"/>
        <a:ext cx="1550129" cy="345600"/>
      </dsp:txXfrm>
    </dsp:sp>
    <dsp:sp modelId="{3E0440C6-DC0F-42B6-9883-8BC201B35802}">
      <dsp:nvSpPr>
        <dsp:cNvPr id="0" name=""/>
        <dsp:cNvSpPr/>
      </dsp:nvSpPr>
      <dsp:spPr>
        <a:xfrm>
          <a:off x="5304361" y="347201"/>
          <a:ext cx="1550129" cy="18446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dirty="0">
              <a:latin typeface="Arial" panose="020B0604020202020204" pitchFamily="34" charset="0"/>
              <a:cs typeface="Arial" panose="020B0604020202020204" pitchFamily="34" charset="0"/>
            </a:rPr>
            <a:t>historical impact value creation data</a:t>
          </a:r>
          <a:endParaRPr lang="en-GB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theory of change</a:t>
          </a:r>
        </a:p>
      </dsp:txBody>
      <dsp:txXfrm>
        <a:off x="5304361" y="347201"/>
        <a:ext cx="1550129" cy="1844640"/>
      </dsp:txXfrm>
    </dsp:sp>
    <dsp:sp modelId="{3508EB21-E83B-4F51-A42F-D05833FF5A8D}">
      <dsp:nvSpPr>
        <dsp:cNvPr id="0" name=""/>
        <dsp:cNvSpPr/>
      </dsp:nvSpPr>
      <dsp:spPr>
        <a:xfrm>
          <a:off x="7071508" y="1600"/>
          <a:ext cx="1550129" cy="345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Competitive position</a:t>
          </a:r>
        </a:p>
      </dsp:txBody>
      <dsp:txXfrm>
        <a:off x="7071508" y="1600"/>
        <a:ext cx="1550129" cy="345600"/>
      </dsp:txXfrm>
    </dsp:sp>
    <dsp:sp modelId="{BCA32674-C670-4AA6-ADA5-BC650C125378}">
      <dsp:nvSpPr>
        <dsp:cNvPr id="0" name=""/>
        <dsp:cNvSpPr/>
      </dsp:nvSpPr>
      <dsp:spPr>
        <a:xfrm>
          <a:off x="7071508" y="347201"/>
          <a:ext cx="1550129" cy="18446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SWOT analysis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intellectual property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markets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client base (existing, pipeline, target, future opportunities),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competition</a:t>
          </a:r>
        </a:p>
      </dsp:txBody>
      <dsp:txXfrm>
        <a:off x="7071508" y="347201"/>
        <a:ext cx="1550129" cy="1844640"/>
      </dsp:txXfrm>
    </dsp:sp>
    <dsp:sp modelId="{7817B81C-A137-4347-BAAD-CC37E700FB29}">
      <dsp:nvSpPr>
        <dsp:cNvPr id="0" name=""/>
        <dsp:cNvSpPr/>
      </dsp:nvSpPr>
      <dsp:spPr>
        <a:xfrm>
          <a:off x="8838656" y="1600"/>
          <a:ext cx="1550129" cy="345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Operations </a:t>
          </a:r>
        </a:p>
      </dsp:txBody>
      <dsp:txXfrm>
        <a:off x="8838656" y="1600"/>
        <a:ext cx="1550129" cy="345600"/>
      </dsp:txXfrm>
    </dsp:sp>
    <dsp:sp modelId="{C7033508-A6CC-417C-AF7E-56FAE2D3E3DD}">
      <dsp:nvSpPr>
        <dsp:cNvPr id="0" name=""/>
        <dsp:cNvSpPr/>
      </dsp:nvSpPr>
      <dsp:spPr>
        <a:xfrm>
          <a:off x="8838656" y="347201"/>
          <a:ext cx="1550129" cy="18446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supply chain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products / services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838656" y="347201"/>
        <a:ext cx="1550129" cy="1844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862" cy="495793"/>
          </a:xfrm>
          <a:prstGeom prst="rect">
            <a:avLst/>
          </a:prstGeom>
        </p:spPr>
        <p:txBody>
          <a:bodyPr vert="horz" lIns="88211" tIns="44105" rIns="88211" bIns="44105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296" y="1"/>
            <a:ext cx="2945862" cy="495793"/>
          </a:xfrm>
          <a:prstGeom prst="rect">
            <a:avLst/>
          </a:prstGeom>
        </p:spPr>
        <p:txBody>
          <a:bodyPr vert="horz" lIns="88211" tIns="44105" rIns="88211" bIns="44105" rtlCol="0"/>
          <a:lstStyle>
            <a:lvl1pPr algn="r">
              <a:defRPr sz="1200"/>
            </a:lvl1pPr>
          </a:lstStyle>
          <a:p>
            <a:fld id="{3325F9F8-5D42-4208-880B-6708BBEBB10A}" type="datetimeFigureOut">
              <a:rPr lang="nl-NL" smtClean="0"/>
              <a:t>02-09-2023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9306"/>
            <a:ext cx="2945862" cy="495793"/>
          </a:xfrm>
          <a:prstGeom prst="rect">
            <a:avLst/>
          </a:prstGeom>
        </p:spPr>
        <p:txBody>
          <a:bodyPr vert="horz" lIns="88211" tIns="44105" rIns="88211" bIns="44105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296" y="9429306"/>
            <a:ext cx="2945862" cy="495793"/>
          </a:xfrm>
          <a:prstGeom prst="rect">
            <a:avLst/>
          </a:prstGeom>
        </p:spPr>
        <p:txBody>
          <a:bodyPr vert="horz" lIns="88211" tIns="44105" rIns="88211" bIns="44105" rtlCol="0" anchor="b"/>
          <a:lstStyle>
            <a:lvl1pPr algn="r">
              <a:defRPr sz="1200"/>
            </a:lvl1pPr>
          </a:lstStyle>
          <a:p>
            <a:fld id="{5A154748-73CB-46B1-80DC-BF03F067A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6024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5658" cy="496332"/>
          </a:xfrm>
          <a:prstGeom prst="rect">
            <a:avLst/>
          </a:prstGeom>
        </p:spPr>
        <p:txBody>
          <a:bodyPr vert="horz" lIns="95549" tIns="47774" rIns="95549" bIns="47774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3"/>
            <a:ext cx="2945658" cy="496332"/>
          </a:xfrm>
          <a:prstGeom prst="rect">
            <a:avLst/>
          </a:prstGeom>
        </p:spPr>
        <p:txBody>
          <a:bodyPr vert="horz" lIns="95549" tIns="47774" rIns="95549" bIns="47774" rtlCol="0"/>
          <a:lstStyle>
            <a:lvl1pPr algn="r">
              <a:defRPr sz="1300"/>
            </a:lvl1pPr>
          </a:lstStyle>
          <a:p>
            <a:fld id="{B064C223-EC3E-429A-AD8F-BB570CF7B08B}" type="datetimeFigureOut">
              <a:rPr lang="nl-NL" smtClean="0"/>
              <a:t>02-09-2023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9" tIns="47774" rIns="95549" bIns="47774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5549" tIns="47774" rIns="95549" bIns="4777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9"/>
            <a:ext cx="2945658" cy="496332"/>
          </a:xfrm>
          <a:prstGeom prst="rect">
            <a:avLst/>
          </a:prstGeom>
        </p:spPr>
        <p:txBody>
          <a:bodyPr vert="horz" lIns="95549" tIns="47774" rIns="95549" bIns="47774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9"/>
            <a:ext cx="2945658" cy="496332"/>
          </a:xfrm>
          <a:prstGeom prst="rect">
            <a:avLst/>
          </a:prstGeom>
        </p:spPr>
        <p:txBody>
          <a:bodyPr vert="horz" lIns="95549" tIns="47774" rIns="95549" bIns="47774" rtlCol="0" anchor="b"/>
          <a:lstStyle>
            <a:lvl1pPr algn="r">
              <a:defRPr sz="1300"/>
            </a:lvl1pPr>
          </a:lstStyle>
          <a:p>
            <a:fld id="{C31C44ED-C4AD-470A-9D13-4854E5C77B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6984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E995674-3822-4210-B22F-ACD897F2951D}" type="datetime1">
              <a:rPr lang="nl-NL" smtClean="0"/>
              <a:t>02-09-2023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CCF7-383F-4E81-9924-63EE2C322453}" type="datetime1">
              <a:rPr lang="nl-NL" smtClean="0"/>
              <a:t>02-09-2023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A17AD36F-11C5-49B6-B051-90CB29CA0AFC}" type="datetime1">
              <a:rPr lang="nl-NL" smtClean="0"/>
              <a:t>02-09-2023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4BA67-60A5-409E-8DD4-10448592DE6E}" type="datetime1">
              <a:rPr lang="nl-NL" smtClean="0"/>
              <a:t>02-09-2023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839C-F7D6-482F-9F38-C5243D7FA0DC}" type="datetime1">
              <a:rPr lang="nl-NL" smtClean="0"/>
              <a:t>02-09-2023</a:t>
            </a:fld>
            <a:endParaRPr lang="nl-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8AD75C1-97C5-43AB-A618-A08561DF0A95}" type="datetime1">
              <a:rPr lang="nl-NL" smtClean="0"/>
              <a:t>02-09-2023</a:t>
            </a:fld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B9D848-C9A4-4662-BB4F-B0EBAEFE3374}" type="datetime1">
              <a:rPr lang="nl-NL" smtClean="0"/>
              <a:t>02-09-2023</a:t>
            </a:fld>
            <a:endParaRPr lang="nl-N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6325-4EE2-417E-871E-643775FE5A8E}" type="datetime1">
              <a:rPr lang="nl-NL" smtClean="0"/>
              <a:t>02-09-2023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E6C7-2C44-47BD-98BE-126A2D60E8B0}" type="datetime1">
              <a:rPr lang="nl-NL" smtClean="0"/>
              <a:t>02-09-2023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8902-429F-4875-8F39-5A01A5339B73}" type="datetime1">
              <a:rPr lang="nl-NL" smtClean="0"/>
              <a:t>02-09-2023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DF3F8BC0-7C6F-4C14-A98E-54C9DDD88215}" type="datetime1">
              <a:rPr lang="nl-NL" smtClean="0"/>
              <a:t>02-09-2023</a:t>
            </a:fld>
            <a:endParaRPr lang="nl-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2C940B0-84B5-4EDF-949F-11EBC1AD2493}" type="datetime1">
              <a:rPr lang="nl-NL" smtClean="0"/>
              <a:t>02-09-2023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0694" y="3933056"/>
            <a:ext cx="6912768" cy="1972816"/>
          </a:xfrm>
        </p:spPr>
        <p:txBody>
          <a:bodyPr>
            <a:normAutofit fontScale="90000"/>
          </a:bodyPr>
          <a:lstStyle/>
          <a:p>
            <a:pPr algn="r"/>
            <a:r>
              <a:rPr lang="en-US" sz="3600" b="1" dirty="0">
                <a:ea typeface="Arial" charset="0"/>
                <a:cs typeface="Arial" charset="0"/>
              </a:rPr>
              <a:t>Corporate Finance for</a:t>
            </a:r>
            <a:br>
              <a:rPr lang="en-US" sz="3600" b="1" dirty="0">
                <a:ea typeface="Arial" charset="0"/>
                <a:cs typeface="Arial" charset="0"/>
              </a:rPr>
            </a:br>
            <a:r>
              <a:rPr lang="en-US" sz="3600" b="1" dirty="0">
                <a:ea typeface="Arial" charset="0"/>
                <a:cs typeface="Arial" charset="0"/>
              </a:rPr>
              <a:t>Long-Term Value</a:t>
            </a:r>
            <a:br>
              <a:rPr lang="en-US" sz="3600" b="1" dirty="0">
                <a:ea typeface="Arial" charset="0"/>
                <a:cs typeface="Arial" charset="0"/>
              </a:rPr>
            </a:br>
            <a:br>
              <a:rPr lang="en-US" sz="3600" b="1" dirty="0">
                <a:ea typeface="Arial" charset="0"/>
                <a:cs typeface="Arial" charset="0"/>
              </a:rPr>
            </a:br>
            <a:endParaRPr lang="nl-NL" sz="3600" b="1" dirty="0"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5171" y="6021288"/>
            <a:ext cx="8896829" cy="720080"/>
          </a:xfrm>
        </p:spPr>
        <p:txBody>
          <a:bodyPr>
            <a:normAutofit/>
          </a:bodyPr>
          <a:lstStyle/>
          <a:p>
            <a:r>
              <a:rPr lang="en-US" dirty="0"/>
              <a:t>Chapter 10: Valuing private equity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228399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Exits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10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34836" y="1700808"/>
            <a:ext cx="6143232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There are several exit routes in PE LBOs:</a:t>
            </a:r>
          </a:p>
          <a:p>
            <a:pPr lvl="1">
              <a:lnSpc>
                <a:spcPct val="1500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Most common exit is sale to a strategic (nonfinancial) buyer, typically another company</a:t>
            </a:r>
          </a:p>
          <a:p>
            <a:pPr lvl="1">
              <a:lnSpc>
                <a:spcPct val="1500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A trade to another PE fund is a secondary leveraged buyout (SLB)</a:t>
            </a:r>
          </a:p>
          <a:p>
            <a:pPr lvl="1">
              <a:lnSpc>
                <a:spcPct val="1500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Initial public offerings (IPOs) occur when the company is listed on the stock market and ‘goes public’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3863F15-2A13-D5A1-D3A4-05648FC52E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524711"/>
              </p:ext>
            </p:extLst>
          </p:nvPr>
        </p:nvGraphicFramePr>
        <p:xfrm>
          <a:off x="7354240" y="1844824"/>
          <a:ext cx="4502400" cy="4032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0460">
                  <a:extLst>
                    <a:ext uri="{9D8B030D-6E8A-4147-A177-3AD203B41FA5}">
                      <a16:colId xmlns:a16="http://schemas.microsoft.com/office/drawing/2014/main" val="2975382359"/>
                    </a:ext>
                  </a:extLst>
                </a:gridCol>
                <a:gridCol w="2181940">
                  <a:extLst>
                    <a:ext uri="{9D8B030D-6E8A-4147-A177-3AD203B41FA5}">
                      <a16:colId xmlns:a16="http://schemas.microsoft.com/office/drawing/2014/main" val="924269981"/>
                    </a:ext>
                  </a:extLst>
                </a:gridCol>
              </a:tblGrid>
              <a:tr h="1010983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of exit</a:t>
                      </a: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</a:t>
                      </a:r>
                      <a:b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(1970-2007 period)</a:t>
                      </a: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28947699"/>
                  </a:ext>
                </a:extLst>
              </a:tr>
              <a:tr h="604293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Sold to strategic buyer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38%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909659"/>
                  </a:ext>
                </a:extLst>
              </a:tr>
              <a:tr h="604293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Secondary buyout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24%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69078"/>
                  </a:ext>
                </a:extLst>
              </a:tr>
              <a:tr h="604293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IPO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240949"/>
                  </a:ext>
                </a:extLst>
              </a:tr>
              <a:tr h="604293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24%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87744"/>
                  </a:ext>
                </a:extLst>
              </a:tr>
              <a:tr h="604293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exits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706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0071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Valuation of PE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11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55600" y="1628800"/>
            <a:ext cx="10391704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Similar to public equity, the discounted cash flow (DCF) model is best for PE valuation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Arial" charset="0"/>
                <a:ea typeface="Calibri" panose="020F0502020204030204" pitchFamily="34" charset="0"/>
                <a:cs typeface="Arial" charset="0"/>
              </a:rPr>
              <a:t>Valuing PE is harder for two reasons: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latin typeface="Arial" charset="0"/>
                <a:ea typeface="Calibri" panose="020F0502020204030204" pitchFamily="34" charset="0"/>
                <a:cs typeface="Arial" charset="0"/>
              </a:rPr>
              <a:t>Concerns small, not (yet) profitable companies, making </a:t>
            </a:r>
            <a:r>
              <a:rPr lang="en-US" sz="1600" dirty="0" err="1">
                <a:latin typeface="Arial" charset="0"/>
                <a:ea typeface="Calibri" panose="020F0502020204030204" pitchFamily="34" charset="0"/>
                <a:cs typeface="Arial" charset="0"/>
              </a:rPr>
              <a:t>normalised</a:t>
            </a:r>
            <a:r>
              <a:rPr lang="en-US" sz="1600" dirty="0">
                <a:latin typeface="Arial" charset="0"/>
                <a:ea typeface="Calibri" panose="020F0502020204030204" pitchFamily="34" charset="0"/>
                <a:cs typeface="Arial" charset="0"/>
              </a:rPr>
              <a:t> projections difficult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latin typeface="Arial" charset="0"/>
                <a:ea typeface="Calibri" panose="020F0502020204030204" pitchFamily="34" charset="0"/>
                <a:cs typeface="Arial" charset="0"/>
              </a:rPr>
              <a:t>No market price or beta, and often lacking for comparable companies as well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Arial" charset="0"/>
                <a:ea typeface="Calibri" panose="020F0502020204030204" pitchFamily="34" charset="0"/>
                <a:cs typeface="Arial" charset="0"/>
              </a:rPr>
              <a:t>Example: cultured meat producer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latin typeface="Arial" charset="0"/>
                <a:ea typeface="Calibri" panose="020F0502020204030204" pitchFamily="34" charset="0"/>
                <a:cs typeface="Arial" charset="0"/>
              </a:rPr>
              <a:t>Initial focus on </a:t>
            </a:r>
            <a:r>
              <a:rPr lang="en-GB" sz="1600" dirty="0">
                <a:latin typeface="Arial" charset="0"/>
                <a:ea typeface="Calibri" panose="020F0502020204030204" pitchFamily="34" charset="0"/>
                <a:cs typeface="Arial" charset="0"/>
              </a:rPr>
              <a:t>optimising</a:t>
            </a:r>
            <a:r>
              <a:rPr lang="en-US" sz="1600" dirty="0">
                <a:latin typeface="Arial" charset="0"/>
                <a:ea typeface="Calibri" panose="020F0502020204030204" pitchFamily="34" charset="0"/>
                <a:cs typeface="Arial" charset="0"/>
              </a:rPr>
              <a:t> the process:</a:t>
            </a:r>
            <a:br>
              <a:rPr lang="en-US" sz="1600" dirty="0">
                <a:latin typeface="Arial" charset="0"/>
                <a:ea typeface="Calibri" panose="020F0502020204030204" pitchFamily="34" charset="0"/>
                <a:cs typeface="Arial" charset="0"/>
              </a:rPr>
            </a:br>
            <a:r>
              <a:rPr lang="en-US" sz="1600" dirty="0">
                <a:latin typeface="Arial" charset="0"/>
                <a:ea typeface="Calibri" panose="020F0502020204030204" pitchFamily="34" charset="0"/>
                <a:cs typeface="Arial" charset="0"/>
              </a:rPr>
              <a:t>First few years with hardly any sales and </a:t>
            </a:r>
            <a:br>
              <a:rPr lang="en-US" sz="1600" dirty="0">
                <a:latin typeface="Arial" charset="0"/>
                <a:ea typeface="Calibri" panose="020F0502020204030204" pitchFamily="34" charset="0"/>
                <a:cs typeface="Arial" charset="0"/>
              </a:rPr>
            </a:br>
            <a:r>
              <a:rPr lang="en-US" sz="1600" dirty="0">
                <a:latin typeface="Arial" charset="0"/>
                <a:ea typeface="Calibri" panose="020F0502020204030204" pitchFamily="34" charset="0"/>
                <a:cs typeface="Arial" charset="0"/>
              </a:rPr>
              <a:t>significant costs, hence negative cash flows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latin typeface="Arial" charset="0"/>
                <a:ea typeface="Calibri" panose="020F0502020204030204" pitchFamily="34" charset="0"/>
                <a:cs typeface="Arial" charset="0"/>
              </a:rPr>
              <a:t>From year 4 onwards: positive but uncertain</a:t>
            </a:r>
            <a:br>
              <a:rPr lang="en-US" sz="1600" dirty="0">
                <a:latin typeface="Arial" charset="0"/>
                <a:ea typeface="Calibri" panose="020F0502020204030204" pitchFamily="34" charset="0"/>
                <a:cs typeface="Arial" charset="0"/>
              </a:rPr>
            </a:br>
            <a:r>
              <a:rPr lang="en-US" sz="1600" dirty="0">
                <a:latin typeface="Arial" charset="0"/>
                <a:ea typeface="Calibri" panose="020F0502020204030204" pitchFamily="34" charset="0"/>
                <a:cs typeface="Arial" charset="0"/>
              </a:rPr>
              <a:t>cash flows, hence high WACC (25%)</a:t>
            </a:r>
          </a:p>
          <a:p>
            <a:pPr lvl="2">
              <a:lnSpc>
                <a:spcPct val="150000"/>
              </a:lnSpc>
            </a:pPr>
            <a:endParaRPr lang="en-US" sz="1400" dirty="0">
              <a:latin typeface="Arial" charset="0"/>
              <a:ea typeface="Calibri" panose="020F0502020204030204" pitchFamily="34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en-US" sz="1700" dirty="0">
              <a:latin typeface="Arial" charset="0"/>
              <a:ea typeface="Calibri" panose="020F0502020204030204" pitchFamily="34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en-US" sz="1400" dirty="0">
              <a:latin typeface="Arial" charset="0"/>
              <a:ea typeface="Calibri" panose="020F0502020204030204" pitchFamily="34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en-US" sz="1700" dirty="0">
              <a:latin typeface="Arial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858D2B9-7587-58B8-FB8E-4454A41753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876007"/>
              </p:ext>
            </p:extLst>
          </p:nvPr>
        </p:nvGraphicFramePr>
        <p:xfrm>
          <a:off x="5735960" y="3655722"/>
          <a:ext cx="5688633" cy="30103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8364">
                  <a:extLst>
                    <a:ext uri="{9D8B030D-6E8A-4147-A177-3AD203B41FA5}">
                      <a16:colId xmlns:a16="http://schemas.microsoft.com/office/drawing/2014/main" val="2983287559"/>
                    </a:ext>
                  </a:extLst>
                </a:gridCol>
                <a:gridCol w="421597">
                  <a:extLst>
                    <a:ext uri="{9D8B030D-6E8A-4147-A177-3AD203B41FA5}">
                      <a16:colId xmlns:a16="http://schemas.microsoft.com/office/drawing/2014/main" val="2368503147"/>
                    </a:ext>
                  </a:extLst>
                </a:gridCol>
                <a:gridCol w="616067">
                  <a:extLst>
                    <a:ext uri="{9D8B030D-6E8A-4147-A177-3AD203B41FA5}">
                      <a16:colId xmlns:a16="http://schemas.microsoft.com/office/drawing/2014/main" val="1283838175"/>
                    </a:ext>
                  </a:extLst>
                </a:gridCol>
                <a:gridCol w="405845">
                  <a:extLst>
                    <a:ext uri="{9D8B030D-6E8A-4147-A177-3AD203B41FA5}">
                      <a16:colId xmlns:a16="http://schemas.microsoft.com/office/drawing/2014/main" val="2569602563"/>
                    </a:ext>
                  </a:extLst>
                </a:gridCol>
                <a:gridCol w="405845">
                  <a:extLst>
                    <a:ext uri="{9D8B030D-6E8A-4147-A177-3AD203B41FA5}">
                      <a16:colId xmlns:a16="http://schemas.microsoft.com/office/drawing/2014/main" val="3411081355"/>
                    </a:ext>
                  </a:extLst>
                </a:gridCol>
                <a:gridCol w="405845">
                  <a:extLst>
                    <a:ext uri="{9D8B030D-6E8A-4147-A177-3AD203B41FA5}">
                      <a16:colId xmlns:a16="http://schemas.microsoft.com/office/drawing/2014/main" val="1522974607"/>
                    </a:ext>
                  </a:extLst>
                </a:gridCol>
                <a:gridCol w="405845">
                  <a:extLst>
                    <a:ext uri="{9D8B030D-6E8A-4147-A177-3AD203B41FA5}">
                      <a16:colId xmlns:a16="http://schemas.microsoft.com/office/drawing/2014/main" val="2179062791"/>
                    </a:ext>
                  </a:extLst>
                </a:gridCol>
                <a:gridCol w="405845">
                  <a:extLst>
                    <a:ext uri="{9D8B030D-6E8A-4147-A177-3AD203B41FA5}">
                      <a16:colId xmlns:a16="http://schemas.microsoft.com/office/drawing/2014/main" val="1622256996"/>
                    </a:ext>
                  </a:extLst>
                </a:gridCol>
                <a:gridCol w="405845">
                  <a:extLst>
                    <a:ext uri="{9D8B030D-6E8A-4147-A177-3AD203B41FA5}">
                      <a16:colId xmlns:a16="http://schemas.microsoft.com/office/drawing/2014/main" val="2510216829"/>
                    </a:ext>
                  </a:extLst>
                </a:gridCol>
                <a:gridCol w="405845">
                  <a:extLst>
                    <a:ext uri="{9D8B030D-6E8A-4147-A177-3AD203B41FA5}">
                      <a16:colId xmlns:a16="http://schemas.microsoft.com/office/drawing/2014/main" val="2887499496"/>
                    </a:ext>
                  </a:extLst>
                </a:gridCol>
                <a:gridCol w="405845">
                  <a:extLst>
                    <a:ext uri="{9D8B030D-6E8A-4147-A177-3AD203B41FA5}">
                      <a16:colId xmlns:a16="http://schemas.microsoft.com/office/drawing/2014/main" val="587642"/>
                    </a:ext>
                  </a:extLst>
                </a:gridCol>
                <a:gridCol w="405845">
                  <a:extLst>
                    <a:ext uri="{9D8B030D-6E8A-4147-A177-3AD203B41FA5}">
                      <a16:colId xmlns:a16="http://schemas.microsoft.com/office/drawing/2014/main" val="3955904275"/>
                    </a:ext>
                  </a:extLst>
                </a:gridCol>
              </a:tblGrid>
              <a:tr h="276069">
                <a:tc gridSpan="12"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Perspective in year 1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072497"/>
                  </a:ext>
                </a:extLst>
              </a:tr>
              <a:tr h="270707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TV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510860"/>
                  </a:ext>
                </a:extLst>
              </a:tr>
              <a:tr h="270707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Sales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520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624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749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824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890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890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1087841"/>
                  </a:ext>
                </a:extLst>
              </a:tr>
              <a:tr h="270707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Costs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-15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-28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-53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-183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-340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-432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-505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-607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-667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-738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-738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258020"/>
                  </a:ext>
                </a:extLst>
              </a:tr>
              <a:tr h="270707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Cash flow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-15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-26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-3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88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119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156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151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151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98262902"/>
                  </a:ext>
                </a:extLst>
              </a:tr>
              <a:tr h="297002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 margin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9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-1300%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-6%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9%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15%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17%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19%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19%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19%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17%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17%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40812829"/>
                  </a:ext>
                </a:extLst>
              </a:tr>
              <a:tr h="297002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WACC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25%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TV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658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98124739"/>
                  </a:ext>
                </a:extLst>
              </a:tr>
              <a:tr h="347009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Discount factor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0.80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0.64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0.51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0.41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0.33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0.26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0.21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0.17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0.13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0.11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0.11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2146579"/>
                  </a:ext>
                </a:extLst>
              </a:tr>
              <a:tr h="413411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PV of cash flow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-12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-17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71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4734117"/>
                  </a:ext>
                </a:extLst>
              </a:tr>
              <a:tr h="297002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NPV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176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01376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5620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Valuation of PE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12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23392" y="1516698"/>
            <a:ext cx="10391704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After initial valuation, numbers are updated as milestones are met (or not) and expectations change, milestones may include: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effectLst/>
                <a:latin typeface="Arial" charset="0"/>
                <a:ea typeface="Calibri" panose="020F0502020204030204" pitchFamily="34" charset="0"/>
                <a:cs typeface="Arial" charset="0"/>
              </a:rPr>
              <a:t>Reaching product cost levels</a:t>
            </a:r>
            <a:endParaRPr lang="en-US" sz="1600" dirty="0">
              <a:latin typeface="Arial" charset="0"/>
              <a:ea typeface="Calibri" panose="020F0502020204030204" pitchFamily="34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r>
              <a:rPr lang="en-US" sz="1600" dirty="0">
                <a:latin typeface="Arial" charset="0"/>
                <a:ea typeface="Calibri" panose="020F0502020204030204" pitchFamily="34" charset="0"/>
                <a:cs typeface="Arial" charset="0"/>
              </a:rPr>
              <a:t>Obtaining regulatory approval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latin typeface="Arial" charset="0"/>
                <a:ea typeface="Calibri" panose="020F0502020204030204" pitchFamily="34" charset="0"/>
                <a:cs typeface="Arial" charset="0"/>
              </a:rPr>
              <a:t>Launching a production line at scale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Arial" charset="0"/>
                <a:ea typeface="Calibri" panose="020F0502020204030204" pitchFamily="34" charset="0"/>
                <a:cs typeface="Arial" charset="0"/>
              </a:rPr>
              <a:t>The expectations for the cultured meat</a:t>
            </a:r>
            <a:br>
              <a:rPr lang="en-US" sz="2000" dirty="0">
                <a:latin typeface="Arial" charset="0"/>
                <a:ea typeface="Calibri" panose="020F0502020204030204" pitchFamily="34" charset="0"/>
                <a:cs typeface="Arial" charset="0"/>
              </a:rPr>
            </a:br>
            <a:r>
              <a:rPr lang="en-US" sz="2000" dirty="0">
                <a:latin typeface="Arial" charset="0"/>
                <a:ea typeface="Calibri" panose="020F0502020204030204" pitchFamily="34" charset="0"/>
                <a:cs typeface="Arial" charset="0"/>
              </a:rPr>
              <a:t>producer have been met exactly, so: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latin typeface="Arial" charset="0"/>
                <a:ea typeface="Calibri" panose="020F0502020204030204" pitchFamily="34" charset="0"/>
                <a:cs typeface="Arial" charset="0"/>
              </a:rPr>
              <a:t>Lower WACC (20%)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Arial" charset="0"/>
                <a:ea typeface="Calibri" panose="020F0502020204030204" pitchFamily="34" charset="0"/>
                <a:cs typeface="Arial" charset="0"/>
              </a:rPr>
              <a:t>Result: NPV has tripled in year 3</a:t>
            </a:r>
          </a:p>
          <a:p>
            <a:pPr lvl="1">
              <a:lnSpc>
                <a:spcPct val="150000"/>
              </a:lnSpc>
            </a:pPr>
            <a:endParaRPr lang="en-US" sz="1400" dirty="0">
              <a:latin typeface="Arial" charset="0"/>
              <a:ea typeface="Calibri" panose="020F0502020204030204" pitchFamily="34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en-US" sz="1700" dirty="0">
              <a:latin typeface="Arial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858D2B9-7587-58B8-FB8E-4454A41753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67881"/>
              </p:ext>
            </p:extLst>
          </p:nvPr>
        </p:nvGraphicFramePr>
        <p:xfrm>
          <a:off x="5712114" y="3501009"/>
          <a:ext cx="5502660" cy="29498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5726">
                  <a:extLst>
                    <a:ext uri="{9D8B030D-6E8A-4147-A177-3AD203B41FA5}">
                      <a16:colId xmlns:a16="http://schemas.microsoft.com/office/drawing/2014/main" val="2983287559"/>
                    </a:ext>
                  </a:extLst>
                </a:gridCol>
                <a:gridCol w="407814">
                  <a:extLst>
                    <a:ext uri="{9D8B030D-6E8A-4147-A177-3AD203B41FA5}">
                      <a16:colId xmlns:a16="http://schemas.microsoft.com/office/drawing/2014/main" val="2368503147"/>
                    </a:ext>
                  </a:extLst>
                </a:gridCol>
                <a:gridCol w="595927">
                  <a:extLst>
                    <a:ext uri="{9D8B030D-6E8A-4147-A177-3AD203B41FA5}">
                      <a16:colId xmlns:a16="http://schemas.microsoft.com/office/drawing/2014/main" val="1283838175"/>
                    </a:ext>
                  </a:extLst>
                </a:gridCol>
                <a:gridCol w="392577">
                  <a:extLst>
                    <a:ext uri="{9D8B030D-6E8A-4147-A177-3AD203B41FA5}">
                      <a16:colId xmlns:a16="http://schemas.microsoft.com/office/drawing/2014/main" val="2569602563"/>
                    </a:ext>
                  </a:extLst>
                </a:gridCol>
                <a:gridCol w="392577">
                  <a:extLst>
                    <a:ext uri="{9D8B030D-6E8A-4147-A177-3AD203B41FA5}">
                      <a16:colId xmlns:a16="http://schemas.microsoft.com/office/drawing/2014/main" val="3411081355"/>
                    </a:ext>
                  </a:extLst>
                </a:gridCol>
                <a:gridCol w="392577">
                  <a:extLst>
                    <a:ext uri="{9D8B030D-6E8A-4147-A177-3AD203B41FA5}">
                      <a16:colId xmlns:a16="http://schemas.microsoft.com/office/drawing/2014/main" val="1522974607"/>
                    </a:ext>
                  </a:extLst>
                </a:gridCol>
                <a:gridCol w="392577">
                  <a:extLst>
                    <a:ext uri="{9D8B030D-6E8A-4147-A177-3AD203B41FA5}">
                      <a16:colId xmlns:a16="http://schemas.microsoft.com/office/drawing/2014/main" val="2179062791"/>
                    </a:ext>
                  </a:extLst>
                </a:gridCol>
                <a:gridCol w="392577">
                  <a:extLst>
                    <a:ext uri="{9D8B030D-6E8A-4147-A177-3AD203B41FA5}">
                      <a16:colId xmlns:a16="http://schemas.microsoft.com/office/drawing/2014/main" val="1622256996"/>
                    </a:ext>
                  </a:extLst>
                </a:gridCol>
                <a:gridCol w="392577">
                  <a:extLst>
                    <a:ext uri="{9D8B030D-6E8A-4147-A177-3AD203B41FA5}">
                      <a16:colId xmlns:a16="http://schemas.microsoft.com/office/drawing/2014/main" val="2510216829"/>
                    </a:ext>
                  </a:extLst>
                </a:gridCol>
                <a:gridCol w="392577">
                  <a:extLst>
                    <a:ext uri="{9D8B030D-6E8A-4147-A177-3AD203B41FA5}">
                      <a16:colId xmlns:a16="http://schemas.microsoft.com/office/drawing/2014/main" val="2887499496"/>
                    </a:ext>
                  </a:extLst>
                </a:gridCol>
                <a:gridCol w="392577">
                  <a:extLst>
                    <a:ext uri="{9D8B030D-6E8A-4147-A177-3AD203B41FA5}">
                      <a16:colId xmlns:a16="http://schemas.microsoft.com/office/drawing/2014/main" val="587642"/>
                    </a:ext>
                  </a:extLst>
                </a:gridCol>
                <a:gridCol w="392577">
                  <a:extLst>
                    <a:ext uri="{9D8B030D-6E8A-4147-A177-3AD203B41FA5}">
                      <a16:colId xmlns:a16="http://schemas.microsoft.com/office/drawing/2014/main" val="3955904275"/>
                    </a:ext>
                  </a:extLst>
                </a:gridCol>
              </a:tblGrid>
              <a:tr h="270527">
                <a:tc gridSpan="12"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Perspective in year 3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072497"/>
                  </a:ext>
                </a:extLst>
              </a:tr>
              <a:tr h="265272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GB" sz="1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GB" sz="1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GB" sz="1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GB" sz="1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n-GB" sz="1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n-GB" sz="1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en-GB" sz="1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TV</a:t>
                      </a:r>
                      <a:endParaRPr lang="en-GB" sz="1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510860"/>
                  </a:ext>
                </a:extLst>
              </a:tr>
              <a:tr h="265272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Sales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GB" sz="1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520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624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749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824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890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890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1087841"/>
                  </a:ext>
                </a:extLst>
              </a:tr>
              <a:tr h="265272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Costs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-15</a:t>
                      </a:r>
                      <a:endParaRPr lang="en-GB" sz="1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-28</a:t>
                      </a:r>
                      <a:endParaRPr lang="en-GB" sz="1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-53</a:t>
                      </a:r>
                      <a:endParaRPr lang="en-GB" sz="1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-183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-340</a:t>
                      </a:r>
                      <a:endParaRPr lang="en-GB" sz="1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-432</a:t>
                      </a:r>
                      <a:endParaRPr lang="en-GB" sz="1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-505</a:t>
                      </a:r>
                      <a:endParaRPr lang="en-GB" sz="1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-607</a:t>
                      </a:r>
                      <a:endParaRPr lang="en-GB" sz="1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-667</a:t>
                      </a:r>
                      <a:endParaRPr lang="en-GB" sz="1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-738</a:t>
                      </a:r>
                      <a:endParaRPr lang="en-GB" sz="1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-738</a:t>
                      </a:r>
                      <a:endParaRPr lang="en-GB" sz="1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258020"/>
                  </a:ext>
                </a:extLst>
              </a:tr>
              <a:tr h="265272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Cash flow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-15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-26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-3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60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88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119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142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156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151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151</a:t>
                      </a:r>
                      <a:endParaRPr lang="en-GB" sz="1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98262902"/>
                  </a:ext>
                </a:extLst>
              </a:tr>
              <a:tr h="291040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 margin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-1300%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-6%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9%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15%</a:t>
                      </a:r>
                      <a:endParaRPr lang="en-GB" sz="1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17%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19%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19%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19%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17%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17%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40812829"/>
                  </a:ext>
                </a:extLst>
              </a:tr>
              <a:tr h="291040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WACC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GB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TV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840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98124739"/>
                  </a:ext>
                </a:extLst>
              </a:tr>
              <a:tr h="330990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Discount factor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0.83</a:t>
                      </a:r>
                      <a:endParaRPr lang="en-GB" sz="1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0.69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0.58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0.48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0.40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0.33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0.28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0.23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0.23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2146579"/>
                  </a:ext>
                </a:extLst>
              </a:tr>
              <a:tr h="405112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PV of cash flow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-3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43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</a:t>
                      </a:r>
                      <a:endParaRPr lang="en-GB" sz="1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44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</a:t>
                      </a:r>
                      <a:endParaRPr lang="en-GB" sz="1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195</a:t>
                      </a:r>
                      <a:endParaRPr lang="en-GB" sz="1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4734117"/>
                  </a:ext>
                </a:extLst>
              </a:tr>
              <a:tr h="291040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NPV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456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01376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3416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Valuation using multiples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13</a:t>
            </a:fld>
            <a:endParaRPr lang="nl-NL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5F32C5A-32F0-92F2-9B00-12352CEF503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79376" y="1543138"/>
            <a:ext cx="6287248" cy="492514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Calibri" panose="020F0502020204030204" pitchFamily="34" charset="0"/>
                <a:cs typeface="Calibri" panose="020F0502020204030204" pitchFamily="34" charset="0"/>
              </a:rPr>
              <a:t>Multiples valuation uses a multiple of a financial statement metric such as profitability or book value to determine company value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Calibri" panose="020F0502020204030204" pitchFamily="34" charset="0"/>
                <a:cs typeface="Calibri" panose="020F0502020204030204" pitchFamily="34" charset="0"/>
              </a:rPr>
              <a:t>Example: PE buys a company in 2023</a:t>
            </a:r>
            <a:br>
              <a:rPr lang="en-GB" sz="2400" dirty="0">
                <a:latin typeface="Arial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400" dirty="0">
                <a:latin typeface="Arial" charset="0"/>
                <a:ea typeface="Calibri" panose="020F0502020204030204" pitchFamily="34" charset="0"/>
                <a:cs typeface="Calibri" panose="020F0502020204030204" pitchFamily="34" charset="0"/>
              </a:rPr>
              <a:t>(600 equity and 730 debt)</a:t>
            </a:r>
          </a:p>
          <a:p>
            <a:pPr lvl="1">
              <a:lnSpc>
                <a:spcPct val="150000"/>
              </a:lnSpc>
            </a:pPr>
            <a:r>
              <a:rPr lang="en-GB" sz="1700" dirty="0">
                <a:latin typeface="Arial" charset="0"/>
                <a:ea typeface="Calibri" panose="020F0502020204030204" pitchFamily="34" charset="0"/>
                <a:cs typeface="Calibri" panose="020F0502020204030204" pitchFamily="34" charset="0"/>
              </a:rPr>
              <a:t>Expects a rise in EPV from 1330 to 1980</a:t>
            </a:r>
          </a:p>
          <a:p>
            <a:pPr lvl="2">
              <a:lnSpc>
                <a:spcPct val="150000"/>
              </a:lnSpc>
            </a:pPr>
            <a:r>
              <a:rPr lang="en-GB" sz="1500" dirty="0">
                <a:latin typeface="Arial" charset="0"/>
                <a:ea typeface="Calibri" panose="020F0502020204030204" pitchFamily="34" charset="0"/>
                <a:cs typeface="Calibri" panose="020F0502020204030204" pitchFamily="34" charset="0"/>
              </a:rPr>
              <a:t>Improved profitability (EBITDA from 160 to 210)</a:t>
            </a:r>
          </a:p>
          <a:p>
            <a:pPr lvl="2">
              <a:lnSpc>
                <a:spcPct val="150000"/>
              </a:lnSpc>
            </a:pPr>
            <a:r>
              <a:rPr lang="en-GB" sz="1500" dirty="0">
                <a:latin typeface="Arial" charset="0"/>
                <a:ea typeface="Calibri" panose="020F0502020204030204" pitchFamily="34" charset="0"/>
                <a:cs typeface="Calibri" panose="020F0502020204030204" pitchFamily="34" charset="0"/>
              </a:rPr>
              <a:t>Improved multiple (EPV/EBITDA from 8.3 to 9.4)</a:t>
            </a:r>
          </a:p>
          <a:p>
            <a:pPr lvl="1">
              <a:lnSpc>
                <a:spcPct val="150000"/>
              </a:lnSpc>
            </a:pPr>
            <a:r>
              <a:rPr lang="en-GB" sz="1700" dirty="0">
                <a:latin typeface="Arial" charset="0"/>
                <a:ea typeface="Calibri" panose="020F0502020204030204" pitchFamily="34" charset="0"/>
                <a:cs typeface="Calibri" panose="020F0502020204030204" pitchFamily="34" charset="0"/>
              </a:rPr>
              <a:t>Paying back 350 in debt leaves 380 in 2028,</a:t>
            </a:r>
            <a:br>
              <a:rPr lang="en-GB" sz="1700" dirty="0">
                <a:latin typeface="Arial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700" dirty="0">
                <a:latin typeface="Arial" charset="0"/>
                <a:ea typeface="Calibri" panose="020F0502020204030204" pitchFamily="34" charset="0"/>
                <a:cs typeface="Calibri" panose="020F0502020204030204" pitchFamily="34" charset="0"/>
              </a:rPr>
              <a:t>which means equity rises from 600 to 1600</a:t>
            </a:r>
          </a:p>
          <a:p>
            <a:pPr>
              <a:lnSpc>
                <a:spcPct val="150000"/>
              </a:lnSpc>
            </a:pPr>
            <a:endParaRPr lang="en-US" sz="2400" b="0" dirty="0">
              <a:latin typeface="Arial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2000" b="0" dirty="0">
              <a:latin typeface="Arial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2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64F0632-3D09-E30F-672C-969E45BE66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437740"/>
              </p:ext>
            </p:extLst>
          </p:nvPr>
        </p:nvGraphicFramePr>
        <p:xfrm>
          <a:off x="7104112" y="1700809"/>
          <a:ext cx="4752529" cy="24482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2442">
                  <a:extLst>
                    <a:ext uri="{9D8B030D-6E8A-4147-A177-3AD203B41FA5}">
                      <a16:colId xmlns:a16="http://schemas.microsoft.com/office/drawing/2014/main" val="1543584256"/>
                    </a:ext>
                  </a:extLst>
                </a:gridCol>
                <a:gridCol w="860029">
                  <a:extLst>
                    <a:ext uri="{9D8B030D-6E8A-4147-A177-3AD203B41FA5}">
                      <a16:colId xmlns:a16="http://schemas.microsoft.com/office/drawing/2014/main" val="1747686203"/>
                    </a:ext>
                  </a:extLst>
                </a:gridCol>
                <a:gridCol w="860029">
                  <a:extLst>
                    <a:ext uri="{9D8B030D-6E8A-4147-A177-3AD203B41FA5}">
                      <a16:colId xmlns:a16="http://schemas.microsoft.com/office/drawing/2014/main" val="2274167955"/>
                    </a:ext>
                  </a:extLst>
                </a:gridCol>
                <a:gridCol w="860029">
                  <a:extLst>
                    <a:ext uri="{9D8B030D-6E8A-4147-A177-3AD203B41FA5}">
                      <a16:colId xmlns:a16="http://schemas.microsoft.com/office/drawing/2014/main" val="2720435772"/>
                    </a:ext>
                  </a:extLst>
                </a:gridCol>
              </a:tblGrid>
              <a:tr h="350797">
                <a:tc>
                  <a:txBody>
                    <a:bodyPr/>
                    <a:lstStyle/>
                    <a:p>
                      <a:endParaRPr lang="en-GB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2028E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58645333"/>
                  </a:ext>
                </a:extLst>
              </a:tr>
              <a:tr h="349579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 debt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-350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355011"/>
                  </a:ext>
                </a:extLst>
              </a:tr>
              <a:tr h="349579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Equity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1,600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9011734"/>
                  </a:ext>
                </a:extLst>
              </a:tr>
              <a:tr h="349579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Enterprise Value (EPV)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1,330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1,980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589854"/>
                  </a:ext>
                </a:extLst>
              </a:tr>
              <a:tr h="349579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EBITDA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89384874"/>
                  </a:ext>
                </a:extLst>
              </a:tr>
              <a:tr h="349579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EPV/EBITDA multiple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8.3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9.4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300511"/>
                  </a:ext>
                </a:extLst>
              </a:tr>
              <a:tr h="349579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 debt/EBITDA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-2.8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7047278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615DA65-F869-CAE2-85BE-FDA4B3E8FC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271316"/>
              </p:ext>
            </p:extLst>
          </p:nvPr>
        </p:nvGraphicFramePr>
        <p:xfrm>
          <a:off x="7095622" y="4487321"/>
          <a:ext cx="4761019" cy="21365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6863">
                  <a:extLst>
                    <a:ext uri="{9D8B030D-6E8A-4147-A177-3AD203B41FA5}">
                      <a16:colId xmlns:a16="http://schemas.microsoft.com/office/drawing/2014/main" val="1543584256"/>
                    </a:ext>
                  </a:extLst>
                </a:gridCol>
                <a:gridCol w="877844">
                  <a:extLst>
                    <a:ext uri="{9D8B030D-6E8A-4147-A177-3AD203B41FA5}">
                      <a16:colId xmlns:a16="http://schemas.microsoft.com/office/drawing/2014/main" val="1747686203"/>
                    </a:ext>
                  </a:extLst>
                </a:gridCol>
                <a:gridCol w="1037451">
                  <a:extLst>
                    <a:ext uri="{9D8B030D-6E8A-4147-A177-3AD203B41FA5}">
                      <a16:colId xmlns:a16="http://schemas.microsoft.com/office/drawing/2014/main" val="2274167955"/>
                    </a:ext>
                  </a:extLst>
                </a:gridCol>
                <a:gridCol w="1568861">
                  <a:extLst>
                    <a:ext uri="{9D8B030D-6E8A-4147-A177-3AD203B41FA5}">
                      <a16:colId xmlns:a16="http://schemas.microsoft.com/office/drawing/2014/main" val="2720435772"/>
                    </a:ext>
                  </a:extLst>
                </a:gridCol>
              </a:tblGrid>
              <a:tr h="275705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Value drivers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Change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Calculation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Explanation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58645333"/>
                  </a:ext>
                </a:extLst>
              </a:tr>
              <a:tr h="372174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Net debt impact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net debt reduction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355011"/>
                  </a:ext>
                </a:extLst>
              </a:tr>
              <a:tr h="372174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EBITDA impact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416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* 8.3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change in EBITDA * original multiple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9011734"/>
                  </a:ext>
                </a:extLst>
              </a:tr>
              <a:tr h="372174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Multiple impact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234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1.1 * 210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multiple expansion * </a:t>
                      </a:r>
                      <a:b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new EBITDA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589854"/>
                  </a:ext>
                </a:extLst>
              </a:tr>
              <a:tr h="372174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Value creation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1,000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89384874"/>
                  </a:ext>
                </a:extLst>
              </a:tr>
              <a:tr h="372174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Check: rise in equity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1,000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300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4965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Football field graph of valuation methods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14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679736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PE companies also use other multiples:</a:t>
            </a:r>
          </a:p>
          <a:p>
            <a:pPr lvl="1">
              <a:lnSpc>
                <a:spcPct val="150000"/>
              </a:lnSpc>
            </a:pPr>
            <a:r>
              <a:rPr lang="en-US" sz="1700" b="0" dirty="0">
                <a:latin typeface="Arial" charset="0"/>
                <a:ea typeface="Calibri" panose="020F0502020204030204" pitchFamily="34" charset="0"/>
                <a:cs typeface="Arial" charset="0"/>
              </a:rPr>
              <a:t>Revenue multiples: EPV / Revenue</a:t>
            </a:r>
          </a:p>
          <a:p>
            <a:pPr lvl="1">
              <a:lnSpc>
                <a:spcPct val="150000"/>
              </a:lnSpc>
            </a:pPr>
            <a:r>
              <a:rPr lang="en-US" sz="1700" dirty="0">
                <a:latin typeface="Arial" charset="0"/>
                <a:ea typeface="Calibri" panose="020F0502020204030204" pitchFamily="34" charset="0"/>
                <a:cs typeface="Arial" charset="0"/>
              </a:rPr>
              <a:t>Earnings multiples: price-earnings (P/E) ratio</a:t>
            </a:r>
          </a:p>
          <a:p>
            <a:pPr>
              <a:lnSpc>
                <a:spcPct val="150000"/>
              </a:lnSpc>
            </a:pPr>
            <a:r>
              <a:rPr lang="en-US" sz="1800" b="0" dirty="0">
                <a:latin typeface="Arial" charset="0"/>
                <a:ea typeface="Calibri" panose="020F0502020204030204" pitchFamily="34" charset="0"/>
                <a:cs typeface="Arial" charset="0"/>
              </a:rPr>
              <a:t>PE companies employ</a:t>
            </a:r>
            <a:r>
              <a:rPr lang="en-US" sz="1800" dirty="0">
                <a:latin typeface="Arial" charset="0"/>
                <a:ea typeface="Calibri" panose="020F0502020204030204" pitchFamily="34" charset="0"/>
                <a:cs typeface="Arial" charset="0"/>
              </a:rPr>
              <a:t> several valuation methods, visualing the outcome using football field graphs</a:t>
            </a:r>
            <a:endParaRPr lang="en-US" sz="1800" b="0" dirty="0">
              <a:latin typeface="Arial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3BB556-33AE-812A-DA1A-B163F9FB9AA0}"/>
              </a:ext>
            </a:extLst>
          </p:cNvPr>
          <p:cNvSpPr txBox="1"/>
          <p:nvPr/>
        </p:nvSpPr>
        <p:spPr>
          <a:xfrm>
            <a:off x="2182033" y="3779719"/>
            <a:ext cx="3175812" cy="2813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Public </a:t>
            </a:r>
            <a:r>
              <a:rPr lang="en-US" sz="1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Comparables</a:t>
            </a:r>
            <a:r>
              <a:rPr lang="en-US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r">
              <a:lnSpc>
                <a:spcPct val="200000"/>
              </a:lnSpc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2023 P/E</a:t>
            </a:r>
          </a:p>
          <a:p>
            <a:pPr algn="r">
              <a:lnSpc>
                <a:spcPct val="200000"/>
              </a:lnSpc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2022 P/E</a:t>
            </a:r>
          </a:p>
          <a:p>
            <a:pPr algn="r">
              <a:lnSpc>
                <a:spcPct val="200000"/>
              </a:lnSpc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2023 EV/EBITDA</a:t>
            </a:r>
          </a:p>
          <a:p>
            <a:pPr algn="r">
              <a:lnSpc>
                <a:spcPct val="200000"/>
              </a:lnSpc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2022 EV/EBITDA</a:t>
            </a:r>
          </a:p>
          <a:p>
            <a:pPr>
              <a:lnSpc>
                <a:spcPct val="150000"/>
              </a:lnSpc>
            </a:pPr>
            <a:r>
              <a:rPr lang="en-US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Discounted Cash Flow:</a:t>
            </a:r>
          </a:p>
          <a:p>
            <a:pPr algn="r">
              <a:lnSpc>
                <a:spcPct val="200000"/>
              </a:lnSpc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9% Discount Rate, 8-12x Terminal Multiple</a:t>
            </a:r>
          </a:p>
          <a:p>
            <a:pPr algn="r">
              <a:lnSpc>
                <a:spcPct val="200000"/>
              </a:lnSpc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10% Discount Rate, 8-12x Terminal Multiple</a:t>
            </a:r>
          </a:p>
          <a:p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ACC8690-E215-0A51-90F3-9C00C6EE0F0E}"/>
              </a:ext>
            </a:extLst>
          </p:cNvPr>
          <p:cNvGrpSpPr/>
          <p:nvPr/>
        </p:nvGrpSpPr>
        <p:grpSpPr>
          <a:xfrm>
            <a:off x="5231904" y="3753611"/>
            <a:ext cx="5385863" cy="2735856"/>
            <a:chOff x="5989274" y="3789488"/>
            <a:chExt cx="5385863" cy="2446622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F7472C2-2003-38D3-7797-289CF5FC2676}"/>
                </a:ext>
              </a:extLst>
            </p:cNvPr>
            <p:cNvCxnSpPr>
              <a:cxnSpLocks/>
            </p:cNvCxnSpPr>
            <p:nvPr/>
          </p:nvCxnSpPr>
          <p:spPr>
            <a:xfrm>
              <a:off x="6262757" y="3859403"/>
              <a:ext cx="0" cy="2146428"/>
            </a:xfrm>
            <a:prstGeom prst="line">
              <a:avLst/>
            </a:prstGeom>
            <a:ln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0FD65AD-51FB-2BCE-8B65-85A3D1981645}"/>
                </a:ext>
              </a:extLst>
            </p:cNvPr>
            <p:cNvCxnSpPr>
              <a:cxnSpLocks/>
            </p:cNvCxnSpPr>
            <p:nvPr/>
          </p:nvCxnSpPr>
          <p:spPr>
            <a:xfrm>
              <a:off x="7230537" y="3859403"/>
              <a:ext cx="0" cy="2146428"/>
            </a:xfrm>
            <a:prstGeom prst="line">
              <a:avLst/>
            </a:prstGeom>
            <a:ln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FC85542-69ED-4FBD-9E74-AB3D40E00B36}"/>
                </a:ext>
              </a:extLst>
            </p:cNvPr>
            <p:cNvCxnSpPr>
              <a:cxnSpLocks/>
            </p:cNvCxnSpPr>
            <p:nvPr/>
          </p:nvCxnSpPr>
          <p:spPr>
            <a:xfrm>
              <a:off x="8198317" y="3859403"/>
              <a:ext cx="0" cy="2146428"/>
            </a:xfrm>
            <a:prstGeom prst="line">
              <a:avLst/>
            </a:prstGeom>
            <a:ln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0F2ADDB-8964-E10B-6293-19E52A52617D}"/>
                </a:ext>
              </a:extLst>
            </p:cNvPr>
            <p:cNvCxnSpPr>
              <a:cxnSpLocks/>
            </p:cNvCxnSpPr>
            <p:nvPr/>
          </p:nvCxnSpPr>
          <p:spPr>
            <a:xfrm>
              <a:off x="9166098" y="3859403"/>
              <a:ext cx="0" cy="2146428"/>
            </a:xfrm>
            <a:prstGeom prst="line">
              <a:avLst/>
            </a:prstGeom>
            <a:ln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576B77D-7ACE-E9E2-93E4-A7F98E9A70E3}"/>
                </a:ext>
              </a:extLst>
            </p:cNvPr>
            <p:cNvCxnSpPr>
              <a:cxnSpLocks/>
            </p:cNvCxnSpPr>
            <p:nvPr/>
          </p:nvCxnSpPr>
          <p:spPr>
            <a:xfrm>
              <a:off x="10133878" y="3859403"/>
              <a:ext cx="0" cy="2146428"/>
            </a:xfrm>
            <a:prstGeom prst="line">
              <a:avLst/>
            </a:prstGeom>
            <a:ln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EFC0C9F-C15E-27AE-4B2C-DE0305290BD3}"/>
                </a:ext>
              </a:extLst>
            </p:cNvPr>
            <p:cNvCxnSpPr>
              <a:cxnSpLocks/>
            </p:cNvCxnSpPr>
            <p:nvPr/>
          </p:nvCxnSpPr>
          <p:spPr>
            <a:xfrm>
              <a:off x="11101659" y="3859403"/>
              <a:ext cx="0" cy="2146428"/>
            </a:xfrm>
            <a:prstGeom prst="line">
              <a:avLst/>
            </a:prstGeom>
            <a:ln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18B8816-8ACB-FA85-CCC0-E92B53203612}"/>
                </a:ext>
              </a:extLst>
            </p:cNvPr>
            <p:cNvSpPr txBox="1"/>
            <p:nvPr/>
          </p:nvSpPr>
          <p:spPr>
            <a:xfrm>
              <a:off x="5989274" y="6017562"/>
              <a:ext cx="546964" cy="21854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$40</a:t>
              </a:r>
              <a:endParaRPr lang="nl-NL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A7E3EE8-699D-EF2F-5269-C39F76B7BCED}"/>
                </a:ext>
              </a:extLst>
            </p:cNvPr>
            <p:cNvSpPr txBox="1"/>
            <p:nvPr/>
          </p:nvSpPr>
          <p:spPr>
            <a:xfrm>
              <a:off x="6957054" y="6017562"/>
              <a:ext cx="546964" cy="21854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$50</a:t>
              </a:r>
              <a:endParaRPr lang="nl-NL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B9A76B5-F4C0-A000-B8EE-70DAF66C6743}"/>
                </a:ext>
              </a:extLst>
            </p:cNvPr>
            <p:cNvSpPr txBox="1"/>
            <p:nvPr/>
          </p:nvSpPr>
          <p:spPr>
            <a:xfrm>
              <a:off x="7924835" y="6017562"/>
              <a:ext cx="546964" cy="21854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$60</a:t>
              </a:r>
              <a:endParaRPr lang="nl-NL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A58853C-C3DC-F388-3AEF-0668C4EB2690}"/>
                </a:ext>
              </a:extLst>
            </p:cNvPr>
            <p:cNvSpPr txBox="1"/>
            <p:nvPr/>
          </p:nvSpPr>
          <p:spPr>
            <a:xfrm>
              <a:off x="8892615" y="6017562"/>
              <a:ext cx="546964" cy="21854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$70</a:t>
              </a:r>
              <a:endParaRPr lang="nl-NL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53168E3-260D-B14C-D708-27D8F408B46A}"/>
                </a:ext>
              </a:extLst>
            </p:cNvPr>
            <p:cNvSpPr txBox="1"/>
            <p:nvPr/>
          </p:nvSpPr>
          <p:spPr>
            <a:xfrm>
              <a:off x="9860395" y="6017562"/>
              <a:ext cx="546964" cy="21854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$80</a:t>
              </a:r>
              <a:endParaRPr lang="nl-NL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06FCA45-AB6E-BF1E-9B77-9C7C39995499}"/>
                </a:ext>
              </a:extLst>
            </p:cNvPr>
            <p:cNvSpPr txBox="1"/>
            <p:nvPr/>
          </p:nvSpPr>
          <p:spPr>
            <a:xfrm>
              <a:off x="10828173" y="6017562"/>
              <a:ext cx="546964" cy="21854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$90</a:t>
              </a:r>
              <a:endParaRPr lang="nl-NL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8A81A201-72C2-23ED-2A85-9D3FE868C4F9}"/>
                </a:ext>
              </a:extLst>
            </p:cNvPr>
            <p:cNvSpPr/>
            <p:nvPr/>
          </p:nvSpPr>
          <p:spPr>
            <a:xfrm>
              <a:off x="7725468" y="4139945"/>
              <a:ext cx="1209520" cy="162326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208E8610-8EDB-BE5C-C1FB-ED1C0F7B10F0}"/>
                </a:ext>
              </a:extLst>
            </p:cNvPr>
            <p:cNvSpPr/>
            <p:nvPr/>
          </p:nvSpPr>
          <p:spPr>
            <a:xfrm>
              <a:off x="8002941" y="4397495"/>
              <a:ext cx="1673454" cy="162326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8FBEBE06-52F5-577A-4124-222E3BB35FFB}"/>
                </a:ext>
              </a:extLst>
            </p:cNvPr>
            <p:cNvSpPr/>
            <p:nvPr/>
          </p:nvSpPr>
          <p:spPr>
            <a:xfrm>
              <a:off x="7112520" y="4655045"/>
              <a:ext cx="1822468" cy="162326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BB12B260-2A4F-F02B-59DA-1F4E5ECA2C04}"/>
                </a:ext>
              </a:extLst>
            </p:cNvPr>
            <p:cNvSpPr/>
            <p:nvPr/>
          </p:nvSpPr>
          <p:spPr>
            <a:xfrm>
              <a:off x="6751241" y="4912594"/>
              <a:ext cx="2183747" cy="162326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51F69190-0915-0E91-E818-881D6507447F}"/>
                </a:ext>
              </a:extLst>
            </p:cNvPr>
            <p:cNvSpPr/>
            <p:nvPr/>
          </p:nvSpPr>
          <p:spPr>
            <a:xfrm>
              <a:off x="7228367" y="5472538"/>
              <a:ext cx="2632021" cy="162326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1596AED3-7DE2-6DA5-B7E8-5BBDD4129210}"/>
                </a:ext>
              </a:extLst>
            </p:cNvPr>
            <p:cNvSpPr/>
            <p:nvPr/>
          </p:nvSpPr>
          <p:spPr>
            <a:xfrm>
              <a:off x="7044373" y="5729338"/>
              <a:ext cx="2632021" cy="162326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B1C1EE3-8472-F54E-24E2-0844A9FD2D62}"/>
                </a:ext>
              </a:extLst>
            </p:cNvPr>
            <p:cNvCxnSpPr>
              <a:cxnSpLocks/>
            </p:cNvCxnSpPr>
            <p:nvPr/>
          </p:nvCxnSpPr>
          <p:spPr>
            <a:xfrm>
              <a:off x="7924835" y="3859403"/>
              <a:ext cx="0" cy="2158159"/>
            </a:xfrm>
            <a:prstGeom prst="line">
              <a:avLst/>
            </a:prstGeom>
            <a:ln w="19050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06EC8A1-9A31-5E37-8353-E612B9AA640E}"/>
                </a:ext>
              </a:extLst>
            </p:cNvPr>
            <p:cNvSpPr txBox="1"/>
            <p:nvPr/>
          </p:nvSpPr>
          <p:spPr>
            <a:xfrm>
              <a:off x="7178224" y="3789488"/>
              <a:ext cx="858638" cy="23220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1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$57.0</a:t>
              </a:r>
              <a:endParaRPr lang="nl-NL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3583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Cost of capital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15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79376" y="1628800"/>
            <a:ext cx="10945216" cy="5112702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Since non-listed companies do not have past stock returns and no observable beta, the betas of comparable companies or industry betas can be used</a:t>
            </a:r>
          </a:p>
          <a:p>
            <a:pPr>
              <a:lnSpc>
                <a:spcPct val="150000"/>
              </a:lnSpc>
            </a:pPr>
            <a:endParaRPr lang="en-US" sz="3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  <a:ea typeface="Calibri" panose="020F0502020204030204" pitchFamily="34" charset="0"/>
                <a:cs typeface="Arial" charset="0"/>
              </a:rPr>
              <a:t>However, such betas don’t reflect the extra risk of early-stage companies</a:t>
            </a:r>
          </a:p>
          <a:p>
            <a:pPr lvl="1">
              <a:lnSpc>
                <a:spcPct val="150000"/>
              </a:lnSpc>
            </a:pPr>
            <a:r>
              <a:rPr lang="en-US" sz="2100" dirty="0">
                <a:effectLst/>
                <a:latin typeface="Arial" charset="0"/>
                <a:ea typeface="Calibri" panose="020F0502020204030204" pitchFamily="34" charset="0"/>
                <a:cs typeface="Arial" charset="0"/>
              </a:rPr>
              <a:t>Different approach: take high default cost of capital of 20% to 60%</a:t>
            </a:r>
          </a:p>
          <a:p>
            <a:pPr lvl="1">
              <a:lnSpc>
                <a:spcPct val="150000"/>
              </a:lnSpc>
            </a:pPr>
            <a:endParaRPr lang="en-GB" sz="3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err="1">
                <a:effectLst/>
                <a:latin typeface="Arial" charset="0"/>
                <a:ea typeface="Calibri" panose="020F0502020204030204" pitchFamily="34" charset="0"/>
                <a:cs typeface="Arial" charset="0"/>
              </a:rPr>
              <a:t>Phalippou</a:t>
            </a:r>
            <a:r>
              <a:rPr lang="en-GB" sz="2400" dirty="0">
                <a:effectLst/>
                <a:latin typeface="Arial" charset="0"/>
                <a:ea typeface="Calibri" panose="020F0502020204030204" pitchFamily="34" charset="0"/>
                <a:cs typeface="Arial" charset="0"/>
              </a:rPr>
              <a:t> (2020) found that PE has not been as financially successful as often claimed: PE funds have generated returns (after fees for PE managers) that are similar to public equity indexes since at least 2006, although with higher risk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Calibri" panose="020F0502020204030204" pitchFamily="34" charset="0"/>
                <a:cs typeface="Arial" charset="0"/>
              </a:rPr>
              <a:t>Conclusion: PE is particularly financially attractive for the PE managers</a:t>
            </a:r>
            <a:endParaRPr lang="en-GB" sz="2100" dirty="0">
              <a:effectLst/>
              <a:latin typeface="Arial" charset="0"/>
              <a:ea typeface="Calibri" panose="020F050202020403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102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ESG integration in PE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16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557546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practice of ESG integration in PE seems to be lagging compared to ESG integration in public equity investing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Mostly driven by the desire to comply with regulations and standards</a:t>
            </a:r>
          </a:p>
          <a:p>
            <a:pPr lvl="1"/>
            <a:r>
              <a:rPr lang="en-GB" sz="1800" dirty="0">
                <a:effectLst/>
                <a:latin typeface="Arial" charset="0"/>
                <a:ea typeface="Calibri" panose="020F0502020204030204" pitchFamily="34" charset="0"/>
                <a:cs typeface="Arial" charset="0"/>
              </a:rPr>
              <a:t>ESG due diligence is typically performed by external advisors</a:t>
            </a:r>
          </a:p>
          <a:p>
            <a:pPr lvl="1"/>
            <a:r>
              <a:rPr lang="en-GB" sz="1800" dirty="0">
                <a:effectLst/>
                <a:latin typeface="Arial" charset="0"/>
                <a:ea typeface="Calibri" panose="020F0502020204030204" pitchFamily="34" charset="0"/>
                <a:cs typeface="Arial" charset="0"/>
              </a:rPr>
              <a:t>Most PE companies do not have standardised ESG procedures</a:t>
            </a:r>
          </a:p>
          <a:p>
            <a:pPr lvl="1"/>
            <a:endParaRPr lang="en-GB" sz="300" dirty="0">
              <a:effectLst/>
              <a:latin typeface="Arial" charset="0"/>
              <a:ea typeface="Calibri" panose="020F0502020204030204" pitchFamily="34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latin typeface="Arial" charset="0"/>
                <a:ea typeface="Calibri" panose="020F0502020204030204" pitchFamily="34" charset="0"/>
                <a:cs typeface="Arial" charset="0"/>
              </a:rPr>
              <a:t>PE companies should integrate the analysis of S and E during due diligence:</a:t>
            </a:r>
            <a:endParaRPr lang="en-GB" sz="2000" dirty="0">
              <a:effectLst/>
              <a:latin typeface="Arial" charset="0"/>
              <a:ea typeface="Calibri" panose="020F0502020204030204" pitchFamily="34" charset="0"/>
              <a:cs typeface="Arial" charset="0"/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A0840948-5833-7871-A75F-ADE4514659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9553546"/>
              </p:ext>
            </p:extLst>
          </p:nvPr>
        </p:nvGraphicFramePr>
        <p:xfrm>
          <a:off x="899785" y="4401921"/>
          <a:ext cx="10391704" cy="2193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0587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Valuation of S &amp; E in PE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17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79376" y="1621498"/>
            <a:ext cx="11049040" cy="492514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effectLst/>
                <a:latin typeface="Arial" charset="0"/>
                <a:ea typeface="Calibri" panose="020F0502020204030204" pitchFamily="34" charset="0"/>
                <a:cs typeface="Arial" charset="0"/>
              </a:rPr>
              <a:t>Early-stage PE tends to invest in newly emer</a:t>
            </a:r>
            <a:r>
              <a:rPr lang="en-US" sz="2000" dirty="0">
                <a:latin typeface="Arial" charset="0"/>
                <a:ea typeface="Calibri" panose="020F0502020204030204" pitchFamily="34" charset="0"/>
                <a:cs typeface="Arial" charset="0"/>
              </a:rPr>
              <a:t>ging companies</a:t>
            </a:r>
            <a:br>
              <a:rPr lang="en-US" sz="2000" dirty="0">
                <a:latin typeface="Arial" charset="0"/>
                <a:ea typeface="Calibri" panose="020F0502020204030204" pitchFamily="34" charset="0"/>
                <a:cs typeface="Arial" charset="0"/>
              </a:rPr>
            </a:br>
            <a:r>
              <a:rPr lang="en-US" sz="2000" dirty="0">
                <a:latin typeface="Arial" charset="0"/>
                <a:ea typeface="Calibri" panose="020F0502020204030204" pitchFamily="34" charset="0"/>
                <a:cs typeface="Arial" charset="0"/>
              </a:rPr>
              <a:t>on the bottom left of the x-curve of transition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effectLst/>
                <a:latin typeface="Arial" charset="0"/>
                <a:ea typeface="Calibri" panose="020F0502020204030204" pitchFamily="34" charset="0"/>
                <a:cs typeface="Arial" charset="0"/>
              </a:rPr>
              <a:t>Impact PE explicitly aims to create value for society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effectLst/>
                <a:latin typeface="Arial" charset="0"/>
                <a:ea typeface="Calibri" panose="020F0502020204030204" pitchFamily="34" charset="0"/>
                <a:cs typeface="Arial" charset="0"/>
              </a:rPr>
              <a:t>For impact investments, financial returns are not the main </a:t>
            </a:r>
            <a:br>
              <a:rPr lang="en-GB" sz="2000" dirty="0">
                <a:effectLst/>
                <a:latin typeface="Arial" charset="0"/>
                <a:ea typeface="Calibri" panose="020F0502020204030204" pitchFamily="34" charset="0"/>
                <a:cs typeface="Arial" charset="0"/>
              </a:rPr>
            </a:br>
            <a:r>
              <a:rPr lang="en-GB" sz="2000" dirty="0">
                <a:effectLst/>
                <a:latin typeface="Arial" charset="0"/>
                <a:ea typeface="Calibri" panose="020F0502020204030204" pitchFamily="34" charset="0"/>
                <a:cs typeface="Arial" charset="0"/>
              </a:rPr>
              <a:t>objective, but just one of the objectives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Arial" charset="0"/>
                <a:ea typeface="Calibri" panose="020F0502020204030204" pitchFamily="34" charset="0"/>
                <a:cs typeface="Arial" charset="0"/>
              </a:rPr>
              <a:t>Impact PE companies can develop their own frameworks to deal with limited data availability</a:t>
            </a:r>
          </a:p>
          <a:p>
            <a:pPr lvl="1">
              <a:lnSpc>
                <a:spcPct val="150000"/>
              </a:lnSpc>
            </a:pPr>
            <a:r>
              <a:rPr lang="en-GB" sz="1700" dirty="0">
                <a:latin typeface="Arial" charset="0"/>
                <a:ea typeface="Calibri" panose="020F0502020204030204" pitchFamily="34" charset="0"/>
                <a:cs typeface="Arial" charset="0"/>
              </a:rPr>
              <a:t>For example, </a:t>
            </a:r>
            <a:r>
              <a:rPr lang="en-GB" sz="1700" dirty="0" err="1">
                <a:latin typeface="Arial" charset="0"/>
                <a:ea typeface="Calibri" panose="020F0502020204030204" pitchFamily="34" charset="0"/>
                <a:cs typeface="Arial" charset="0"/>
              </a:rPr>
              <a:t>BlueOrchard</a:t>
            </a:r>
            <a:r>
              <a:rPr lang="en-GB" sz="1700" dirty="0">
                <a:latin typeface="Arial" charset="0"/>
                <a:ea typeface="Calibri" panose="020F0502020204030204" pitchFamily="34" charset="0"/>
                <a:cs typeface="Arial" charset="0"/>
              </a:rPr>
              <a:t> developed an impact framework based on the principles of intentionality, contribution, measurement and governance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Arial" charset="0"/>
                <a:ea typeface="Calibri" panose="020F0502020204030204" pitchFamily="34" charset="0"/>
                <a:cs typeface="Arial" charset="0"/>
              </a:rPr>
              <a:t>Venture philanthropy is in between impact PE and charity:</a:t>
            </a:r>
          </a:p>
          <a:p>
            <a:pPr lvl="1">
              <a:lnSpc>
                <a:spcPct val="150000"/>
              </a:lnSpc>
            </a:pPr>
            <a:r>
              <a:rPr lang="en-GB" sz="1700" dirty="0">
                <a:latin typeface="Arial" charset="0"/>
                <a:ea typeface="Calibri" panose="020F0502020204030204" pitchFamily="34" charset="0"/>
                <a:cs typeface="Arial" charset="0"/>
              </a:rPr>
              <a:t>Unlike charity, it wants to maintain capital for future investments; </a:t>
            </a:r>
          </a:p>
          <a:p>
            <a:pPr lvl="1">
              <a:lnSpc>
                <a:spcPct val="150000"/>
              </a:lnSpc>
            </a:pPr>
            <a:r>
              <a:rPr lang="en-GB" sz="1700" dirty="0">
                <a:latin typeface="Arial" charset="0"/>
                <a:ea typeface="Calibri" panose="020F0502020204030204" pitchFamily="34" charset="0"/>
                <a:cs typeface="Arial" charset="0"/>
              </a:rPr>
              <a:t>Unlike impact PE it does not require a significantly positive financial return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8654ECB-6BB2-96D9-2AB9-D386DA657F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rgbClr val="4472C4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28248" y="1628800"/>
            <a:ext cx="3826304" cy="208953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Arrow: Down 5">
            <a:extLst>
              <a:ext uri="{FF2B5EF4-FFF2-40B4-BE49-F238E27FC236}">
                <a16:creationId xmlns:a16="http://schemas.microsoft.com/office/drawing/2014/main" id="{B33C663D-38B3-6F93-804B-6169746E8781}"/>
              </a:ext>
            </a:extLst>
          </p:cNvPr>
          <p:cNvSpPr/>
          <p:nvPr/>
        </p:nvSpPr>
        <p:spPr>
          <a:xfrm rot="17463654">
            <a:off x="8086300" y="2658048"/>
            <a:ext cx="206233" cy="703322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911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Conclusions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18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79376" y="1628800"/>
            <a:ext cx="11233248" cy="48646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2200" dirty="0">
                <a:latin typeface="Arial" charset="0"/>
                <a:ea typeface="Arial" charset="0"/>
                <a:cs typeface="Arial" charset="0"/>
              </a:rPr>
              <a:t>Private equity funds are set up to invest in private companies for a predefined multiyear period, aiming to make a return by improving their investee companies’ performance and exiting them at a profit</a:t>
            </a:r>
          </a:p>
          <a:p>
            <a:pPr>
              <a:lnSpc>
                <a:spcPct val="150000"/>
              </a:lnSpc>
            </a:pPr>
            <a:endParaRPr lang="en-GB" sz="3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200" dirty="0">
                <a:latin typeface="Arial" charset="0"/>
                <a:ea typeface="Arial" charset="0"/>
                <a:cs typeface="Arial" charset="0"/>
              </a:rPr>
              <a:t>Despite being well suited for sustainable investing, private equity lags the public equity space in the application of sustainability considerations</a:t>
            </a:r>
          </a:p>
          <a:p>
            <a:pPr>
              <a:lnSpc>
                <a:spcPct val="150000"/>
              </a:lnSpc>
            </a:pPr>
            <a:endParaRPr lang="en-GB" sz="3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200" dirty="0">
                <a:latin typeface="Arial" charset="0"/>
                <a:ea typeface="Arial" charset="0"/>
                <a:cs typeface="Arial" charset="0"/>
              </a:rPr>
              <a:t>Given the active ownership role that private equity takes, value creation on E and S is potentially greater in private equity than in public equity</a:t>
            </a:r>
          </a:p>
          <a:p>
            <a:pPr>
              <a:lnSpc>
                <a:spcPct val="150000"/>
              </a:lnSpc>
            </a:pPr>
            <a:endParaRPr lang="en-GB" sz="3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200" dirty="0">
                <a:latin typeface="Arial" charset="0"/>
                <a:ea typeface="Arial" charset="0"/>
                <a:cs typeface="Arial" charset="0"/>
              </a:rPr>
              <a:t>Value creation on E and S is more likely if private equity fund actually steers on impact</a:t>
            </a:r>
            <a:endParaRPr lang="nl-NL" sz="22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675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38A61CE-6D9E-7B18-0367-09C55388B1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28FCA5E-2706-BA1C-17AF-A2474FC03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9536" y="1608138"/>
            <a:ext cx="10160000" cy="990600"/>
          </a:xfrm>
        </p:spPr>
        <p:txBody>
          <a:bodyPr>
            <a:noAutofit/>
          </a:bodyPr>
          <a:lstStyle/>
          <a:p>
            <a:r>
              <a:rPr lang="en-GB" sz="2800" dirty="0"/>
              <a:t>Chapter 10: Valuing private equity</a:t>
            </a:r>
            <a:endParaRPr lang="nl-NL" sz="2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B4FABC6-EE75-7B9E-A76C-CF5DBC46E5C6}"/>
              </a:ext>
            </a:extLst>
          </p:cNvPr>
          <p:cNvSpPr txBox="1">
            <a:spLocks/>
          </p:cNvSpPr>
          <p:nvPr/>
        </p:nvSpPr>
        <p:spPr>
          <a:xfrm>
            <a:off x="8616280" y="1169114"/>
            <a:ext cx="3369356" cy="648072"/>
          </a:xfrm>
          <a:prstGeom prst="rect">
            <a:avLst/>
          </a:prstGeom>
          <a:solidFill>
            <a:srgbClr val="2683C6"/>
          </a:solidFill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b="0" kern="1200" cap="none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/>
              <a:t>Part 3: Valuation of companies</a:t>
            </a:r>
            <a:endParaRPr lang="nl-NL" sz="2000" dirty="0">
              <a:solidFill>
                <a:schemeClr val="bg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5E0DAF-01BF-3CBC-55E4-CC25D15FB64F}"/>
              </a:ext>
            </a:extLst>
          </p:cNvPr>
          <p:cNvSpPr/>
          <p:nvPr/>
        </p:nvSpPr>
        <p:spPr>
          <a:xfrm>
            <a:off x="1828800" y="1600200"/>
            <a:ext cx="10363200" cy="2338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543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The BIG Picture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3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1111784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Private equity is becoming a viable alternative to public equity</a:t>
            </a:r>
          </a:p>
          <a:p>
            <a:pPr marL="0" indent="0">
              <a:lnSpc>
                <a:spcPct val="150000"/>
              </a:lnSpc>
              <a:buNone/>
            </a:pPr>
            <a:endParaRPr lang="en-GB" sz="8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Different dynamics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Private equity is illiquid (no trading)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But offers scope for involvement ‘as active owner’ with company management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And integration of S &amp; E into company strategy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Yet, private equity is behind on S &amp; E integration and disclosure </a:t>
            </a:r>
          </a:p>
        </p:txBody>
      </p:sp>
    </p:spTree>
    <p:extLst>
      <p:ext uri="{BB962C8B-B14F-4D97-AF65-F5344CB8AC3E}">
        <p14:creationId xmlns:p14="http://schemas.microsoft.com/office/powerpoint/2010/main" val="3502790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Basics of private equity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4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871200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Private equity (PE) funds invest in private companies…</a:t>
            </a:r>
          </a:p>
          <a:p>
            <a:pPr lvl="1"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By means of a non-traded equity stake for a multiyear period;</a:t>
            </a:r>
          </a:p>
          <a:p>
            <a:pPr lvl="1"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With the aim to make a return by improving the investee companies’ performance; and</a:t>
            </a:r>
          </a:p>
          <a:p>
            <a:pPr lvl="1"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Exiting them at a profit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Formal private equity: a fund structure that raises capital from other investors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Informal private equity: invest their own money (angels, families, etc.)</a:t>
            </a:r>
          </a:p>
        </p:txBody>
      </p:sp>
    </p:spTree>
    <p:extLst>
      <p:ext uri="{BB962C8B-B14F-4D97-AF65-F5344CB8AC3E}">
        <p14:creationId xmlns:p14="http://schemas.microsoft.com/office/powerpoint/2010/main" val="2120758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Formal types of private equity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5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19336" y="1628800"/>
            <a:ext cx="6984776" cy="492514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Three types of formal private equity:</a:t>
            </a:r>
          </a:p>
          <a:p>
            <a:pPr lvl="1">
              <a:lnSpc>
                <a:spcPct val="150000"/>
              </a:lnSpc>
            </a:pPr>
            <a:r>
              <a:rPr lang="en-US" sz="2100" dirty="0">
                <a:latin typeface="Arial" charset="0"/>
                <a:ea typeface="Arial" charset="0"/>
                <a:cs typeface="Arial" charset="0"/>
              </a:rPr>
              <a:t>Venture capital: invests in early stage (startup) companies with a great but unproven idea</a:t>
            </a:r>
          </a:p>
          <a:p>
            <a:pPr lvl="2">
              <a:lnSpc>
                <a:spcPct val="150000"/>
              </a:lnSpc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Carry high risk and often negative cash flows</a:t>
            </a:r>
          </a:p>
          <a:p>
            <a:pPr lvl="2">
              <a:lnSpc>
                <a:spcPct val="150000"/>
              </a:lnSpc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2/3 of investments by VCs lose money, with high returns coming from a limited number of ‘home runs’</a:t>
            </a:r>
          </a:p>
          <a:p>
            <a:pPr lvl="1">
              <a:lnSpc>
                <a:spcPct val="150000"/>
              </a:lnSpc>
            </a:pPr>
            <a:r>
              <a:rPr lang="en-US" sz="2100" dirty="0">
                <a:latin typeface="Arial" charset="0"/>
                <a:ea typeface="Arial" charset="0"/>
                <a:cs typeface="Arial" charset="0"/>
              </a:rPr>
              <a:t>Growth equity: assists company in achieving high growth</a:t>
            </a:r>
          </a:p>
          <a:p>
            <a:pPr lvl="2">
              <a:lnSpc>
                <a:spcPct val="150000"/>
              </a:lnSpc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Often with a minority stake, implying a lack of full control</a:t>
            </a:r>
          </a:p>
          <a:p>
            <a:pPr lvl="1">
              <a:lnSpc>
                <a:spcPct val="150000"/>
              </a:lnSpc>
            </a:pPr>
            <a:r>
              <a:rPr lang="en-US" sz="2100" dirty="0">
                <a:latin typeface="Arial" charset="0"/>
                <a:ea typeface="Arial" charset="0"/>
                <a:cs typeface="Arial" charset="0"/>
              </a:rPr>
              <a:t>Buyouts: takes a majority stake, funded with equity and loans, to change the company’s strategy and operations</a:t>
            </a:r>
          </a:p>
          <a:p>
            <a:pPr lvl="1">
              <a:lnSpc>
                <a:spcPct val="150000"/>
              </a:lnSpc>
            </a:pPr>
            <a:endParaRPr lang="en-GB" sz="21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8FFFE7D8-E039-E6B9-718F-C0CD687D3C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3883009"/>
              </p:ext>
            </p:extLst>
          </p:nvPr>
        </p:nvGraphicFramePr>
        <p:xfrm>
          <a:off x="7203447" y="1628800"/>
          <a:ext cx="4484617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FF7AE99-570B-E93B-1116-6CEE67FDF6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122667"/>
              </p:ext>
            </p:extLst>
          </p:nvPr>
        </p:nvGraphicFramePr>
        <p:xfrm>
          <a:off x="8256240" y="4241134"/>
          <a:ext cx="3431824" cy="21401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4789">
                  <a:extLst>
                    <a:ext uri="{9D8B030D-6E8A-4147-A177-3AD203B41FA5}">
                      <a16:colId xmlns:a16="http://schemas.microsoft.com/office/drawing/2014/main" val="1451301100"/>
                    </a:ext>
                  </a:extLst>
                </a:gridCol>
                <a:gridCol w="1457035">
                  <a:extLst>
                    <a:ext uri="{9D8B030D-6E8A-4147-A177-3AD203B41FA5}">
                      <a16:colId xmlns:a16="http://schemas.microsoft.com/office/drawing/2014/main" val="638822427"/>
                    </a:ext>
                  </a:extLst>
                </a:gridCol>
              </a:tblGrid>
              <a:tr h="630005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of private equity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Outstanding </a:t>
                      </a:r>
                      <a:b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 $ billions)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12877425"/>
                  </a:ext>
                </a:extLst>
              </a:tr>
              <a:tr h="30203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Venture capital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1,829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694597"/>
                  </a:ext>
                </a:extLst>
              </a:tr>
              <a:tr h="30203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Growth equity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988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109012"/>
                  </a:ext>
                </a:extLst>
              </a:tr>
              <a:tr h="30203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Buyout equity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2,994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399470"/>
                  </a:ext>
                </a:extLst>
              </a:tr>
              <a:tr h="30203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331969"/>
                  </a:ext>
                </a:extLst>
              </a:tr>
              <a:tr h="30203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private equity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6,295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25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8022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Private equity fund structure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6</a:t>
            </a:fld>
            <a:endParaRPr lang="nl-NL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16C26A1-136C-AA4B-5DBE-16F57C407DDC}"/>
              </a:ext>
            </a:extLst>
          </p:cNvPr>
          <p:cNvGrpSpPr/>
          <p:nvPr/>
        </p:nvGrpSpPr>
        <p:grpSpPr>
          <a:xfrm>
            <a:off x="718185" y="1700808"/>
            <a:ext cx="6097895" cy="4780026"/>
            <a:chOff x="2300232" y="951194"/>
            <a:chExt cx="7626907" cy="5345530"/>
          </a:xfrm>
        </p:grpSpPr>
        <p:graphicFrame>
          <p:nvGraphicFramePr>
            <p:cNvPr id="9" name="Diagram 8">
              <a:extLst>
                <a:ext uri="{FF2B5EF4-FFF2-40B4-BE49-F238E27FC236}">
                  <a16:creationId xmlns:a16="http://schemas.microsoft.com/office/drawing/2014/main" id="{2620550C-1BE2-3369-4EF1-3597456B121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943779903"/>
                </p:ext>
              </p:extLst>
            </p:nvPr>
          </p:nvGraphicFramePr>
          <p:xfrm>
            <a:off x="2538348" y="1438552"/>
            <a:ext cx="7388791" cy="175168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0" name="Tekstvak 2">
              <a:extLst>
                <a:ext uri="{FF2B5EF4-FFF2-40B4-BE49-F238E27FC236}">
                  <a16:creationId xmlns:a16="http://schemas.microsoft.com/office/drawing/2014/main" id="{519FD9CE-CAED-57B3-0B9F-DB55FBD5BE7D}"/>
                </a:ext>
              </a:extLst>
            </p:cNvPr>
            <p:cNvSpPr txBox="1"/>
            <p:nvPr/>
          </p:nvSpPr>
          <p:spPr>
            <a:xfrm>
              <a:off x="3824751" y="951194"/>
              <a:ext cx="2390334" cy="4818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200" dirty="0">
                  <a:latin typeface="Arial" panose="020B0604020202020204" pitchFamily="34" charset="0"/>
                  <a:cs typeface="Arial" panose="020B0604020202020204" pitchFamily="34" charset="0"/>
                </a:rPr>
                <a:t>Private equity company</a:t>
              </a:r>
            </a:p>
          </p:txBody>
        </p:sp>
        <p:sp>
          <p:nvSpPr>
            <p:cNvPr id="11" name="Rechthoek 3">
              <a:extLst>
                <a:ext uri="{FF2B5EF4-FFF2-40B4-BE49-F238E27FC236}">
                  <a16:creationId xmlns:a16="http://schemas.microsoft.com/office/drawing/2014/main" id="{A03C0AB9-A527-1EDF-A85B-D8CA4418F71A}"/>
                </a:ext>
              </a:extLst>
            </p:cNvPr>
            <p:cNvSpPr/>
            <p:nvPr/>
          </p:nvSpPr>
          <p:spPr>
            <a:xfrm>
              <a:off x="2414231" y="951194"/>
              <a:ext cx="5097574" cy="235766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Ovaal 5">
              <a:extLst>
                <a:ext uri="{FF2B5EF4-FFF2-40B4-BE49-F238E27FC236}">
                  <a16:creationId xmlns:a16="http://schemas.microsoft.com/office/drawing/2014/main" id="{6741C55F-E3A6-8C95-A901-A9C25BEE93E3}"/>
                </a:ext>
              </a:extLst>
            </p:cNvPr>
            <p:cNvSpPr/>
            <p:nvPr/>
          </p:nvSpPr>
          <p:spPr>
            <a:xfrm>
              <a:off x="2414231" y="3753706"/>
              <a:ext cx="7512908" cy="141361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>
                  <a:latin typeface="Arial" panose="020B0604020202020204" pitchFamily="34" charset="0"/>
                  <a:cs typeface="Arial" panose="020B0604020202020204" pitchFamily="34" charset="0"/>
                </a:rPr>
                <a:t>Private equity fund</a:t>
              </a:r>
            </a:p>
          </p:txBody>
        </p:sp>
        <p:sp>
          <p:nvSpPr>
            <p:cNvPr id="13" name="Rechthoek 6">
              <a:extLst>
                <a:ext uri="{FF2B5EF4-FFF2-40B4-BE49-F238E27FC236}">
                  <a16:creationId xmlns:a16="http://schemas.microsoft.com/office/drawing/2014/main" id="{6C9E96B7-4EBB-8A30-B60E-FBFBEED5A5E4}"/>
                </a:ext>
              </a:extLst>
            </p:cNvPr>
            <p:cNvSpPr/>
            <p:nvPr/>
          </p:nvSpPr>
          <p:spPr>
            <a:xfrm>
              <a:off x="2414231" y="5733256"/>
              <a:ext cx="1383407" cy="56346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Investee company 1</a:t>
              </a:r>
            </a:p>
          </p:txBody>
        </p:sp>
        <p:sp>
          <p:nvSpPr>
            <p:cNvPr id="14" name="Rechthoek 7">
              <a:extLst>
                <a:ext uri="{FF2B5EF4-FFF2-40B4-BE49-F238E27FC236}">
                  <a16:creationId xmlns:a16="http://schemas.microsoft.com/office/drawing/2014/main" id="{C34496F2-51AC-46E7-04A6-C759297385E6}"/>
                </a:ext>
              </a:extLst>
            </p:cNvPr>
            <p:cNvSpPr/>
            <p:nvPr/>
          </p:nvSpPr>
          <p:spPr>
            <a:xfrm>
              <a:off x="3935760" y="5733256"/>
              <a:ext cx="1383407" cy="56346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Investee company 2</a:t>
              </a:r>
            </a:p>
          </p:txBody>
        </p:sp>
        <p:sp>
          <p:nvSpPr>
            <p:cNvPr id="15" name="Rechthoek 8">
              <a:extLst>
                <a:ext uri="{FF2B5EF4-FFF2-40B4-BE49-F238E27FC236}">
                  <a16:creationId xmlns:a16="http://schemas.microsoft.com/office/drawing/2014/main" id="{A5549B48-24E0-8813-D688-AE57F0ECE4DD}"/>
                </a:ext>
              </a:extLst>
            </p:cNvPr>
            <p:cNvSpPr/>
            <p:nvPr/>
          </p:nvSpPr>
          <p:spPr>
            <a:xfrm>
              <a:off x="8543732" y="5733256"/>
              <a:ext cx="1383407" cy="56346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Investee company n</a:t>
              </a:r>
            </a:p>
          </p:txBody>
        </p:sp>
        <p:sp>
          <p:nvSpPr>
            <p:cNvPr id="16" name="Rechthoek 9">
              <a:extLst>
                <a:ext uri="{FF2B5EF4-FFF2-40B4-BE49-F238E27FC236}">
                  <a16:creationId xmlns:a16="http://schemas.microsoft.com/office/drawing/2014/main" id="{D3448527-5C4A-1349-192F-A31B4333A941}"/>
                </a:ext>
              </a:extLst>
            </p:cNvPr>
            <p:cNvSpPr/>
            <p:nvPr/>
          </p:nvSpPr>
          <p:spPr>
            <a:xfrm>
              <a:off x="5478981" y="5730788"/>
              <a:ext cx="1383407" cy="56346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Investee company 3</a:t>
              </a:r>
            </a:p>
          </p:txBody>
        </p:sp>
        <p:sp>
          <p:nvSpPr>
            <p:cNvPr id="17" name="Tekstvak 10">
              <a:extLst>
                <a:ext uri="{FF2B5EF4-FFF2-40B4-BE49-F238E27FC236}">
                  <a16:creationId xmlns:a16="http://schemas.microsoft.com/office/drawing/2014/main" id="{7826D511-68B3-BC47-A949-E4E7BC232C57}"/>
                </a:ext>
              </a:extLst>
            </p:cNvPr>
            <p:cNvSpPr txBox="1"/>
            <p:nvPr/>
          </p:nvSpPr>
          <p:spPr>
            <a:xfrm>
              <a:off x="7416151" y="5730788"/>
              <a:ext cx="573818" cy="4818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200" dirty="0">
                  <a:latin typeface="Arial" panose="020B0604020202020204" pitchFamily="34" charset="0"/>
                  <a:cs typeface="Arial" panose="020B0604020202020204" pitchFamily="34" charset="0"/>
                </a:rPr>
                <a:t>……</a:t>
              </a:r>
            </a:p>
          </p:txBody>
        </p:sp>
        <p:sp>
          <p:nvSpPr>
            <p:cNvPr id="18" name="Pijl: rechts 11">
              <a:extLst>
                <a:ext uri="{FF2B5EF4-FFF2-40B4-BE49-F238E27FC236}">
                  <a16:creationId xmlns:a16="http://schemas.microsoft.com/office/drawing/2014/main" id="{30B110D5-EAFF-EEA0-9614-C53D4F4170D9}"/>
                </a:ext>
              </a:extLst>
            </p:cNvPr>
            <p:cNvSpPr/>
            <p:nvPr/>
          </p:nvSpPr>
          <p:spPr>
            <a:xfrm rot="3948182">
              <a:off x="8411840" y="5021506"/>
              <a:ext cx="978408" cy="484632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noFill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Pijl: rechts 12">
              <a:extLst>
                <a:ext uri="{FF2B5EF4-FFF2-40B4-BE49-F238E27FC236}">
                  <a16:creationId xmlns:a16="http://schemas.microsoft.com/office/drawing/2014/main" id="{FDF12FED-A5D9-FD85-159E-77F2742969BC}"/>
                </a:ext>
              </a:extLst>
            </p:cNvPr>
            <p:cNvSpPr/>
            <p:nvPr/>
          </p:nvSpPr>
          <p:spPr>
            <a:xfrm rot="7087352">
              <a:off x="2899904" y="5040453"/>
              <a:ext cx="978408" cy="484632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noFill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Pijl: rechts 13">
              <a:extLst>
                <a:ext uri="{FF2B5EF4-FFF2-40B4-BE49-F238E27FC236}">
                  <a16:creationId xmlns:a16="http://schemas.microsoft.com/office/drawing/2014/main" id="{A0FA6ADD-C5DD-12A9-64FB-804B6D5099F4}"/>
                </a:ext>
              </a:extLst>
            </p:cNvPr>
            <p:cNvSpPr/>
            <p:nvPr/>
          </p:nvSpPr>
          <p:spPr>
            <a:xfrm rot="5400000">
              <a:off x="4154529" y="4995143"/>
              <a:ext cx="978408" cy="484632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noFill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Pijl: rechts 14">
              <a:extLst>
                <a:ext uri="{FF2B5EF4-FFF2-40B4-BE49-F238E27FC236}">
                  <a16:creationId xmlns:a16="http://schemas.microsoft.com/office/drawing/2014/main" id="{B2B235A4-61AE-3000-FB04-3E923F958BD0}"/>
                </a:ext>
              </a:extLst>
            </p:cNvPr>
            <p:cNvSpPr/>
            <p:nvPr/>
          </p:nvSpPr>
          <p:spPr>
            <a:xfrm rot="5400000">
              <a:off x="5676057" y="4994320"/>
              <a:ext cx="978408" cy="484632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noFill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Pijl: rechts 15">
              <a:extLst>
                <a:ext uri="{FF2B5EF4-FFF2-40B4-BE49-F238E27FC236}">
                  <a16:creationId xmlns:a16="http://schemas.microsoft.com/office/drawing/2014/main" id="{463F9518-AFD6-B817-6FD7-96787F151393}"/>
                </a:ext>
              </a:extLst>
            </p:cNvPr>
            <p:cNvSpPr/>
            <p:nvPr/>
          </p:nvSpPr>
          <p:spPr>
            <a:xfrm rot="5400000">
              <a:off x="5730425" y="3371470"/>
              <a:ext cx="887795" cy="484632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noFill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Pijl: rechts 16">
              <a:extLst>
                <a:ext uri="{FF2B5EF4-FFF2-40B4-BE49-F238E27FC236}">
                  <a16:creationId xmlns:a16="http://schemas.microsoft.com/office/drawing/2014/main" id="{9F16F63C-7A78-1D0A-F1FD-15B66B63A09D}"/>
                </a:ext>
              </a:extLst>
            </p:cNvPr>
            <p:cNvSpPr/>
            <p:nvPr/>
          </p:nvSpPr>
          <p:spPr>
            <a:xfrm rot="5400000">
              <a:off x="7790942" y="3389350"/>
              <a:ext cx="887795" cy="484632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noFill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Pijl: rechts 17">
              <a:extLst>
                <a:ext uri="{FF2B5EF4-FFF2-40B4-BE49-F238E27FC236}">
                  <a16:creationId xmlns:a16="http://schemas.microsoft.com/office/drawing/2014/main" id="{73A99A78-0AD8-F3DA-2019-68CCD8903E39}"/>
                </a:ext>
              </a:extLst>
            </p:cNvPr>
            <p:cNvSpPr/>
            <p:nvPr/>
          </p:nvSpPr>
          <p:spPr>
            <a:xfrm rot="5400000">
              <a:off x="3866200" y="3370523"/>
              <a:ext cx="887795" cy="484632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noFill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kstvak 18">
              <a:extLst>
                <a:ext uri="{FF2B5EF4-FFF2-40B4-BE49-F238E27FC236}">
                  <a16:creationId xmlns:a16="http://schemas.microsoft.com/office/drawing/2014/main" id="{05EB8518-3CCF-D400-5794-CFC786A2F403}"/>
                </a:ext>
              </a:extLst>
            </p:cNvPr>
            <p:cNvSpPr txBox="1"/>
            <p:nvPr/>
          </p:nvSpPr>
          <p:spPr>
            <a:xfrm>
              <a:off x="8397310" y="3336129"/>
              <a:ext cx="689402" cy="3786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Capital</a:t>
              </a:r>
            </a:p>
          </p:txBody>
        </p:sp>
        <p:sp>
          <p:nvSpPr>
            <p:cNvPr id="26" name="Tekstvak 19">
              <a:extLst>
                <a:ext uri="{FF2B5EF4-FFF2-40B4-BE49-F238E27FC236}">
                  <a16:creationId xmlns:a16="http://schemas.microsoft.com/office/drawing/2014/main" id="{5406244B-AEFD-D70C-1FF3-D37C45927BED}"/>
                </a:ext>
              </a:extLst>
            </p:cNvPr>
            <p:cNvSpPr txBox="1"/>
            <p:nvPr/>
          </p:nvSpPr>
          <p:spPr>
            <a:xfrm>
              <a:off x="6319120" y="3336129"/>
              <a:ext cx="1014694" cy="3786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GP interest</a:t>
              </a:r>
            </a:p>
          </p:txBody>
        </p:sp>
        <p:sp>
          <p:nvSpPr>
            <p:cNvPr id="27" name="Tekstvak 20">
              <a:extLst>
                <a:ext uri="{FF2B5EF4-FFF2-40B4-BE49-F238E27FC236}">
                  <a16:creationId xmlns:a16="http://schemas.microsoft.com/office/drawing/2014/main" id="{18591352-9CF3-7FF4-2881-53AA5CD8750E}"/>
                </a:ext>
              </a:extLst>
            </p:cNvPr>
            <p:cNvSpPr txBox="1"/>
            <p:nvPr/>
          </p:nvSpPr>
          <p:spPr>
            <a:xfrm>
              <a:off x="2300232" y="3280089"/>
              <a:ext cx="1767548" cy="653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Advisory services</a:t>
              </a:r>
            </a:p>
          </p:txBody>
        </p:sp>
      </p:grpSp>
      <p:sp>
        <p:nvSpPr>
          <p:cNvPr id="29" name="Content Placeholder 3">
            <a:extLst>
              <a:ext uri="{FF2B5EF4-FFF2-40B4-BE49-F238E27FC236}">
                <a16:creationId xmlns:a16="http://schemas.microsoft.com/office/drawing/2014/main" id="{909270DD-E10D-4171-1754-8B4A3D288C4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037196" y="1817440"/>
            <a:ext cx="5071606" cy="504056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100" dirty="0">
                <a:latin typeface="Arial" charset="0"/>
                <a:ea typeface="Arial" charset="0"/>
                <a:cs typeface="Arial" charset="0"/>
              </a:rPr>
              <a:t>General Partner (GP)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Responsible for managing the PE fund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Issues capital and makes investments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Have a 1-10% stake</a:t>
            </a:r>
          </a:p>
          <a:p>
            <a:pPr>
              <a:lnSpc>
                <a:spcPct val="150000"/>
              </a:lnSpc>
            </a:pPr>
            <a:r>
              <a:rPr lang="en-US" sz="2100" dirty="0">
                <a:latin typeface="Arial" charset="0"/>
                <a:ea typeface="Arial" charset="0"/>
                <a:cs typeface="Arial" charset="0"/>
              </a:rPr>
              <a:t>Investment Manager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Executes daily operations (evaluating investments, reporting and auditing, advisory services)</a:t>
            </a:r>
          </a:p>
          <a:p>
            <a:pPr>
              <a:lnSpc>
                <a:spcPct val="150000"/>
              </a:lnSpc>
            </a:pPr>
            <a:r>
              <a:rPr lang="en-US" sz="2100" dirty="0">
                <a:latin typeface="Arial" charset="0"/>
                <a:ea typeface="Arial" charset="0"/>
                <a:cs typeface="Arial" charset="0"/>
              </a:rPr>
              <a:t>Limited Partners (LPs)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Purely financial role, providing capital and paying fees</a:t>
            </a:r>
          </a:p>
          <a:p>
            <a:pPr>
              <a:lnSpc>
                <a:spcPct val="150000"/>
              </a:lnSpc>
            </a:pPr>
            <a:r>
              <a:rPr lang="en-US" sz="2100" dirty="0">
                <a:latin typeface="Arial" charset="0"/>
                <a:ea typeface="Arial" charset="0"/>
                <a:cs typeface="Arial" charset="0"/>
              </a:rPr>
              <a:t>Limited Partnership Agreement (LPA)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Sets out the mandate of the fund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May delegate management functions to the investment manager</a:t>
            </a:r>
          </a:p>
        </p:txBody>
      </p:sp>
    </p:spTree>
    <p:extLst>
      <p:ext uri="{BB962C8B-B14F-4D97-AF65-F5344CB8AC3E}">
        <p14:creationId xmlns:p14="http://schemas.microsoft.com/office/powerpoint/2010/main" val="492850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Private equity J-curve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7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871200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200" dirty="0">
                <a:latin typeface="Arial" charset="0"/>
                <a:ea typeface="Arial" charset="0"/>
                <a:cs typeface="Arial" charset="0"/>
              </a:rPr>
              <a:t>From the LPs’ perspective, the cash flows stream starts with cash outflows, and later on – if successful – cash inflows, resulting in a J-curve</a:t>
            </a:r>
          </a:p>
          <a:p>
            <a:pPr>
              <a:lnSpc>
                <a:spcPct val="150000"/>
              </a:lnSpc>
            </a:pPr>
            <a:r>
              <a:rPr lang="en-GB" sz="2200" dirty="0">
                <a:latin typeface="Arial" charset="0"/>
                <a:ea typeface="Arial" charset="0"/>
                <a:cs typeface="Arial" charset="0"/>
              </a:rPr>
              <a:t>Problematic for institutional investors, since they need to commit to capital calls that are hard to estimate, resulting in potential liquidity problems</a:t>
            </a:r>
          </a:p>
        </p:txBody>
      </p:sp>
      <p:graphicFrame>
        <p:nvGraphicFramePr>
          <p:cNvPr id="5" name="Grafiek 7">
            <a:extLst>
              <a:ext uri="{FF2B5EF4-FFF2-40B4-BE49-F238E27FC236}">
                <a16:creationId xmlns:a16="http://schemas.microsoft.com/office/drawing/2014/main" id="{D16925FD-4892-37E1-B2CC-2E5C494194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7509686"/>
              </p:ext>
            </p:extLst>
          </p:nvPr>
        </p:nvGraphicFramePr>
        <p:xfrm>
          <a:off x="1559496" y="3930384"/>
          <a:ext cx="8797424" cy="2699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1828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PE investment process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8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5" y="1516698"/>
            <a:ext cx="6219802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Pre-deal phase: lots of time and effort in finding and selective prospective companies to invest in</a:t>
            </a:r>
          </a:p>
          <a:p>
            <a:pPr marL="82296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Filtering on several criteria (industry, business model, technology, etc.)</a:t>
            </a:r>
          </a:p>
          <a:p>
            <a:pPr marL="82296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Preliminary and formal due diligence (DD)</a:t>
            </a:r>
          </a:p>
          <a:p>
            <a:pPr marL="82296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Investment decision is made</a:t>
            </a:r>
            <a:endParaRPr lang="en-GB" sz="18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82E997D9-68DC-8356-DA1E-57AC658BA9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7206565"/>
              </p:ext>
            </p:extLst>
          </p:nvPr>
        </p:nvGraphicFramePr>
        <p:xfrm>
          <a:off x="816864" y="4581129"/>
          <a:ext cx="6219802" cy="1860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79AD31F7-9FD7-239B-5D20-7A764A5FCDFE}"/>
              </a:ext>
            </a:extLst>
          </p:cNvPr>
          <p:cNvGrpSpPr/>
          <p:nvPr/>
        </p:nvGrpSpPr>
        <p:grpSpPr>
          <a:xfrm>
            <a:off x="7464152" y="1844824"/>
            <a:ext cx="4002456" cy="4145329"/>
            <a:chOff x="2019046" y="48905"/>
            <a:chExt cx="8295434" cy="6661328"/>
          </a:xfrm>
        </p:grpSpPr>
        <p:sp>
          <p:nvSpPr>
            <p:cNvPr id="8" name="Stroomdiagram: Ophalen 6">
              <a:extLst>
                <a:ext uri="{FF2B5EF4-FFF2-40B4-BE49-F238E27FC236}">
                  <a16:creationId xmlns:a16="http://schemas.microsoft.com/office/drawing/2014/main" id="{DABE6602-A87A-2F06-FACD-6055EDB1DB92}"/>
                </a:ext>
              </a:extLst>
            </p:cNvPr>
            <p:cNvSpPr/>
            <p:nvPr/>
          </p:nvSpPr>
          <p:spPr>
            <a:xfrm rot="5400000">
              <a:off x="-187774" y="2255725"/>
              <a:ext cx="6661328" cy="2247687"/>
            </a:xfrm>
            <a:prstGeom prst="flowChartExtract">
              <a:avLst/>
            </a:prstGeom>
            <a:solidFill>
              <a:srgbClr val="0989B1">
                <a:lumMod val="50000"/>
              </a:srgbClr>
            </a:solidFill>
            <a:ln w="19050" cap="rnd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Stroomdiagram: Ophalen 7">
              <a:extLst>
                <a:ext uri="{FF2B5EF4-FFF2-40B4-BE49-F238E27FC236}">
                  <a16:creationId xmlns:a16="http://schemas.microsoft.com/office/drawing/2014/main" id="{E49A4275-9752-202B-B227-BF1F0F0B3A15}"/>
                </a:ext>
              </a:extLst>
            </p:cNvPr>
            <p:cNvSpPr/>
            <p:nvPr/>
          </p:nvSpPr>
          <p:spPr>
            <a:xfrm rot="5400000">
              <a:off x="4131128" y="1291059"/>
              <a:ext cx="2663848" cy="4178799"/>
            </a:xfrm>
            <a:prstGeom prst="flowChartExtract">
              <a:avLst/>
            </a:prstGeom>
            <a:solidFill>
              <a:srgbClr val="0989B1">
                <a:lumMod val="75000"/>
              </a:srgbClr>
            </a:solidFill>
            <a:ln w="19050" cap="rnd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Stroomdiagram: Ophalen 8">
              <a:extLst>
                <a:ext uri="{FF2B5EF4-FFF2-40B4-BE49-F238E27FC236}">
                  <a16:creationId xmlns:a16="http://schemas.microsoft.com/office/drawing/2014/main" id="{78CA34FF-0A8D-B00B-402A-6BE17C91F323}"/>
                </a:ext>
              </a:extLst>
            </p:cNvPr>
            <p:cNvSpPr/>
            <p:nvPr/>
          </p:nvSpPr>
          <p:spPr>
            <a:xfrm rot="5400000">
              <a:off x="5394234" y="2038179"/>
              <a:ext cx="1702702" cy="2687675"/>
            </a:xfrm>
            <a:prstGeom prst="flowChartExtract">
              <a:avLst/>
            </a:prstGeom>
            <a:solidFill>
              <a:srgbClr val="4AB5C4">
                <a:lumMod val="60000"/>
                <a:lumOff val="40000"/>
              </a:srgbClr>
            </a:solidFill>
            <a:ln w="19050" cap="rnd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kstballon: rechthoek 9">
              <a:extLst>
                <a:ext uri="{FF2B5EF4-FFF2-40B4-BE49-F238E27FC236}">
                  <a16:creationId xmlns:a16="http://schemas.microsoft.com/office/drawing/2014/main" id="{C06231C2-9F3F-8AF7-7CA5-1CCCECEA76F2}"/>
                </a:ext>
              </a:extLst>
            </p:cNvPr>
            <p:cNvSpPr/>
            <p:nvPr/>
          </p:nvSpPr>
          <p:spPr>
            <a:xfrm>
              <a:off x="2876618" y="5910791"/>
              <a:ext cx="1659370" cy="733760"/>
            </a:xfrm>
            <a:prstGeom prst="wedgeRectCallout">
              <a:avLst>
                <a:gd name="adj1" fmla="val -65462"/>
                <a:gd name="adj2" fmla="val -135283"/>
              </a:avLst>
            </a:prstGeom>
            <a:solidFill>
              <a:sysClr val="window" lastClr="FFFFFF"/>
            </a:solidFill>
            <a:ln w="19050" cap="rnd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100" b="0" i="0" u="none" strike="noStrike" kern="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Deal sourcing</a:t>
              </a:r>
            </a:p>
          </p:txBody>
        </p:sp>
        <p:sp>
          <p:nvSpPr>
            <p:cNvPr id="12" name="Stroomdiagram: Ophalen 11">
              <a:extLst>
                <a:ext uri="{FF2B5EF4-FFF2-40B4-BE49-F238E27FC236}">
                  <a16:creationId xmlns:a16="http://schemas.microsoft.com/office/drawing/2014/main" id="{6935FF87-CF4A-ABA8-1DEB-1BA557792475}"/>
                </a:ext>
              </a:extLst>
            </p:cNvPr>
            <p:cNvSpPr/>
            <p:nvPr/>
          </p:nvSpPr>
          <p:spPr>
            <a:xfrm rot="5400000">
              <a:off x="7870122" y="1651797"/>
              <a:ext cx="679414" cy="3450702"/>
            </a:xfrm>
            <a:prstGeom prst="flowChartExtract">
              <a:avLst/>
            </a:prstGeom>
            <a:solidFill>
              <a:srgbClr val="4AB5C4">
                <a:lumMod val="40000"/>
                <a:lumOff val="60000"/>
              </a:srgbClr>
            </a:solidFill>
            <a:ln w="19050" cap="rnd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33D39AB8-5A35-ED5E-1AFD-EEAE62C306EF}"/>
                </a:ext>
              </a:extLst>
            </p:cNvPr>
            <p:cNvSpPr/>
            <p:nvPr/>
          </p:nvSpPr>
          <p:spPr>
            <a:xfrm>
              <a:off x="8190057" y="3212757"/>
              <a:ext cx="2124423" cy="326218"/>
            </a:xfrm>
            <a:prstGeom prst="rect">
              <a:avLst/>
            </a:prstGeom>
            <a:solidFill>
              <a:srgbClr val="4AB5C4">
                <a:lumMod val="20000"/>
                <a:lumOff val="80000"/>
              </a:srgbClr>
            </a:solidFill>
            <a:ln w="19050" cap="rnd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kstballon: rechthoek 13">
              <a:extLst>
                <a:ext uri="{FF2B5EF4-FFF2-40B4-BE49-F238E27FC236}">
                  <a16:creationId xmlns:a16="http://schemas.microsoft.com/office/drawing/2014/main" id="{5F3F694E-A907-5B6E-9FCC-576A8E3D55FD}"/>
                </a:ext>
              </a:extLst>
            </p:cNvPr>
            <p:cNvSpPr/>
            <p:nvPr/>
          </p:nvSpPr>
          <p:spPr>
            <a:xfrm>
              <a:off x="3478804" y="4768204"/>
              <a:ext cx="2420554" cy="435637"/>
            </a:xfrm>
            <a:prstGeom prst="wedgeRectCallout">
              <a:avLst>
                <a:gd name="adj1" fmla="val -18746"/>
                <a:gd name="adj2" fmla="val -219501"/>
              </a:avLst>
            </a:prstGeom>
            <a:solidFill>
              <a:sysClr val="window" lastClr="FFFFFF"/>
            </a:solidFill>
            <a:ln w="19050" cap="rnd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100" b="0" i="0" u="none" strike="noStrike" kern="0" cap="none" spc="0" normalizeH="0" baseline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Preliminary DD</a:t>
              </a:r>
            </a:p>
          </p:txBody>
        </p:sp>
        <p:sp>
          <p:nvSpPr>
            <p:cNvPr id="15" name="Tekstballon: rechthoek 14">
              <a:extLst>
                <a:ext uri="{FF2B5EF4-FFF2-40B4-BE49-F238E27FC236}">
                  <a16:creationId xmlns:a16="http://schemas.microsoft.com/office/drawing/2014/main" id="{70B16C50-960B-8BDC-32DA-E84F8C78865E}"/>
                </a:ext>
              </a:extLst>
            </p:cNvPr>
            <p:cNvSpPr/>
            <p:nvPr/>
          </p:nvSpPr>
          <p:spPr>
            <a:xfrm>
              <a:off x="6577054" y="4085285"/>
              <a:ext cx="2034956" cy="435637"/>
            </a:xfrm>
            <a:prstGeom prst="wedgeRectCallout">
              <a:avLst>
                <a:gd name="adj1" fmla="val -18746"/>
                <a:gd name="adj2" fmla="val -219501"/>
              </a:avLst>
            </a:prstGeom>
            <a:solidFill>
              <a:sysClr val="window" lastClr="FFFFFF"/>
            </a:solidFill>
            <a:ln w="19050" cap="rnd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100" b="0" i="0" u="none" strike="noStrike" kern="0" cap="none" spc="0" normalizeH="0" baseline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Formal DD</a:t>
              </a:r>
            </a:p>
          </p:txBody>
        </p:sp>
        <p:sp>
          <p:nvSpPr>
            <p:cNvPr id="16" name="Tekstballon: rechthoek 15">
              <a:extLst>
                <a:ext uri="{FF2B5EF4-FFF2-40B4-BE49-F238E27FC236}">
                  <a16:creationId xmlns:a16="http://schemas.microsoft.com/office/drawing/2014/main" id="{AC711D44-F946-16CC-7ADF-50C1A41A8D24}"/>
                </a:ext>
              </a:extLst>
            </p:cNvPr>
            <p:cNvSpPr/>
            <p:nvPr/>
          </p:nvSpPr>
          <p:spPr>
            <a:xfrm>
              <a:off x="4817066" y="1667036"/>
              <a:ext cx="2687676" cy="679414"/>
            </a:xfrm>
            <a:prstGeom prst="wedgeRectCallout">
              <a:avLst>
                <a:gd name="adj1" fmla="val 1760"/>
                <a:gd name="adj2" fmla="val 135930"/>
              </a:avLst>
            </a:prstGeom>
            <a:solidFill>
              <a:sysClr val="window" lastClr="FFFFFF"/>
            </a:solidFill>
            <a:ln w="19050" cap="rnd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100" b="0" i="0" u="none" strike="noStrike" kern="0" cap="none" spc="0" normalizeH="0" baseline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Investment committee review</a:t>
              </a:r>
            </a:p>
          </p:txBody>
        </p:sp>
        <p:sp>
          <p:nvSpPr>
            <p:cNvPr id="17" name="Tekstballon: rechthoek 16">
              <a:extLst>
                <a:ext uri="{FF2B5EF4-FFF2-40B4-BE49-F238E27FC236}">
                  <a16:creationId xmlns:a16="http://schemas.microsoft.com/office/drawing/2014/main" id="{821DDD6B-89BB-F27A-6E04-D1FF459AD131}"/>
                </a:ext>
              </a:extLst>
            </p:cNvPr>
            <p:cNvSpPr/>
            <p:nvPr/>
          </p:nvSpPr>
          <p:spPr>
            <a:xfrm>
              <a:off x="7890991" y="2346452"/>
              <a:ext cx="2247688" cy="563913"/>
            </a:xfrm>
            <a:prstGeom prst="wedgeRectCallout">
              <a:avLst>
                <a:gd name="adj1" fmla="val -5771"/>
                <a:gd name="adj2" fmla="val 157341"/>
              </a:avLst>
            </a:prstGeom>
            <a:solidFill>
              <a:sysClr val="window" lastClr="FFFFFF"/>
            </a:solidFill>
            <a:ln w="19050" cap="rnd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100" b="0" i="0" u="none" strike="noStrike" kern="0" cap="none" spc="0" normalizeH="0" baseline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Investment made</a:t>
              </a:r>
            </a:p>
          </p:txBody>
        </p:sp>
        <p:sp>
          <p:nvSpPr>
            <p:cNvPr id="18" name="Tekstvak 17">
              <a:extLst>
                <a:ext uri="{FF2B5EF4-FFF2-40B4-BE49-F238E27FC236}">
                  <a16:creationId xmlns:a16="http://schemas.microsoft.com/office/drawing/2014/main" id="{592023AF-7E08-22B5-1D3A-69A3A14C3929}"/>
                </a:ext>
              </a:extLst>
            </p:cNvPr>
            <p:cNvSpPr txBox="1"/>
            <p:nvPr/>
          </p:nvSpPr>
          <p:spPr>
            <a:xfrm>
              <a:off x="4535988" y="358305"/>
              <a:ext cx="3263224" cy="5440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Pre-deal funnel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6356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Leveraged buyouts (LBOs)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9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9382" y="1704256"/>
            <a:ext cx="11064672" cy="492514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Leveraged buyouts (LBOs) use debt to take a majority stake in an investee company</a:t>
            </a:r>
          </a:p>
          <a:p>
            <a:pPr>
              <a:lnSpc>
                <a:spcPct val="150000"/>
              </a:lnSpc>
            </a:pPr>
            <a:endParaRPr lang="en-GB" sz="3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LBO PE portfolio companies are found to enhance innovation</a:t>
            </a:r>
          </a:p>
          <a:p>
            <a:pPr>
              <a:lnSpc>
                <a:spcPct val="150000"/>
              </a:lnSpc>
            </a:pPr>
            <a:endParaRPr lang="en-GB" sz="300" baseline="30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Kaplan and </a:t>
            </a:r>
            <a:r>
              <a:rPr lang="en-GB" sz="2400" dirty="0" err="1">
                <a:latin typeface="Arial" charset="0"/>
                <a:ea typeface="Arial" charset="0"/>
                <a:cs typeface="Arial" charset="0"/>
              </a:rPr>
              <a:t>Strömberg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 (2009) distinguish three sources of value creation for LBOs:</a:t>
            </a:r>
          </a:p>
          <a:p>
            <a:pPr lvl="1">
              <a:lnSpc>
                <a:spcPct val="150000"/>
              </a:lnSpc>
            </a:pPr>
            <a:r>
              <a:rPr lang="en-GB" sz="2100" b="1" dirty="0">
                <a:latin typeface="Arial" charset="0"/>
                <a:ea typeface="Arial" charset="0"/>
                <a:cs typeface="Arial" charset="0"/>
              </a:rPr>
              <a:t>Financial engineering: </a:t>
            </a: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debt-financing increases leverage and thereby disciplines managers</a:t>
            </a:r>
          </a:p>
          <a:p>
            <a:pPr lvl="1">
              <a:lnSpc>
                <a:spcPct val="150000"/>
              </a:lnSpc>
            </a:pPr>
            <a:r>
              <a:rPr lang="en-GB" sz="2100" b="1" dirty="0">
                <a:latin typeface="Arial" charset="0"/>
                <a:ea typeface="Arial" charset="0"/>
                <a:cs typeface="Arial" charset="0"/>
              </a:rPr>
              <a:t>Governance engineering: </a:t>
            </a: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controlling the boards of their investee companies; management gets a larger stake to align their interests with the company</a:t>
            </a:r>
          </a:p>
          <a:p>
            <a:pPr lvl="1">
              <a:lnSpc>
                <a:spcPct val="150000"/>
              </a:lnSpc>
            </a:pPr>
            <a:r>
              <a:rPr lang="en-GB" sz="2100" b="1" dirty="0">
                <a:latin typeface="Arial" charset="0"/>
                <a:ea typeface="Arial" charset="0"/>
                <a:cs typeface="Arial" charset="0"/>
              </a:rPr>
              <a:t>Operational engineering:</a:t>
            </a: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 the ratio of operating income to sales increases, but the ratio of capital expenditures to sales declines at LBOs</a:t>
            </a:r>
            <a:endParaRPr lang="en-GB" sz="21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1024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3">
      <a:dk1>
        <a:sysClr val="windowText" lastClr="000000"/>
      </a:dk1>
      <a:lt1>
        <a:sysClr val="window" lastClr="FFFFFF"/>
      </a:lt1>
      <a:dk2>
        <a:srgbClr val="457B9E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28053</TotalTime>
  <Words>1941</Words>
  <Application>Microsoft Macintosh PowerPoint</Application>
  <PresentationFormat>Breedbeeld</PresentationFormat>
  <Paragraphs>468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4" baseType="lpstr">
      <vt:lpstr>Arial</vt:lpstr>
      <vt:lpstr>Calibri</vt:lpstr>
      <vt:lpstr>Tw Cen MT</vt:lpstr>
      <vt:lpstr>Wingdings</vt:lpstr>
      <vt:lpstr>Wingdings 2</vt:lpstr>
      <vt:lpstr>Median</vt:lpstr>
      <vt:lpstr>Corporate Finance for Long-Term Value  </vt:lpstr>
      <vt:lpstr>Chapter 10: Valuing private equity</vt:lpstr>
      <vt:lpstr>The BIG Picture</vt:lpstr>
      <vt:lpstr>Basics of private equity</vt:lpstr>
      <vt:lpstr>Formal types of private equity</vt:lpstr>
      <vt:lpstr>Private equity fund structure</vt:lpstr>
      <vt:lpstr>Private equity J-curve</vt:lpstr>
      <vt:lpstr>PE investment process</vt:lpstr>
      <vt:lpstr>Leveraged buyouts (LBOs)</vt:lpstr>
      <vt:lpstr>Exits</vt:lpstr>
      <vt:lpstr>Valuation of PE</vt:lpstr>
      <vt:lpstr>Valuation of PE</vt:lpstr>
      <vt:lpstr>Valuation using multiples</vt:lpstr>
      <vt:lpstr>Football field graph of valuation methods</vt:lpstr>
      <vt:lpstr>Cost of capital</vt:lpstr>
      <vt:lpstr>ESG integration in PE</vt:lpstr>
      <vt:lpstr>Valuation of S &amp; E in PE</vt:lpstr>
      <vt:lpstr>Conclusions</vt:lpstr>
    </vt:vector>
  </TitlesOfParts>
  <Company>RSM Erasmus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Finance for Long-Term Value</dc:title>
  <dc:creator>Administrator</dc:creator>
  <dc:description>Book Slides</dc:description>
  <cp:lastModifiedBy>Dirk Schoenmaker</cp:lastModifiedBy>
  <cp:revision>429</cp:revision>
  <cp:lastPrinted>2017-10-25T07:51:07Z</cp:lastPrinted>
  <dcterms:created xsi:type="dcterms:W3CDTF">2014-04-08T12:02:43Z</dcterms:created>
  <dcterms:modified xsi:type="dcterms:W3CDTF">2023-09-02T19:09:51Z</dcterms:modified>
</cp:coreProperties>
</file>