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564" r:id="rId3"/>
    <p:sldId id="454" r:id="rId4"/>
    <p:sldId id="504" r:id="rId5"/>
    <p:sldId id="539" r:id="rId6"/>
    <p:sldId id="565" r:id="rId7"/>
    <p:sldId id="614" r:id="rId8"/>
    <p:sldId id="615" r:id="rId9"/>
    <p:sldId id="551" r:id="rId10"/>
    <p:sldId id="574" r:id="rId11"/>
    <p:sldId id="602" r:id="rId12"/>
    <p:sldId id="616" r:id="rId13"/>
    <p:sldId id="617" r:id="rId14"/>
    <p:sldId id="618" r:id="rId15"/>
    <p:sldId id="605" r:id="rId16"/>
    <p:sldId id="619" r:id="rId17"/>
    <p:sldId id="620" r:id="rId18"/>
    <p:sldId id="608" r:id="rId19"/>
    <p:sldId id="609" r:id="rId20"/>
    <p:sldId id="621" r:id="rId21"/>
    <p:sldId id="622" r:id="rId22"/>
    <p:sldId id="610" r:id="rId23"/>
    <p:sldId id="611" r:id="rId24"/>
    <p:sldId id="612" r:id="rId25"/>
    <p:sldId id="623" r:id="rId26"/>
    <p:sldId id="624" r:id="rId27"/>
    <p:sldId id="625" r:id="rId28"/>
    <p:sldId id="626" r:id="rId29"/>
    <p:sldId id="627" r:id="rId30"/>
    <p:sldId id="628" r:id="rId31"/>
    <p:sldId id="594" r:id="rId32"/>
    <p:sldId id="629" r:id="rId33"/>
    <p:sldId id="2147374120" r:id="rId34"/>
    <p:sldId id="630" r:id="rId35"/>
    <p:sldId id="631" r:id="rId36"/>
    <p:sldId id="632" r:id="rId37"/>
    <p:sldId id="562" r:id="rId3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454"/>
          </p14:sldIdLst>
        </p14:section>
        <p14:section name="11.1 Introduction to Inditex" id="{82B96233-CE70-49E5-8BF3-3164E0F97AA4}">
          <p14:sldIdLst>
            <p14:sldId id="504"/>
            <p14:sldId id="539"/>
            <p14:sldId id="565"/>
            <p14:sldId id="614"/>
            <p14:sldId id="615"/>
          </p14:sldIdLst>
        </p14:section>
        <p14:section name="11.2 Inditex' business model and transition challenges" id="{07974BBC-226C-43E9-B527-C5E45488056F}">
          <p14:sldIdLst>
            <p14:sldId id="551"/>
            <p14:sldId id="574"/>
            <p14:sldId id="602"/>
            <p14:sldId id="616"/>
            <p14:sldId id="617"/>
            <p14:sldId id="618"/>
            <p14:sldId id="605"/>
            <p14:sldId id="619"/>
            <p14:sldId id="620"/>
          </p14:sldIdLst>
        </p14:section>
        <p14:section name="11.3 Valuing Inditex in financial terms" id="{1B5E020B-0A55-42F0-B327-34E1E91E56D2}">
          <p14:sldIdLst>
            <p14:sldId id="608"/>
            <p14:sldId id="609"/>
            <p14:sldId id="621"/>
            <p14:sldId id="622"/>
          </p14:sldIdLst>
        </p14:section>
        <p14:section name="11.4 Valuing S and E at Inditex" id="{E83C631F-396E-4B50-BFF4-EA547A8798AF}">
          <p14:sldIdLst>
            <p14:sldId id="610"/>
            <p14:sldId id="611"/>
            <p14:sldId id="612"/>
            <p14:sldId id="623"/>
            <p14:sldId id="624"/>
            <p14:sldId id="625"/>
            <p14:sldId id="626"/>
            <p14:sldId id="627"/>
            <p14:sldId id="628"/>
          </p14:sldIdLst>
        </p14:section>
        <p14:section name="9.5 Valuation of S &amp; E and integrated value" id="{7E02049E-A56D-4E1D-9E40-9B7E356E8D7F}">
          <p14:sldIdLst>
            <p14:sldId id="594"/>
            <p14:sldId id="629"/>
            <p14:sldId id="2147374120"/>
            <p14:sldId id="630"/>
            <p14:sldId id="631"/>
            <p14:sldId id="632"/>
          </p14:sldIdLst>
        </p14:section>
        <p14:section name="9.6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D1E7F6"/>
    <a:srgbClr val="00B0F0"/>
    <a:srgbClr val="ED7D31"/>
    <a:srgbClr val="1482AC"/>
    <a:srgbClr val="A6A6A6"/>
    <a:srgbClr val="D9D9D9"/>
    <a:srgbClr val="2683C6"/>
    <a:srgbClr val="E84A8E"/>
    <a:srgbClr val="DA9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8" autoAdjust="0"/>
    <p:restoredTop sz="95369"/>
  </p:normalViewPr>
  <p:slideViewPr>
    <p:cSldViewPr>
      <p:cViewPr varScale="1">
        <p:scale>
          <a:sx n="115" d="100"/>
          <a:sy n="115" d="100"/>
        </p:scale>
        <p:origin x="2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\Schoenmaker\Documents\Book%20Corporate%20Finance\Final%20figures\Part%203%20-%20Ch8-11\C1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\Schoenmaker\Documents\Book%20Corporate%20Finance\Final%20figures\Part%203%20-%20Ch8-11\C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nl-NL" sz="1600"/>
              <a:t>Inditex integrated value estimate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7-4BF5-B119-A8E0994663E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7-4BF5-B119-A8E0994663E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7-4BF5-B119-A8E0994663E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07-4BF5-B119-A8E0994663E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07-4BF5-B119-A8E0994663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 E and DCF market implied'!$A$253:$A$257</c:f>
              <c:strCache>
                <c:ptCount val="5"/>
                <c:pt idx="0">
                  <c:v>Positive SV</c:v>
                </c:pt>
                <c:pt idx="1">
                  <c:v>Negative SV</c:v>
                </c:pt>
                <c:pt idx="2">
                  <c:v>Negative EV</c:v>
                </c:pt>
                <c:pt idx="3">
                  <c:v>FV</c:v>
                </c:pt>
                <c:pt idx="4">
                  <c:v>IV</c:v>
                </c:pt>
              </c:strCache>
            </c:strRef>
          </c:cat>
          <c:val>
            <c:numRef>
              <c:f>'S E and DCF market implied'!$B$253:$B$257</c:f>
              <c:numCache>
                <c:formatCode>0</c:formatCode>
                <c:ptCount val="5"/>
                <c:pt idx="0">
                  <c:v>282.93877304596379</c:v>
                </c:pt>
                <c:pt idx="1">
                  <c:v>-137.19854918391897</c:v>
                </c:pt>
                <c:pt idx="2">
                  <c:v>-182.50049411929638</c:v>
                </c:pt>
                <c:pt idx="3">
                  <c:v>79.064355745410367</c:v>
                </c:pt>
                <c:pt idx="4">
                  <c:v>42.304085488158805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07-4BF5-B119-A8E099466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112760"/>
        <c:axId val="681111480"/>
      </c:barChart>
      <c:catAx>
        <c:axId val="68111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681111480"/>
        <c:crosses val="autoZero"/>
        <c:auto val="1"/>
        <c:lblAlgn val="ctr"/>
        <c:lblOffset val="100"/>
        <c:noMultiLvlLbl val="0"/>
      </c:catAx>
      <c:valAx>
        <c:axId val="681111480"/>
        <c:scaling>
          <c:orientation val="minMax"/>
          <c:max val="30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in € billions </a:t>
                </a:r>
                <a:endParaRPr lang="nl-US"/>
              </a:p>
            </c:rich>
          </c:tx>
          <c:layout>
            <c:manualLayout>
              <c:xMode val="edge"/>
              <c:yMode val="edge"/>
              <c:x val="1.5090093909640258E-2"/>
              <c:y val="0.34493736440572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6811127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7-4BF5-B119-A8E0994663E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7-4BF5-B119-A8E0994663E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7-4BF5-B119-A8E0994663E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07-4BF5-B119-A8E0994663E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07-4BF5-B119-A8E0994663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 E and DCF market implied'!$A$253:$A$257</c:f>
              <c:strCache>
                <c:ptCount val="5"/>
                <c:pt idx="0">
                  <c:v>Positive SV</c:v>
                </c:pt>
                <c:pt idx="1">
                  <c:v>Negative SV</c:v>
                </c:pt>
                <c:pt idx="2">
                  <c:v>Negative EV</c:v>
                </c:pt>
                <c:pt idx="3">
                  <c:v>FV</c:v>
                </c:pt>
                <c:pt idx="4">
                  <c:v>IV</c:v>
                </c:pt>
              </c:strCache>
            </c:strRef>
          </c:cat>
          <c:val>
            <c:numRef>
              <c:f>'S E and DCF market implied'!$B$253:$B$257</c:f>
              <c:numCache>
                <c:formatCode>0</c:formatCode>
                <c:ptCount val="5"/>
                <c:pt idx="0">
                  <c:v>282.93877304596379</c:v>
                </c:pt>
                <c:pt idx="1">
                  <c:v>-137.19854918391897</c:v>
                </c:pt>
                <c:pt idx="2">
                  <c:v>-182.50049411929638</c:v>
                </c:pt>
                <c:pt idx="3">
                  <c:v>79.064355745410367</c:v>
                </c:pt>
                <c:pt idx="4">
                  <c:v>42.304085488158805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07-4BF5-B119-A8E099466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112760"/>
        <c:axId val="681111480"/>
      </c:barChart>
      <c:catAx>
        <c:axId val="68111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681111480"/>
        <c:crosses val="autoZero"/>
        <c:auto val="1"/>
        <c:lblAlgn val="ctr"/>
        <c:lblOffset val="100"/>
        <c:noMultiLvlLbl val="0"/>
      </c:catAx>
      <c:valAx>
        <c:axId val="681111480"/>
        <c:scaling>
          <c:orientation val="minMax"/>
          <c:max val="30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in € billions </a:t>
                </a:r>
                <a:endParaRPr lang="nl-US"/>
              </a:p>
            </c:rich>
          </c:tx>
          <c:layout>
            <c:manualLayout>
              <c:xMode val="edge"/>
              <c:yMode val="edge"/>
              <c:x val="1.5090093909640258E-2"/>
              <c:y val="0.34493736440572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6811127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7165123867637"/>
          <c:y val="7.74013016216102E-2"/>
          <c:w val="0.87393583494009297"/>
          <c:h val="0.845197396756779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2-439F-A5B9-2C6D7BC0776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2-439F-A5B9-2C6D7BC0776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2-439F-A5B9-2C6D7BC0776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C2-439F-A5B9-2C6D7BC0776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C2-439F-A5B9-2C6D7BC07767}"/>
              </c:ext>
            </c:extLst>
          </c:dPt>
          <c:dLbls>
            <c:dLbl>
              <c:idx val="0"/>
              <c:layout>
                <c:manualLayout>
                  <c:x val="4.8068528310723042E-3"/>
                  <c:y val="-8.339911396445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39F-A5B9-2C6D7BC07767}"/>
                </c:ext>
              </c:extLst>
            </c:dLbl>
            <c:dLbl>
              <c:idx val="1"/>
              <c:layout>
                <c:manualLayout>
                  <c:x val="0"/>
                  <c:y val="0.129274701228970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C2-439F-A5B9-2C6D7BC07767}"/>
                </c:ext>
              </c:extLst>
            </c:dLbl>
            <c:dLbl>
              <c:idx val="2"/>
              <c:layout>
                <c:manualLayout>
                  <c:x val="-1.1749948961763676E-16"/>
                  <c:y val="0.125103596285112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C2-439F-A5B9-2C6D7BC07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 E and DCF market implied'!$A$253:$A$257</c:f>
              <c:strCache>
                <c:ptCount val="5"/>
                <c:pt idx="0">
                  <c:v>Positive SV</c:v>
                </c:pt>
                <c:pt idx="1">
                  <c:v>Negative SV</c:v>
                </c:pt>
                <c:pt idx="2">
                  <c:v>Negative EV</c:v>
                </c:pt>
                <c:pt idx="3">
                  <c:v>FV</c:v>
                </c:pt>
                <c:pt idx="4">
                  <c:v>IV</c:v>
                </c:pt>
              </c:strCache>
            </c:strRef>
          </c:cat>
          <c:val>
            <c:numRef>
              <c:f>'S E and DCF market implied'!$C$253:$C$257</c:f>
              <c:numCache>
                <c:formatCode>0</c:formatCode>
                <c:ptCount val="5"/>
                <c:pt idx="0">
                  <c:v>2.8293877304596378</c:v>
                </c:pt>
                <c:pt idx="1">
                  <c:v>-1.3719854918391898</c:v>
                </c:pt>
                <c:pt idx="2">
                  <c:v>-1.8250049411929639</c:v>
                </c:pt>
                <c:pt idx="3">
                  <c:v>79.064355745410367</c:v>
                </c:pt>
                <c:pt idx="4">
                  <c:v>78.696753042837855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C2-439F-A5B9-2C6D7BC077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1112760"/>
        <c:axId val="681111480"/>
      </c:barChart>
      <c:catAx>
        <c:axId val="68111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681111480"/>
        <c:crosses val="autoZero"/>
        <c:auto val="1"/>
        <c:lblAlgn val="ctr"/>
        <c:lblOffset val="100"/>
        <c:noMultiLvlLbl val="0"/>
      </c:catAx>
      <c:valAx>
        <c:axId val="681111480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in € billions </a:t>
                </a:r>
              </a:p>
            </c:rich>
          </c:tx>
          <c:layout>
            <c:manualLayout>
              <c:xMode val="edge"/>
              <c:yMode val="edge"/>
              <c:x val="1.2818274216192811E-2"/>
              <c:y val="0.295111503095082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68111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l-NL" sz="1400" dirty="0"/>
              <a:t>Inditex </a:t>
            </a:r>
            <a:r>
              <a:rPr lang="nl-NL" sz="1400" dirty="0" err="1"/>
              <a:t>value</a:t>
            </a:r>
            <a:r>
              <a:rPr lang="nl-NL" sz="1400" dirty="0"/>
              <a:t> </a:t>
            </a:r>
            <a:r>
              <a:rPr lang="nl-NL" sz="1400" dirty="0" err="1"/>
              <a:t>creation</a:t>
            </a:r>
            <a:r>
              <a:rPr lang="nl-NL" sz="1400" dirty="0"/>
              <a:t> &amp; </a:t>
            </a:r>
            <a:r>
              <a:rPr lang="nl-NL" sz="1400" dirty="0" err="1"/>
              <a:t>value</a:t>
            </a:r>
            <a:r>
              <a:rPr lang="nl-NL" sz="1400" dirty="0"/>
              <a:t> </a:t>
            </a:r>
            <a:r>
              <a:rPr lang="nl-NL" sz="1400" dirty="0" err="1"/>
              <a:t>destruction</a:t>
            </a:r>
            <a:br>
              <a:rPr lang="nl-NL" sz="1400" dirty="0"/>
            </a:br>
            <a:r>
              <a:rPr lang="nl-NL" sz="1400" dirty="0"/>
              <a:t>over time</a:t>
            </a:r>
            <a:r>
              <a:rPr lang="nl-NL" sz="1400" baseline="0" dirty="0"/>
              <a:t> (</a:t>
            </a:r>
            <a:r>
              <a:rPr lang="nl-NL" sz="1400" dirty="0" err="1"/>
              <a:t>current</a:t>
            </a:r>
            <a:r>
              <a:rPr lang="nl-NL" sz="1400" dirty="0"/>
              <a:t> </a:t>
            </a:r>
            <a:r>
              <a:rPr lang="nl-NL" sz="1400" dirty="0" err="1"/>
              <a:t>trajectory</a:t>
            </a:r>
            <a:r>
              <a:rPr lang="nl-NL" sz="1400" dirty="0"/>
              <a:t>)</a:t>
            </a:r>
          </a:p>
        </c:rich>
      </c:tx>
      <c:layout>
        <c:manualLayout>
          <c:xMode val="edge"/>
          <c:yMode val="edge"/>
          <c:x val="0.17804694656086698"/>
          <c:y val="6.9822350221624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 E and DCF market implied'!$A$278</c:f>
              <c:strCache>
                <c:ptCount val="1"/>
                <c:pt idx="0">
                  <c:v>SV+ flows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implied'!$B$278:$D$278</c:f>
              <c:numCache>
                <c:formatCode>0</c:formatCode>
                <c:ptCount val="3"/>
                <c:pt idx="0" formatCode="0.0">
                  <c:v>4.1082136599999997</c:v>
                </c:pt>
                <c:pt idx="1">
                  <c:v>6.1051963559094578</c:v>
                </c:pt>
                <c:pt idx="2">
                  <c:v>9.2943535835443232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1-44E0-82E5-06301321EF9D}"/>
            </c:ext>
          </c:extLst>
        </c:ser>
        <c:ser>
          <c:idx val="1"/>
          <c:order val="1"/>
          <c:tx>
            <c:strRef>
              <c:f>'S E and DCF market implied'!$A$279</c:f>
              <c:strCache>
                <c:ptCount val="1"/>
                <c:pt idx="0">
                  <c:v>SV- flows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implied'!$B$279:$D$279</c:f>
              <c:numCache>
                <c:formatCode>0</c:formatCode>
                <c:ptCount val="3"/>
                <c:pt idx="0" formatCode="0.0">
                  <c:v>-2.8825577759999996</c:v>
                </c:pt>
                <c:pt idx="1">
                  <c:v>-2.9666460385288613</c:v>
                </c:pt>
                <c:pt idx="2">
                  <c:v>-3.99245419763571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1-44E0-82E5-06301321EF9D}"/>
            </c:ext>
          </c:extLst>
        </c:ser>
        <c:ser>
          <c:idx val="2"/>
          <c:order val="2"/>
          <c:tx>
            <c:strRef>
              <c:f>'S E and DCF market implied'!$A$280</c:f>
              <c:strCache>
                <c:ptCount val="1"/>
                <c:pt idx="0">
                  <c:v>EV- flows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implied'!$B$280:$D$280</c:f>
              <c:numCache>
                <c:formatCode>0</c:formatCode>
                <c:ptCount val="3"/>
                <c:pt idx="0" formatCode="0.0">
                  <c:v>-3.7347640535272726</c:v>
                </c:pt>
                <c:pt idx="1">
                  <c:v>-3.9443675164242604</c:v>
                </c:pt>
                <c:pt idx="2">
                  <c:v>-3.8071518478270869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1-44E0-82E5-06301321EF9D}"/>
            </c:ext>
          </c:extLst>
        </c:ser>
        <c:ser>
          <c:idx val="3"/>
          <c:order val="3"/>
          <c:tx>
            <c:strRef>
              <c:f>'S E and DCF market implied'!$A$281</c:f>
              <c:strCache>
                <c:ptCount val="1"/>
                <c:pt idx="0">
                  <c:v>FV+ flows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implied'!$B$281:$D$281</c:f>
              <c:numCache>
                <c:formatCode>0</c:formatCode>
                <c:ptCount val="3"/>
                <c:pt idx="0" formatCode="0.0">
                  <c:v>4.8070158750000003</c:v>
                </c:pt>
                <c:pt idx="1">
                  <c:v>5.6767594140991928</c:v>
                </c:pt>
                <c:pt idx="2">
                  <c:v>8.4461494326504116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11-44E0-82E5-06301321E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4172040"/>
        <c:axId val="894167240"/>
      </c:barChart>
      <c:catAx>
        <c:axId val="8941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US"/>
          </a:p>
        </c:txPr>
        <c:crossAx val="894167240"/>
        <c:crosses val="autoZero"/>
        <c:auto val="1"/>
        <c:lblAlgn val="ctr"/>
        <c:lblOffset val="100"/>
        <c:noMultiLvlLbl val="0"/>
      </c:catAx>
      <c:valAx>
        <c:axId val="894167240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in </a:t>
                </a:r>
                <a:r>
                  <a:rPr lang="nl-NL" sz="1200" b="0" i="0" u="none" strike="noStrike" baseline="0">
                    <a:effectLst/>
                  </a:rPr>
                  <a:t>€ billions </a:t>
                </a:r>
                <a:endParaRPr lang="nl-NL"/>
              </a:p>
            </c:rich>
          </c:tx>
          <c:layout>
            <c:manualLayout>
              <c:xMode val="edge"/>
              <c:yMode val="edge"/>
              <c:x val="1.9622676784190923E-2"/>
              <c:y val="0.45910448739750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l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US"/>
          </a:p>
        </c:txPr>
        <c:crossAx val="894172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l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l-NL" sz="1400" dirty="0"/>
              <a:t>Inditex </a:t>
            </a:r>
            <a:r>
              <a:rPr lang="nl-NL" sz="1400" dirty="0" err="1"/>
              <a:t>value</a:t>
            </a:r>
            <a:r>
              <a:rPr lang="nl-NL" sz="1400" dirty="0"/>
              <a:t> </a:t>
            </a:r>
            <a:r>
              <a:rPr lang="nl-NL" sz="1400" dirty="0" err="1"/>
              <a:t>creation</a:t>
            </a:r>
            <a:r>
              <a:rPr lang="nl-NL" sz="1400" dirty="0"/>
              <a:t> &amp; </a:t>
            </a:r>
            <a:r>
              <a:rPr lang="nl-NL" sz="1400" dirty="0" err="1"/>
              <a:t>value</a:t>
            </a:r>
            <a:r>
              <a:rPr lang="nl-NL" sz="1400" dirty="0"/>
              <a:t> </a:t>
            </a:r>
            <a:r>
              <a:rPr lang="nl-NL" sz="1400" dirty="0" err="1"/>
              <a:t>destruction</a:t>
            </a:r>
            <a:r>
              <a:rPr lang="nl-NL" sz="1400" dirty="0"/>
              <a:t> over time </a:t>
            </a:r>
          </a:p>
          <a:p>
            <a:pPr>
              <a:defRPr sz="1400"/>
            </a:pPr>
            <a:r>
              <a:rPr lang="nl-NL" sz="1400" dirty="0"/>
              <a:t>(</a:t>
            </a:r>
            <a:r>
              <a:rPr lang="nl-NL" sz="1400" dirty="0" err="1"/>
              <a:t>ambitious</a:t>
            </a:r>
            <a:r>
              <a:rPr lang="nl-NL" sz="1400" dirty="0"/>
              <a:t> </a:t>
            </a:r>
            <a:r>
              <a:rPr lang="nl-NL" sz="1400" dirty="0" err="1"/>
              <a:t>trajectory</a:t>
            </a:r>
            <a:r>
              <a:rPr lang="nl-NL" sz="1400" dirty="0"/>
              <a:t>)</a:t>
            </a:r>
          </a:p>
        </c:rich>
      </c:tx>
      <c:layout>
        <c:manualLayout>
          <c:xMode val="edge"/>
          <c:yMode val="edge"/>
          <c:x val="0.17750180548784489"/>
          <c:y val="2.8982832975573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US"/>
        </a:p>
      </c:txPr>
    </c:title>
    <c:autoTitleDeleted val="0"/>
    <c:plotArea>
      <c:layout>
        <c:manualLayout>
          <c:layoutTarget val="inner"/>
          <c:xMode val="edge"/>
          <c:yMode val="edge"/>
          <c:x val="0.14952577610346704"/>
          <c:y val="0.2453469803742036"/>
          <c:w val="0.65034992646910694"/>
          <c:h val="0.7085498773339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 E and DCF market implied'!$A$284</c:f>
              <c:strCache>
                <c:ptCount val="1"/>
                <c:pt idx="0">
                  <c:v>SV+ flows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implied'!$B$284:$D$284</c:f>
              <c:numCache>
                <c:formatCode>0</c:formatCode>
                <c:ptCount val="3"/>
                <c:pt idx="0">
                  <c:v>4.1082136599999997</c:v>
                </c:pt>
                <c:pt idx="1">
                  <c:v>6.1051963559094578</c:v>
                </c:pt>
                <c:pt idx="2">
                  <c:v>9.2943535835443232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E-4676-84AE-AB5A313E19F6}"/>
            </c:ext>
          </c:extLst>
        </c:ser>
        <c:ser>
          <c:idx val="1"/>
          <c:order val="1"/>
          <c:tx>
            <c:strRef>
              <c:f>'S E and DCF market implied'!$A$285</c:f>
              <c:strCache>
                <c:ptCount val="1"/>
                <c:pt idx="0">
                  <c:v>SV- flows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implied'!$B$285:$D$285</c:f>
              <c:numCache>
                <c:formatCode>0</c:formatCode>
                <c:ptCount val="3"/>
                <c:pt idx="0">
                  <c:v>-2.8825577759999996</c:v>
                </c:pt>
                <c:pt idx="1">
                  <c:v>-1.4833230192644307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E-4676-84AE-AB5A313E19F6}"/>
            </c:ext>
          </c:extLst>
        </c:ser>
        <c:ser>
          <c:idx val="2"/>
          <c:order val="2"/>
          <c:tx>
            <c:strRef>
              <c:f>'S E and DCF market implied'!$A$286</c:f>
              <c:strCache>
                <c:ptCount val="1"/>
                <c:pt idx="0">
                  <c:v>EV- flows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implied'!$B$286:$D$286</c:f>
              <c:numCache>
                <c:formatCode>0</c:formatCode>
                <c:ptCount val="3"/>
                <c:pt idx="0">
                  <c:v>-3.7347640535272726</c:v>
                </c:pt>
                <c:pt idx="1">
                  <c:v>-1.9721837582121302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E-4676-84AE-AB5A313E19F6}"/>
            </c:ext>
          </c:extLst>
        </c:ser>
        <c:ser>
          <c:idx val="3"/>
          <c:order val="3"/>
          <c:tx>
            <c:strRef>
              <c:f>'S E and DCF market implied'!$A$287</c:f>
              <c:strCache>
                <c:ptCount val="1"/>
                <c:pt idx="0">
                  <c:v>FV+ flows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 E and DCF market implied'!$B$277:$D$277</c:f>
              <c:numCache>
                <c:formatCode>General</c:formatCode>
                <c:ptCount val="3"/>
                <c:pt idx="0">
                  <c:v>2021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'S E and DCF market implied'!$B$287:$D$287</c:f>
              <c:numCache>
                <c:formatCode>0</c:formatCode>
                <c:ptCount val="3"/>
                <c:pt idx="0">
                  <c:v>4.8070158750000003</c:v>
                </c:pt>
                <c:pt idx="1">
                  <c:v>5.6767594140991928</c:v>
                </c:pt>
                <c:pt idx="2">
                  <c:v>8.4461494326504116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EE-4676-84AE-AB5A313E1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4172040"/>
        <c:axId val="894167240"/>
      </c:barChart>
      <c:catAx>
        <c:axId val="8941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US"/>
          </a:p>
        </c:txPr>
        <c:crossAx val="894167240"/>
        <c:crosses val="autoZero"/>
        <c:auto val="1"/>
        <c:lblAlgn val="ctr"/>
        <c:lblOffset val="100"/>
        <c:noMultiLvlLbl val="0"/>
      </c:catAx>
      <c:valAx>
        <c:axId val="894167240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in </a:t>
                </a:r>
                <a:r>
                  <a:rPr lang="nl-NL" sz="1200" b="0" i="0" u="none" strike="noStrike" baseline="0">
                    <a:effectLst/>
                  </a:rPr>
                  <a:t>€ billions </a:t>
                </a:r>
                <a:endParaRPr lang="nl-NL"/>
              </a:p>
            </c:rich>
          </c:tx>
          <c:layout>
            <c:manualLayout>
              <c:xMode val="edge"/>
              <c:yMode val="edge"/>
              <c:x val="2.8143193859666793E-2"/>
              <c:y val="0.45696088696763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l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US"/>
          </a:p>
        </c:txPr>
        <c:crossAx val="894172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l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65BF5-A4EF-4C79-BC9D-4DEAD95CCA7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6D883A9-DE0A-45FF-B195-6AC554F58602}">
      <dgm:prSet phldrT="[Tekst]" custT="1"/>
      <dgm:spPr/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Customer value proposition</a:t>
          </a:r>
        </a:p>
      </dgm:t>
    </dgm:pt>
    <dgm:pt modelId="{EC3C262E-F693-482B-9B9D-CDA87C0115B7}" type="parTrans" cxnId="{D2F3581B-12CC-488F-B935-F603E748FC4A}">
      <dgm:prSet/>
      <dgm:spPr/>
      <dgm:t>
        <a:bodyPr/>
        <a:lstStyle/>
        <a:p>
          <a:endParaRPr lang="en-GB"/>
        </a:p>
      </dgm:t>
    </dgm:pt>
    <dgm:pt modelId="{1013CA6A-22DF-4F8A-8838-0EF39A84D997}" type="sibTrans" cxnId="{D2F3581B-12CC-488F-B935-F603E748FC4A}">
      <dgm:prSet/>
      <dgm:spPr/>
      <dgm:t>
        <a:bodyPr/>
        <a:lstStyle/>
        <a:p>
          <a:endParaRPr lang="en-GB"/>
        </a:p>
      </dgm:t>
    </dgm:pt>
    <dgm:pt modelId="{35DA9973-7B3E-43D6-A617-A928E8ACAF4E}">
      <dgm:prSet phldrT="[Teks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Fashionable clothing at decent prices</a:t>
          </a:r>
        </a:p>
      </dgm:t>
    </dgm:pt>
    <dgm:pt modelId="{D1461092-DA04-4A5B-8953-BC708D859191}" type="parTrans" cxnId="{3C7EE658-728D-40DE-8B7E-822B30D3AF0A}">
      <dgm:prSet/>
      <dgm:spPr/>
      <dgm:t>
        <a:bodyPr/>
        <a:lstStyle/>
        <a:p>
          <a:endParaRPr lang="en-GB"/>
        </a:p>
      </dgm:t>
    </dgm:pt>
    <dgm:pt modelId="{292745B3-B657-4346-842A-047DDF7739CA}" type="sibTrans" cxnId="{3C7EE658-728D-40DE-8B7E-822B30D3AF0A}">
      <dgm:prSet/>
      <dgm:spPr/>
      <dgm:t>
        <a:bodyPr/>
        <a:lstStyle/>
        <a:p>
          <a:endParaRPr lang="en-GB"/>
        </a:p>
      </dgm:t>
    </dgm:pt>
    <dgm:pt modelId="{9CB58814-BB8B-4474-BAF5-0A2759C5FC15}">
      <dgm:prSet phldrT="[Tekst]" custT="1"/>
      <dgm:spPr/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Profit formula</a:t>
          </a:r>
        </a:p>
      </dgm:t>
    </dgm:pt>
    <dgm:pt modelId="{81D28F93-A155-457F-9366-B30DC9A8AF5E}" type="parTrans" cxnId="{3611CDD0-5A02-40F9-BE99-688FC7F9CB7E}">
      <dgm:prSet/>
      <dgm:spPr/>
      <dgm:t>
        <a:bodyPr/>
        <a:lstStyle/>
        <a:p>
          <a:endParaRPr lang="en-GB"/>
        </a:p>
      </dgm:t>
    </dgm:pt>
    <dgm:pt modelId="{8B66B52D-E571-452A-9E4D-177F4BE25698}" type="sibTrans" cxnId="{3611CDD0-5A02-40F9-BE99-688FC7F9CB7E}">
      <dgm:prSet/>
      <dgm:spPr/>
      <dgm:t>
        <a:bodyPr/>
        <a:lstStyle/>
        <a:p>
          <a:endParaRPr lang="en-GB"/>
        </a:p>
      </dgm:t>
    </dgm:pt>
    <dgm:pt modelId="{8E348E50-4D76-45CE-BD0F-EF5C04A13A12}">
      <dgm:prSet phldrT="[Teks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Sales/IC &gt; 1</a:t>
          </a:r>
        </a:p>
      </dgm:t>
    </dgm:pt>
    <dgm:pt modelId="{318AFC17-FAD0-42D6-9307-52820405B246}" type="parTrans" cxnId="{ACEA46E6-DD0F-43F6-A7D9-9D2DF93E6B60}">
      <dgm:prSet/>
      <dgm:spPr/>
      <dgm:t>
        <a:bodyPr/>
        <a:lstStyle/>
        <a:p>
          <a:endParaRPr lang="en-GB"/>
        </a:p>
      </dgm:t>
    </dgm:pt>
    <dgm:pt modelId="{0D71AF70-1A59-45F5-8370-0BA2C58FC8ED}" type="sibTrans" cxnId="{ACEA46E6-DD0F-43F6-A7D9-9D2DF93E6B60}">
      <dgm:prSet/>
      <dgm:spPr/>
      <dgm:t>
        <a:bodyPr/>
        <a:lstStyle/>
        <a:p>
          <a:endParaRPr lang="en-GB"/>
        </a:p>
      </dgm:t>
    </dgm:pt>
    <dgm:pt modelId="{A36CD686-A64A-4DC5-9964-E8272A4A8547}">
      <dgm:prSet phldrT="[Teks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Hence high ROIC</a:t>
          </a:r>
        </a:p>
      </dgm:t>
    </dgm:pt>
    <dgm:pt modelId="{7ADA18FB-CD50-404F-B931-7081A0686B62}" type="parTrans" cxnId="{B525EF69-B9D7-4B23-BE51-F1BF1579D7D7}">
      <dgm:prSet/>
      <dgm:spPr/>
      <dgm:t>
        <a:bodyPr/>
        <a:lstStyle/>
        <a:p>
          <a:endParaRPr lang="en-GB"/>
        </a:p>
      </dgm:t>
    </dgm:pt>
    <dgm:pt modelId="{AB9728A5-AD97-4AAE-976A-333C70F5129F}" type="sibTrans" cxnId="{B525EF69-B9D7-4B23-BE51-F1BF1579D7D7}">
      <dgm:prSet/>
      <dgm:spPr/>
      <dgm:t>
        <a:bodyPr/>
        <a:lstStyle/>
        <a:p>
          <a:endParaRPr lang="en-GB"/>
        </a:p>
      </dgm:t>
    </dgm:pt>
    <dgm:pt modelId="{46A85A40-1C9B-493B-AE67-1F5F6EC3ECD5}">
      <dgm:prSet phldrT="[Tekst]" custT="1"/>
      <dgm:spPr/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Key resources and processes</a:t>
          </a:r>
        </a:p>
      </dgm:t>
    </dgm:pt>
    <dgm:pt modelId="{E4CAC2F3-B8A9-491D-9777-DB548B1B0078}" type="parTrans" cxnId="{89483297-2990-4400-80D4-CCD153707747}">
      <dgm:prSet/>
      <dgm:spPr/>
      <dgm:t>
        <a:bodyPr/>
        <a:lstStyle/>
        <a:p>
          <a:endParaRPr lang="en-GB"/>
        </a:p>
      </dgm:t>
    </dgm:pt>
    <dgm:pt modelId="{6154E906-54F7-4454-8AC1-BAE189F998D6}" type="sibTrans" cxnId="{89483297-2990-4400-80D4-CCD153707747}">
      <dgm:prSet/>
      <dgm:spPr/>
      <dgm:t>
        <a:bodyPr/>
        <a:lstStyle/>
        <a:p>
          <a:endParaRPr lang="en-GB"/>
        </a:p>
      </dgm:t>
    </dgm:pt>
    <dgm:pt modelId="{19AA8779-218C-4B4A-A621-0BE6A33EC90F}">
      <dgm:prSet phldrT="[Tekst]" custT="1"/>
      <dgm:spPr/>
      <dgm:t>
        <a:bodyPr/>
        <a:lstStyle/>
        <a:p>
          <a:r>
            <a:rPr lang="en-GB" sz="1800" noProof="0" dirty="0">
              <a:latin typeface="Arial" panose="020B0604020202020204" pitchFamily="34" charset="0"/>
              <a:cs typeface="Arial" panose="020B0604020202020204" pitchFamily="34" charset="0"/>
            </a:rPr>
            <a:t>8 brands</a:t>
          </a:r>
        </a:p>
      </dgm:t>
    </dgm:pt>
    <dgm:pt modelId="{9D5457AC-EC2F-4545-9C68-C8F4C9023AD2}" type="parTrans" cxnId="{149E41BC-743C-49F6-95A2-73DDB0753B36}">
      <dgm:prSet/>
      <dgm:spPr/>
      <dgm:t>
        <a:bodyPr/>
        <a:lstStyle/>
        <a:p>
          <a:endParaRPr lang="en-GB"/>
        </a:p>
      </dgm:t>
    </dgm:pt>
    <dgm:pt modelId="{A1C2418B-68E0-419A-BC33-2B5770354A38}" type="sibTrans" cxnId="{149E41BC-743C-49F6-95A2-73DDB0753B36}">
      <dgm:prSet/>
      <dgm:spPr/>
      <dgm:t>
        <a:bodyPr/>
        <a:lstStyle/>
        <a:p>
          <a:endParaRPr lang="en-GB"/>
        </a:p>
      </dgm:t>
    </dgm:pt>
    <dgm:pt modelId="{634C4DE9-7DEA-45D6-A2D1-6F71C39AE360}">
      <dgm:prSet phldrT="[Teks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Double digit EBIT margin driven by scale &amp; efficiency</a:t>
          </a:r>
        </a:p>
      </dgm:t>
    </dgm:pt>
    <dgm:pt modelId="{9AADE5CF-9BDA-46ED-B98F-BB82E9C8E181}" type="parTrans" cxnId="{60FB0CDF-E8FD-4658-A270-FCE378240A99}">
      <dgm:prSet/>
      <dgm:spPr/>
      <dgm:t>
        <a:bodyPr/>
        <a:lstStyle/>
        <a:p>
          <a:endParaRPr lang="en-GB"/>
        </a:p>
      </dgm:t>
    </dgm:pt>
    <dgm:pt modelId="{8E3C226C-2E67-46E5-A270-792A77B556AA}" type="sibTrans" cxnId="{60FB0CDF-E8FD-4658-A270-FCE378240A99}">
      <dgm:prSet/>
      <dgm:spPr/>
      <dgm:t>
        <a:bodyPr/>
        <a:lstStyle/>
        <a:p>
          <a:endParaRPr lang="en-GB"/>
        </a:p>
      </dgm:t>
    </dgm:pt>
    <dgm:pt modelId="{758040E7-B7D9-416B-ACB7-828030FC6162}">
      <dgm:prSet phldrT="[Teks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In their own words (AR, p44): “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to offer our customers fashion items that meet the most demanding design, safety, sustainability and quality standards, at affordable prices.”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DABD5-2D57-4708-B4E8-46705AECD184}" type="parTrans" cxnId="{1DF1C944-E8E4-4B37-8BC9-80D14CEE5A9D}">
      <dgm:prSet/>
      <dgm:spPr/>
      <dgm:t>
        <a:bodyPr/>
        <a:lstStyle/>
        <a:p>
          <a:endParaRPr lang="en-GB"/>
        </a:p>
      </dgm:t>
    </dgm:pt>
    <dgm:pt modelId="{567E3C68-523C-4B85-A065-FCC6602677E6}" type="sibTrans" cxnId="{1DF1C944-E8E4-4B37-8BC9-80D14CEE5A9D}">
      <dgm:prSet/>
      <dgm:spPr/>
      <dgm:t>
        <a:bodyPr/>
        <a:lstStyle/>
        <a:p>
          <a:endParaRPr lang="en-GB"/>
        </a:p>
      </dgm:t>
    </dgm:pt>
    <dgm:pt modelId="{2F1C1E24-49B3-4BBF-BA02-862655454EDE}">
      <dgm:prSet phldrT="[Tekst]" custT="1"/>
      <dgm:spPr/>
      <dgm:t>
        <a:bodyPr/>
        <a:lstStyle/>
        <a:p>
          <a:r>
            <a:rPr lang="en-GB" sz="1800" noProof="0" dirty="0">
              <a:latin typeface="Arial" panose="020B0604020202020204" pitchFamily="34" charset="0"/>
              <a:cs typeface="Arial" panose="020B0604020202020204" pitchFamily="34" charset="0"/>
            </a:rPr>
            <a:t>Integrated but outsourced supply chain</a:t>
          </a:r>
        </a:p>
      </dgm:t>
    </dgm:pt>
    <dgm:pt modelId="{06BE4085-FC8F-42C3-ABE4-4CBF6DBCFF2B}" type="parTrans" cxnId="{3F33934B-9476-4ED2-B69F-FCB19894834C}">
      <dgm:prSet/>
      <dgm:spPr/>
      <dgm:t>
        <a:bodyPr/>
        <a:lstStyle/>
        <a:p>
          <a:endParaRPr lang="en-GB"/>
        </a:p>
      </dgm:t>
    </dgm:pt>
    <dgm:pt modelId="{3B2CD615-6B1C-4094-8500-1FAE229AE66B}" type="sibTrans" cxnId="{3F33934B-9476-4ED2-B69F-FCB19894834C}">
      <dgm:prSet/>
      <dgm:spPr/>
      <dgm:t>
        <a:bodyPr/>
        <a:lstStyle/>
        <a:p>
          <a:endParaRPr lang="en-GB"/>
        </a:p>
      </dgm:t>
    </dgm:pt>
    <dgm:pt modelId="{D9968C55-D180-4B7F-BC43-E9DBE13C9AD6}">
      <dgm:prSet phldrT="[Tekst]" custT="1"/>
      <dgm:spPr/>
      <dgm:t>
        <a:bodyPr/>
        <a:lstStyle/>
        <a:p>
          <a:r>
            <a:rPr lang="en-GB" sz="1800" noProof="0" dirty="0">
              <a:latin typeface="Arial" panose="020B0604020202020204" pitchFamily="34" charset="0"/>
              <a:cs typeface="Arial" panose="020B0604020202020204" pitchFamily="34" charset="0"/>
            </a:rPr>
            <a:t>“Over time, we have developed a unique business model characterised by flexibility, integration, sustainability, creativity and innovation. Key to our management is the ongoing, centralised analysis of information on business development.” (AR p44)</a:t>
          </a:r>
        </a:p>
      </dgm:t>
    </dgm:pt>
    <dgm:pt modelId="{026C7860-62FC-46F5-A078-C06AB4CD0FAF}" type="parTrans" cxnId="{DA858436-3F39-473D-8C6E-A84671D254D3}">
      <dgm:prSet/>
      <dgm:spPr/>
      <dgm:t>
        <a:bodyPr/>
        <a:lstStyle/>
        <a:p>
          <a:endParaRPr lang="en-GB"/>
        </a:p>
      </dgm:t>
    </dgm:pt>
    <dgm:pt modelId="{9B6ADAEE-EA0D-4F18-98D7-D93C30A12763}" type="sibTrans" cxnId="{DA858436-3F39-473D-8C6E-A84671D254D3}">
      <dgm:prSet/>
      <dgm:spPr/>
      <dgm:t>
        <a:bodyPr/>
        <a:lstStyle/>
        <a:p>
          <a:endParaRPr lang="en-GB"/>
        </a:p>
      </dgm:t>
    </dgm:pt>
    <dgm:pt modelId="{7472A03C-5EF8-43D1-A1A7-EB6FAAF6D54B}">
      <dgm:prSet phldrT="[Tekst]" custT="1"/>
      <dgm:spPr/>
      <dgm:t>
        <a:bodyPr/>
        <a:lstStyle/>
        <a:p>
          <a:r>
            <a:rPr lang="en-GB" sz="1800" noProof="0" dirty="0">
              <a:latin typeface="Arial" panose="020B0604020202020204" pitchFamily="34" charset="0"/>
              <a:cs typeface="Arial" panose="020B0604020202020204" pitchFamily="34" charset="0"/>
            </a:rPr>
            <a:t>Frequent new collections</a:t>
          </a:r>
        </a:p>
      </dgm:t>
    </dgm:pt>
    <dgm:pt modelId="{C100DF9E-48B3-4B5B-8632-A48A01DAD762}" type="parTrans" cxnId="{83A49D42-7251-4D7D-9290-25FB8860FCBC}">
      <dgm:prSet/>
      <dgm:spPr/>
      <dgm:t>
        <a:bodyPr/>
        <a:lstStyle/>
        <a:p>
          <a:endParaRPr lang="nl-NL"/>
        </a:p>
      </dgm:t>
    </dgm:pt>
    <dgm:pt modelId="{67001ED8-5A8E-40E0-9E0A-609D66F7AFD2}" type="sibTrans" cxnId="{83A49D42-7251-4D7D-9290-25FB8860FCBC}">
      <dgm:prSet/>
      <dgm:spPr/>
      <dgm:t>
        <a:bodyPr/>
        <a:lstStyle/>
        <a:p>
          <a:endParaRPr lang="nl-NL"/>
        </a:p>
      </dgm:t>
    </dgm:pt>
    <dgm:pt modelId="{23829FD5-DDB4-46D9-88A1-0D2E93DDD512}" type="pres">
      <dgm:prSet presAssocID="{B6F65BF5-A4EF-4C79-BC9D-4DEAD95CCA74}" presName="Name0" presStyleCnt="0">
        <dgm:presLayoutVars>
          <dgm:dir/>
          <dgm:animLvl val="lvl"/>
          <dgm:resizeHandles val="exact"/>
        </dgm:presLayoutVars>
      </dgm:prSet>
      <dgm:spPr/>
    </dgm:pt>
    <dgm:pt modelId="{D28895D3-D366-4703-B7D4-A3AED9F04AED}" type="pres">
      <dgm:prSet presAssocID="{F6D883A9-DE0A-45FF-B195-6AC554F58602}" presName="composite" presStyleCnt="0"/>
      <dgm:spPr/>
    </dgm:pt>
    <dgm:pt modelId="{C5D2E1CD-86F5-40D9-BEF4-F093D4FF404A}" type="pres">
      <dgm:prSet presAssocID="{F6D883A9-DE0A-45FF-B195-6AC554F586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4872623-1248-4266-B28D-6A3DD03D382D}" type="pres">
      <dgm:prSet presAssocID="{F6D883A9-DE0A-45FF-B195-6AC554F58602}" presName="desTx" presStyleLbl="alignAccFollowNode1" presStyleIdx="0" presStyleCnt="3">
        <dgm:presLayoutVars>
          <dgm:bulletEnabled val="1"/>
        </dgm:presLayoutVars>
      </dgm:prSet>
      <dgm:spPr/>
    </dgm:pt>
    <dgm:pt modelId="{08786C65-6CA7-4F79-93FF-D3FD823BD445}" type="pres">
      <dgm:prSet presAssocID="{1013CA6A-22DF-4F8A-8838-0EF39A84D997}" presName="space" presStyleCnt="0"/>
      <dgm:spPr/>
    </dgm:pt>
    <dgm:pt modelId="{0D08A749-3521-46C8-BA10-195ED111962E}" type="pres">
      <dgm:prSet presAssocID="{9CB58814-BB8B-4474-BAF5-0A2759C5FC15}" presName="composite" presStyleCnt="0"/>
      <dgm:spPr/>
    </dgm:pt>
    <dgm:pt modelId="{24A46435-ED41-49BB-9934-021197D9415A}" type="pres">
      <dgm:prSet presAssocID="{9CB58814-BB8B-4474-BAF5-0A2759C5FC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0514679-173C-4DDD-BBBA-AB52CE817EBB}" type="pres">
      <dgm:prSet presAssocID="{9CB58814-BB8B-4474-BAF5-0A2759C5FC15}" presName="desTx" presStyleLbl="alignAccFollowNode1" presStyleIdx="1" presStyleCnt="3">
        <dgm:presLayoutVars>
          <dgm:bulletEnabled val="1"/>
        </dgm:presLayoutVars>
      </dgm:prSet>
      <dgm:spPr/>
    </dgm:pt>
    <dgm:pt modelId="{65A5D18A-367E-4B1A-A99F-63B7D0E410F5}" type="pres">
      <dgm:prSet presAssocID="{8B66B52D-E571-452A-9E4D-177F4BE25698}" presName="space" presStyleCnt="0"/>
      <dgm:spPr/>
    </dgm:pt>
    <dgm:pt modelId="{18FA66DC-3241-4DF8-A3AC-464BD0F1A284}" type="pres">
      <dgm:prSet presAssocID="{46A85A40-1C9B-493B-AE67-1F5F6EC3ECD5}" presName="composite" presStyleCnt="0"/>
      <dgm:spPr/>
    </dgm:pt>
    <dgm:pt modelId="{61147079-58AB-4235-8D68-52089C9673B3}" type="pres">
      <dgm:prSet presAssocID="{46A85A40-1C9B-493B-AE67-1F5F6EC3EC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B03B915-5AB2-4703-801F-35CBAF0EB556}" type="pres">
      <dgm:prSet presAssocID="{46A85A40-1C9B-493B-AE67-1F5F6EC3EC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DFEC03-4C58-4B57-9EC3-6005E08AFECD}" type="presOf" srcId="{F6D883A9-DE0A-45FF-B195-6AC554F58602}" destId="{C5D2E1CD-86F5-40D9-BEF4-F093D4FF404A}" srcOrd="0" destOrd="0" presId="urn:microsoft.com/office/officeart/2005/8/layout/hList1"/>
    <dgm:cxn modelId="{EEF5020D-D244-4441-AF67-859F8431926B}" type="presOf" srcId="{758040E7-B7D9-416B-ACB7-828030FC6162}" destId="{44872623-1248-4266-B28D-6A3DD03D382D}" srcOrd="0" destOrd="1" presId="urn:microsoft.com/office/officeart/2005/8/layout/hList1"/>
    <dgm:cxn modelId="{D2F3581B-12CC-488F-B935-F603E748FC4A}" srcId="{B6F65BF5-A4EF-4C79-BC9D-4DEAD95CCA74}" destId="{F6D883A9-DE0A-45FF-B195-6AC554F58602}" srcOrd="0" destOrd="0" parTransId="{EC3C262E-F693-482B-9B9D-CDA87C0115B7}" sibTransId="{1013CA6A-22DF-4F8A-8838-0EF39A84D997}"/>
    <dgm:cxn modelId="{83C37336-AB14-475E-BD1A-786CC321309C}" type="presOf" srcId="{19AA8779-218C-4B4A-A621-0BE6A33EC90F}" destId="{3B03B915-5AB2-4703-801F-35CBAF0EB556}" srcOrd="0" destOrd="0" presId="urn:microsoft.com/office/officeart/2005/8/layout/hList1"/>
    <dgm:cxn modelId="{DA858436-3F39-473D-8C6E-A84671D254D3}" srcId="{46A85A40-1C9B-493B-AE67-1F5F6EC3ECD5}" destId="{D9968C55-D180-4B7F-BC43-E9DBE13C9AD6}" srcOrd="3" destOrd="0" parTransId="{026C7860-62FC-46F5-A078-C06AB4CD0FAF}" sibTransId="{9B6ADAEE-EA0D-4F18-98D7-D93C30A12763}"/>
    <dgm:cxn modelId="{8031CF37-A0B2-451A-B07F-CEC64FFF8D85}" type="presOf" srcId="{B6F65BF5-A4EF-4C79-BC9D-4DEAD95CCA74}" destId="{23829FD5-DDB4-46D9-88A1-0D2E93DDD512}" srcOrd="0" destOrd="0" presId="urn:microsoft.com/office/officeart/2005/8/layout/hList1"/>
    <dgm:cxn modelId="{83A49D42-7251-4D7D-9290-25FB8860FCBC}" srcId="{46A85A40-1C9B-493B-AE67-1F5F6EC3ECD5}" destId="{7472A03C-5EF8-43D1-A1A7-EB6FAAF6D54B}" srcOrd="2" destOrd="0" parTransId="{C100DF9E-48B3-4B5B-8632-A48A01DAD762}" sibTransId="{67001ED8-5A8E-40E0-9E0A-609D66F7AFD2}"/>
    <dgm:cxn modelId="{1DF1C944-E8E4-4B37-8BC9-80D14CEE5A9D}" srcId="{F6D883A9-DE0A-45FF-B195-6AC554F58602}" destId="{758040E7-B7D9-416B-ACB7-828030FC6162}" srcOrd="1" destOrd="0" parTransId="{ACEDABD5-2D57-4708-B4E8-46705AECD184}" sibTransId="{567E3C68-523C-4B85-A065-FCC6602677E6}"/>
    <dgm:cxn modelId="{3F33934B-9476-4ED2-B69F-FCB19894834C}" srcId="{46A85A40-1C9B-493B-AE67-1F5F6EC3ECD5}" destId="{2F1C1E24-49B3-4BBF-BA02-862655454EDE}" srcOrd="1" destOrd="0" parTransId="{06BE4085-FC8F-42C3-ABE4-4CBF6DBCFF2B}" sibTransId="{3B2CD615-6B1C-4094-8500-1FAE229AE66B}"/>
    <dgm:cxn modelId="{3C7EE658-728D-40DE-8B7E-822B30D3AF0A}" srcId="{F6D883A9-DE0A-45FF-B195-6AC554F58602}" destId="{35DA9973-7B3E-43D6-A617-A928E8ACAF4E}" srcOrd="0" destOrd="0" parTransId="{D1461092-DA04-4A5B-8953-BC708D859191}" sibTransId="{292745B3-B657-4346-842A-047DDF7739CA}"/>
    <dgm:cxn modelId="{F7C76F69-2807-4B59-9840-5037674122E2}" type="presOf" srcId="{A36CD686-A64A-4DC5-9964-E8272A4A8547}" destId="{60514679-173C-4DDD-BBBA-AB52CE817EBB}" srcOrd="0" destOrd="2" presId="urn:microsoft.com/office/officeart/2005/8/layout/hList1"/>
    <dgm:cxn modelId="{B525EF69-B9D7-4B23-BE51-F1BF1579D7D7}" srcId="{9CB58814-BB8B-4474-BAF5-0A2759C5FC15}" destId="{A36CD686-A64A-4DC5-9964-E8272A4A8547}" srcOrd="2" destOrd="0" parTransId="{7ADA18FB-CD50-404F-B931-7081A0686B62}" sibTransId="{AB9728A5-AD97-4AAE-976A-333C70F5129F}"/>
    <dgm:cxn modelId="{A3DEE98E-F54A-4E17-93BB-6BBF6B5FDF03}" type="presOf" srcId="{9CB58814-BB8B-4474-BAF5-0A2759C5FC15}" destId="{24A46435-ED41-49BB-9934-021197D9415A}" srcOrd="0" destOrd="0" presId="urn:microsoft.com/office/officeart/2005/8/layout/hList1"/>
    <dgm:cxn modelId="{89483297-2990-4400-80D4-CCD153707747}" srcId="{B6F65BF5-A4EF-4C79-BC9D-4DEAD95CCA74}" destId="{46A85A40-1C9B-493B-AE67-1F5F6EC3ECD5}" srcOrd="2" destOrd="0" parTransId="{E4CAC2F3-B8A9-491D-9777-DB548B1B0078}" sibTransId="{6154E906-54F7-4454-8AC1-BAE189F998D6}"/>
    <dgm:cxn modelId="{335C3597-0149-4ABA-9303-05737AAF83A5}" type="presOf" srcId="{7472A03C-5EF8-43D1-A1A7-EB6FAAF6D54B}" destId="{3B03B915-5AB2-4703-801F-35CBAF0EB556}" srcOrd="0" destOrd="2" presId="urn:microsoft.com/office/officeart/2005/8/layout/hList1"/>
    <dgm:cxn modelId="{D3D25AA2-30D6-4A48-9065-24D83D146F8D}" type="presOf" srcId="{D9968C55-D180-4B7F-BC43-E9DBE13C9AD6}" destId="{3B03B915-5AB2-4703-801F-35CBAF0EB556}" srcOrd="0" destOrd="3" presId="urn:microsoft.com/office/officeart/2005/8/layout/hList1"/>
    <dgm:cxn modelId="{DD6261A9-78CA-42AD-A72D-DB37B9576BCF}" type="presOf" srcId="{634C4DE9-7DEA-45D6-A2D1-6F71C39AE360}" destId="{60514679-173C-4DDD-BBBA-AB52CE817EBB}" srcOrd="0" destOrd="0" presId="urn:microsoft.com/office/officeart/2005/8/layout/hList1"/>
    <dgm:cxn modelId="{6AFA16B0-8591-450D-B45D-25EFE52D058E}" type="presOf" srcId="{8E348E50-4D76-45CE-BD0F-EF5C04A13A12}" destId="{60514679-173C-4DDD-BBBA-AB52CE817EBB}" srcOrd="0" destOrd="1" presId="urn:microsoft.com/office/officeart/2005/8/layout/hList1"/>
    <dgm:cxn modelId="{8FBFCDB0-5178-4D7D-BF72-258BFCCAD71F}" type="presOf" srcId="{35DA9973-7B3E-43D6-A617-A928E8ACAF4E}" destId="{44872623-1248-4266-B28D-6A3DD03D382D}" srcOrd="0" destOrd="0" presId="urn:microsoft.com/office/officeart/2005/8/layout/hList1"/>
    <dgm:cxn modelId="{B55F78B9-6FD7-435E-8A35-2D5068760E13}" type="presOf" srcId="{46A85A40-1C9B-493B-AE67-1F5F6EC3ECD5}" destId="{61147079-58AB-4235-8D68-52089C9673B3}" srcOrd="0" destOrd="0" presId="urn:microsoft.com/office/officeart/2005/8/layout/hList1"/>
    <dgm:cxn modelId="{149E41BC-743C-49F6-95A2-73DDB0753B36}" srcId="{46A85A40-1C9B-493B-AE67-1F5F6EC3ECD5}" destId="{19AA8779-218C-4B4A-A621-0BE6A33EC90F}" srcOrd="0" destOrd="0" parTransId="{9D5457AC-EC2F-4545-9C68-C8F4C9023AD2}" sibTransId="{A1C2418B-68E0-419A-BC33-2B5770354A38}"/>
    <dgm:cxn modelId="{3611CDD0-5A02-40F9-BE99-688FC7F9CB7E}" srcId="{B6F65BF5-A4EF-4C79-BC9D-4DEAD95CCA74}" destId="{9CB58814-BB8B-4474-BAF5-0A2759C5FC15}" srcOrd="1" destOrd="0" parTransId="{81D28F93-A155-457F-9366-B30DC9A8AF5E}" sibTransId="{8B66B52D-E571-452A-9E4D-177F4BE25698}"/>
    <dgm:cxn modelId="{60FB0CDF-E8FD-4658-A270-FCE378240A99}" srcId="{9CB58814-BB8B-4474-BAF5-0A2759C5FC15}" destId="{634C4DE9-7DEA-45D6-A2D1-6F71C39AE360}" srcOrd="0" destOrd="0" parTransId="{9AADE5CF-9BDA-46ED-B98F-BB82E9C8E181}" sibTransId="{8E3C226C-2E67-46E5-A270-792A77B556AA}"/>
    <dgm:cxn modelId="{ACEA46E6-DD0F-43F6-A7D9-9D2DF93E6B60}" srcId="{9CB58814-BB8B-4474-BAF5-0A2759C5FC15}" destId="{8E348E50-4D76-45CE-BD0F-EF5C04A13A12}" srcOrd="1" destOrd="0" parTransId="{318AFC17-FAD0-42D6-9307-52820405B246}" sibTransId="{0D71AF70-1A59-45F5-8370-0BA2C58FC8ED}"/>
    <dgm:cxn modelId="{3686C6EB-790D-442A-B3D2-56A834E1D2AD}" type="presOf" srcId="{2F1C1E24-49B3-4BBF-BA02-862655454EDE}" destId="{3B03B915-5AB2-4703-801F-35CBAF0EB556}" srcOrd="0" destOrd="1" presId="urn:microsoft.com/office/officeart/2005/8/layout/hList1"/>
    <dgm:cxn modelId="{5E960FFD-BEE1-424E-94B0-A3205C985E76}" type="presParOf" srcId="{23829FD5-DDB4-46D9-88A1-0D2E93DDD512}" destId="{D28895D3-D366-4703-B7D4-A3AED9F04AED}" srcOrd="0" destOrd="0" presId="urn:microsoft.com/office/officeart/2005/8/layout/hList1"/>
    <dgm:cxn modelId="{B7138B96-DB83-47D6-8BAF-702F1734F3D2}" type="presParOf" srcId="{D28895D3-D366-4703-B7D4-A3AED9F04AED}" destId="{C5D2E1CD-86F5-40D9-BEF4-F093D4FF404A}" srcOrd="0" destOrd="0" presId="urn:microsoft.com/office/officeart/2005/8/layout/hList1"/>
    <dgm:cxn modelId="{8179870B-79B5-48A3-AAF4-1575863603E5}" type="presParOf" srcId="{D28895D3-D366-4703-B7D4-A3AED9F04AED}" destId="{44872623-1248-4266-B28D-6A3DD03D382D}" srcOrd="1" destOrd="0" presId="urn:microsoft.com/office/officeart/2005/8/layout/hList1"/>
    <dgm:cxn modelId="{40E11106-2D1B-48B1-9052-6437C1E53D01}" type="presParOf" srcId="{23829FD5-DDB4-46D9-88A1-0D2E93DDD512}" destId="{08786C65-6CA7-4F79-93FF-D3FD823BD445}" srcOrd="1" destOrd="0" presId="urn:microsoft.com/office/officeart/2005/8/layout/hList1"/>
    <dgm:cxn modelId="{6ACF076C-C0ED-47B8-B465-68C1F3080066}" type="presParOf" srcId="{23829FD5-DDB4-46D9-88A1-0D2E93DDD512}" destId="{0D08A749-3521-46C8-BA10-195ED111962E}" srcOrd="2" destOrd="0" presId="urn:microsoft.com/office/officeart/2005/8/layout/hList1"/>
    <dgm:cxn modelId="{48600406-516F-43F6-AA84-8AB4621E6F41}" type="presParOf" srcId="{0D08A749-3521-46C8-BA10-195ED111962E}" destId="{24A46435-ED41-49BB-9934-021197D9415A}" srcOrd="0" destOrd="0" presId="urn:microsoft.com/office/officeart/2005/8/layout/hList1"/>
    <dgm:cxn modelId="{A55D54B4-956A-41F9-9909-10BA7ED78E69}" type="presParOf" srcId="{0D08A749-3521-46C8-BA10-195ED111962E}" destId="{60514679-173C-4DDD-BBBA-AB52CE817EBB}" srcOrd="1" destOrd="0" presId="urn:microsoft.com/office/officeart/2005/8/layout/hList1"/>
    <dgm:cxn modelId="{1DD26D59-E8F1-4C26-853B-380C5D7F8BA2}" type="presParOf" srcId="{23829FD5-DDB4-46D9-88A1-0D2E93DDD512}" destId="{65A5D18A-367E-4B1A-A99F-63B7D0E410F5}" srcOrd="3" destOrd="0" presId="urn:microsoft.com/office/officeart/2005/8/layout/hList1"/>
    <dgm:cxn modelId="{CB593DF2-71D0-4120-9D12-41DD69944EB5}" type="presParOf" srcId="{23829FD5-DDB4-46D9-88A1-0D2E93DDD512}" destId="{18FA66DC-3241-4DF8-A3AC-464BD0F1A284}" srcOrd="4" destOrd="0" presId="urn:microsoft.com/office/officeart/2005/8/layout/hList1"/>
    <dgm:cxn modelId="{B710D792-972B-422A-94C3-F0751C4AF424}" type="presParOf" srcId="{18FA66DC-3241-4DF8-A3AC-464BD0F1A284}" destId="{61147079-58AB-4235-8D68-52089C9673B3}" srcOrd="0" destOrd="0" presId="urn:microsoft.com/office/officeart/2005/8/layout/hList1"/>
    <dgm:cxn modelId="{FE2ED24C-D194-4E9C-B2C4-143693EF05DA}" type="presParOf" srcId="{18FA66DC-3241-4DF8-A3AC-464BD0F1A284}" destId="{3B03B915-5AB2-4703-801F-35CBAF0EB5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B69E5-52AC-4268-8C9B-B92F9BC3C10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5FCC4E-F6E3-4B29-9E94-889D064D9CAF}">
      <dgm:prSet phldrT="[Teks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S in its own units</a:t>
          </a:r>
        </a:p>
      </dgm:t>
    </dgm:pt>
    <dgm:pt modelId="{B3988586-C789-4B7C-885F-C3D7429CA739}" type="parTrans" cxnId="{0464C660-7B98-499A-8485-F6A461AB63F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9D767-0769-45A7-A0A9-4B2EFBB8F576}" type="sibTrans" cxnId="{0464C660-7B98-499A-8485-F6A461AB63F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F42FA-E932-4A40-8474-A3F4DA645248}">
      <dgm:prSet phldrT="[Teks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Prices on S units</a:t>
          </a:r>
        </a:p>
      </dgm:t>
    </dgm:pt>
    <dgm:pt modelId="{3130A6DE-A484-4111-93C3-8B2D132193B7}" type="parTrans" cxnId="{E48A199A-3938-4C15-A4FA-D19017F57F52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47B40-6D7F-4F3D-B4A3-14D6E1021DDA}" type="sibTrans" cxnId="{E48A199A-3938-4C15-A4FA-D19017F57F52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C00E8-B47B-4EAF-B5C6-0266E1710117}">
      <dgm:prSet phldrT="[Teks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SV</a:t>
          </a:r>
        </a:p>
      </dgm:t>
    </dgm:pt>
    <dgm:pt modelId="{6834C9F7-ACF7-41A3-8A7E-EF315B0832F7}" type="parTrans" cxnId="{C5D96910-5B3D-42F3-9EA4-D0D2CF99A524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A08D6-BC22-4224-B162-FEE149D9F8D6}" type="sibTrans" cxnId="{C5D96910-5B3D-42F3-9EA4-D0D2CF99A524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14401-8997-4952-9485-53074F68BE6C}">
      <dgm:prSet phldrT="[Teks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E in its own units</a:t>
          </a:r>
        </a:p>
      </dgm:t>
    </dgm:pt>
    <dgm:pt modelId="{69557853-36D8-4B24-8917-04F2D44D10D4}" type="parTrans" cxnId="{E283186A-48BA-4B2A-88D2-BA8DB1170842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B7ABE-E140-45F5-8732-3FF9E6B24FB8}" type="sibTrans" cxnId="{E283186A-48BA-4B2A-88D2-BA8DB1170842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178FD-0AF2-4EC3-B78F-BCAD8B1ED606}">
      <dgm:prSet phldrT="[Teks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Prices on E units</a:t>
          </a:r>
        </a:p>
      </dgm:t>
    </dgm:pt>
    <dgm:pt modelId="{F1198A7F-4A46-4905-8923-66DB3073A72D}" type="parTrans" cxnId="{473BA17D-9229-410E-A0B8-170A3A7EB90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4C885-2A2A-493B-95D2-F47ABB63BE85}" type="sibTrans" cxnId="{473BA17D-9229-410E-A0B8-170A3A7EB90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C7DD8-AC32-4508-9396-B4EF78D7E1AD}">
      <dgm:prSet phldrT="[Teks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EV</a:t>
          </a:r>
        </a:p>
      </dgm:t>
    </dgm:pt>
    <dgm:pt modelId="{4B0F5302-8ACB-4494-9808-D0E092D1A1C6}" type="parTrans" cxnId="{D36DDCFA-6D67-444A-8D03-9D65EEF1F13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2DD21-3129-4984-A965-E6A3F7CAC864}" type="sibTrans" cxnId="{D36DDCFA-6D67-444A-8D03-9D65EEF1F13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F001A-A2A8-48F5-ADCA-C01E1A80F93B}" type="pres">
      <dgm:prSet presAssocID="{042B69E5-52AC-4268-8C9B-B92F9BC3C109}" presName="Name0" presStyleCnt="0">
        <dgm:presLayoutVars>
          <dgm:dir/>
          <dgm:animLvl val="lvl"/>
          <dgm:resizeHandles val="exact"/>
        </dgm:presLayoutVars>
      </dgm:prSet>
      <dgm:spPr/>
    </dgm:pt>
    <dgm:pt modelId="{F1E73E95-AE48-4092-85F4-809253470FB1}" type="pres">
      <dgm:prSet presAssocID="{BF5FCC4E-F6E3-4B29-9E94-889D064D9CAF}" presName="vertFlow" presStyleCnt="0"/>
      <dgm:spPr/>
    </dgm:pt>
    <dgm:pt modelId="{7CB1E20A-4042-4282-A5F1-9CC0BFFC1A0A}" type="pres">
      <dgm:prSet presAssocID="{BF5FCC4E-F6E3-4B29-9E94-889D064D9CAF}" presName="header" presStyleLbl="node1" presStyleIdx="0" presStyleCnt="2"/>
      <dgm:spPr/>
    </dgm:pt>
    <dgm:pt modelId="{4D6D458D-3680-4763-A6F4-D407844062AC}" type="pres">
      <dgm:prSet presAssocID="{3130A6DE-A484-4111-93C3-8B2D132193B7}" presName="parTrans" presStyleLbl="sibTrans2D1" presStyleIdx="0" presStyleCnt="4"/>
      <dgm:spPr/>
    </dgm:pt>
    <dgm:pt modelId="{33CE4097-73D0-4EE2-B4C2-9D630646A228}" type="pres">
      <dgm:prSet presAssocID="{69CF42FA-E932-4A40-8474-A3F4DA645248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8CEC2213-E61E-4FD2-80D2-805DC2F08A7A}" type="pres">
      <dgm:prSet presAssocID="{C7147B40-6D7F-4F3D-B4A3-14D6E1021DDA}" presName="sibTrans" presStyleLbl="sibTrans2D1" presStyleIdx="1" presStyleCnt="4"/>
      <dgm:spPr/>
    </dgm:pt>
    <dgm:pt modelId="{FC1DFD1D-D818-4F33-96B2-BCE20F569C94}" type="pres">
      <dgm:prSet presAssocID="{483C00E8-B47B-4EAF-B5C6-0266E1710117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1892E183-BAA3-4D6F-9C00-49E18B3721A6}" type="pres">
      <dgm:prSet presAssocID="{BF5FCC4E-F6E3-4B29-9E94-889D064D9CAF}" presName="hSp" presStyleCnt="0"/>
      <dgm:spPr/>
    </dgm:pt>
    <dgm:pt modelId="{0C8F5B1E-5195-418C-925A-CFA0874B9A25}" type="pres">
      <dgm:prSet presAssocID="{FE814401-8997-4952-9485-53074F68BE6C}" presName="vertFlow" presStyleCnt="0"/>
      <dgm:spPr/>
    </dgm:pt>
    <dgm:pt modelId="{D596C33C-7F97-476B-9CA7-06E93ABEA236}" type="pres">
      <dgm:prSet presAssocID="{FE814401-8997-4952-9485-53074F68BE6C}" presName="header" presStyleLbl="node1" presStyleIdx="1" presStyleCnt="2"/>
      <dgm:spPr/>
    </dgm:pt>
    <dgm:pt modelId="{67BAF5F1-CAED-499A-A599-74DE74DB2955}" type="pres">
      <dgm:prSet presAssocID="{F1198A7F-4A46-4905-8923-66DB3073A72D}" presName="parTrans" presStyleLbl="sibTrans2D1" presStyleIdx="2" presStyleCnt="4"/>
      <dgm:spPr/>
    </dgm:pt>
    <dgm:pt modelId="{FC395E00-2E64-442B-B475-DD9FEA8AE7E7}" type="pres">
      <dgm:prSet presAssocID="{340178FD-0AF2-4EC3-B78F-BCAD8B1ED606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0F098CA3-BEC7-4254-A597-B3067AE1F588}" type="pres">
      <dgm:prSet presAssocID="{8D64C885-2A2A-493B-95D2-F47ABB63BE85}" presName="sibTrans" presStyleLbl="sibTrans2D1" presStyleIdx="3" presStyleCnt="4"/>
      <dgm:spPr/>
    </dgm:pt>
    <dgm:pt modelId="{999CBA96-D33D-4201-8139-B2DB16E7FC49}" type="pres">
      <dgm:prSet presAssocID="{EB4C7DD8-AC32-4508-9396-B4EF78D7E1AD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D57BBA0A-59AD-4BA5-B4B2-C9835491300C}" type="presOf" srcId="{3130A6DE-A484-4111-93C3-8B2D132193B7}" destId="{4D6D458D-3680-4763-A6F4-D407844062AC}" srcOrd="0" destOrd="0" presId="urn:microsoft.com/office/officeart/2005/8/layout/lProcess1"/>
    <dgm:cxn modelId="{A2D8EF0B-3B9D-4C56-B611-4B8721D90135}" type="presOf" srcId="{FE814401-8997-4952-9485-53074F68BE6C}" destId="{D596C33C-7F97-476B-9CA7-06E93ABEA236}" srcOrd="0" destOrd="0" presId="urn:microsoft.com/office/officeart/2005/8/layout/lProcess1"/>
    <dgm:cxn modelId="{C5D96910-5B3D-42F3-9EA4-D0D2CF99A524}" srcId="{BF5FCC4E-F6E3-4B29-9E94-889D064D9CAF}" destId="{483C00E8-B47B-4EAF-B5C6-0266E1710117}" srcOrd="1" destOrd="0" parTransId="{6834C9F7-ACF7-41A3-8A7E-EF315B0832F7}" sibTransId="{EF8A08D6-BC22-4224-B162-FEE149D9F8D6}"/>
    <dgm:cxn modelId="{29084D21-C991-4E4D-9AF4-D41DFA5D171E}" type="presOf" srcId="{C7147B40-6D7F-4F3D-B4A3-14D6E1021DDA}" destId="{8CEC2213-E61E-4FD2-80D2-805DC2F08A7A}" srcOrd="0" destOrd="0" presId="urn:microsoft.com/office/officeart/2005/8/layout/lProcess1"/>
    <dgm:cxn modelId="{D8250430-A2A6-49EA-B70A-E0EF73C63802}" type="presOf" srcId="{042B69E5-52AC-4268-8C9B-B92F9BC3C109}" destId="{4D6F001A-A2A8-48F5-ADCA-C01E1A80F93B}" srcOrd="0" destOrd="0" presId="urn:microsoft.com/office/officeart/2005/8/layout/lProcess1"/>
    <dgm:cxn modelId="{0464C660-7B98-499A-8485-F6A461AB63FE}" srcId="{042B69E5-52AC-4268-8C9B-B92F9BC3C109}" destId="{BF5FCC4E-F6E3-4B29-9E94-889D064D9CAF}" srcOrd="0" destOrd="0" parTransId="{B3988586-C789-4B7C-885F-C3D7429CA739}" sibTransId="{60F9D767-0769-45A7-A0A9-4B2EFBB8F576}"/>
    <dgm:cxn modelId="{5A663965-E556-46C0-9FB9-31164D61951D}" type="presOf" srcId="{F1198A7F-4A46-4905-8923-66DB3073A72D}" destId="{67BAF5F1-CAED-499A-A599-74DE74DB2955}" srcOrd="0" destOrd="0" presId="urn:microsoft.com/office/officeart/2005/8/layout/lProcess1"/>
    <dgm:cxn modelId="{E283186A-48BA-4B2A-88D2-BA8DB1170842}" srcId="{042B69E5-52AC-4268-8C9B-B92F9BC3C109}" destId="{FE814401-8997-4952-9485-53074F68BE6C}" srcOrd="1" destOrd="0" parTransId="{69557853-36D8-4B24-8917-04F2D44D10D4}" sibTransId="{F32B7ABE-E140-45F5-8732-3FF9E6B24FB8}"/>
    <dgm:cxn modelId="{B9859C76-56BC-4653-888E-FC1F5F782D33}" type="presOf" srcId="{340178FD-0AF2-4EC3-B78F-BCAD8B1ED606}" destId="{FC395E00-2E64-442B-B475-DD9FEA8AE7E7}" srcOrd="0" destOrd="0" presId="urn:microsoft.com/office/officeart/2005/8/layout/lProcess1"/>
    <dgm:cxn modelId="{473BA17D-9229-410E-A0B8-170A3A7EB905}" srcId="{FE814401-8997-4952-9485-53074F68BE6C}" destId="{340178FD-0AF2-4EC3-B78F-BCAD8B1ED606}" srcOrd="0" destOrd="0" parTransId="{F1198A7F-4A46-4905-8923-66DB3073A72D}" sibTransId="{8D64C885-2A2A-493B-95D2-F47ABB63BE85}"/>
    <dgm:cxn modelId="{11B0B981-5930-4C05-8646-9600A666C742}" type="presOf" srcId="{EB4C7DD8-AC32-4508-9396-B4EF78D7E1AD}" destId="{999CBA96-D33D-4201-8139-B2DB16E7FC49}" srcOrd="0" destOrd="0" presId="urn:microsoft.com/office/officeart/2005/8/layout/lProcess1"/>
    <dgm:cxn modelId="{38FB2583-5A94-4D90-AC39-F823E56ABB45}" type="presOf" srcId="{483C00E8-B47B-4EAF-B5C6-0266E1710117}" destId="{FC1DFD1D-D818-4F33-96B2-BCE20F569C94}" srcOrd="0" destOrd="0" presId="urn:microsoft.com/office/officeart/2005/8/layout/lProcess1"/>
    <dgm:cxn modelId="{B5120E8C-2233-47DF-B1DC-C328C14717BD}" type="presOf" srcId="{8D64C885-2A2A-493B-95D2-F47ABB63BE85}" destId="{0F098CA3-BEC7-4254-A597-B3067AE1F588}" srcOrd="0" destOrd="0" presId="urn:microsoft.com/office/officeart/2005/8/layout/lProcess1"/>
    <dgm:cxn modelId="{E48A199A-3938-4C15-A4FA-D19017F57F52}" srcId="{BF5FCC4E-F6E3-4B29-9E94-889D064D9CAF}" destId="{69CF42FA-E932-4A40-8474-A3F4DA645248}" srcOrd="0" destOrd="0" parTransId="{3130A6DE-A484-4111-93C3-8B2D132193B7}" sibTransId="{C7147B40-6D7F-4F3D-B4A3-14D6E1021DDA}"/>
    <dgm:cxn modelId="{C8D809B2-BE19-4970-9C53-57CE433CA8B2}" type="presOf" srcId="{69CF42FA-E932-4A40-8474-A3F4DA645248}" destId="{33CE4097-73D0-4EE2-B4C2-9D630646A228}" srcOrd="0" destOrd="0" presId="urn:microsoft.com/office/officeart/2005/8/layout/lProcess1"/>
    <dgm:cxn modelId="{2B70ACE1-68ED-4752-B120-504F8F75D429}" type="presOf" srcId="{BF5FCC4E-F6E3-4B29-9E94-889D064D9CAF}" destId="{7CB1E20A-4042-4282-A5F1-9CC0BFFC1A0A}" srcOrd="0" destOrd="0" presId="urn:microsoft.com/office/officeart/2005/8/layout/lProcess1"/>
    <dgm:cxn modelId="{D36DDCFA-6D67-444A-8D03-9D65EEF1F136}" srcId="{FE814401-8997-4952-9485-53074F68BE6C}" destId="{EB4C7DD8-AC32-4508-9396-B4EF78D7E1AD}" srcOrd="1" destOrd="0" parTransId="{4B0F5302-8ACB-4494-9808-D0E092D1A1C6}" sibTransId="{C4F2DD21-3129-4984-A965-E6A3F7CAC864}"/>
    <dgm:cxn modelId="{8E9C49CB-ED0A-4D07-B527-E66F84FFC5BF}" type="presParOf" srcId="{4D6F001A-A2A8-48F5-ADCA-C01E1A80F93B}" destId="{F1E73E95-AE48-4092-85F4-809253470FB1}" srcOrd="0" destOrd="0" presId="urn:microsoft.com/office/officeart/2005/8/layout/lProcess1"/>
    <dgm:cxn modelId="{49D7D20C-7DC7-4DF9-B10E-721ECEDCF60A}" type="presParOf" srcId="{F1E73E95-AE48-4092-85F4-809253470FB1}" destId="{7CB1E20A-4042-4282-A5F1-9CC0BFFC1A0A}" srcOrd="0" destOrd="0" presId="urn:microsoft.com/office/officeart/2005/8/layout/lProcess1"/>
    <dgm:cxn modelId="{0C606084-D806-4D61-9273-9E1F18DB5A7D}" type="presParOf" srcId="{F1E73E95-AE48-4092-85F4-809253470FB1}" destId="{4D6D458D-3680-4763-A6F4-D407844062AC}" srcOrd="1" destOrd="0" presId="urn:microsoft.com/office/officeart/2005/8/layout/lProcess1"/>
    <dgm:cxn modelId="{D20CE9F9-02A1-4384-8621-5F58E6B00DBB}" type="presParOf" srcId="{F1E73E95-AE48-4092-85F4-809253470FB1}" destId="{33CE4097-73D0-4EE2-B4C2-9D630646A228}" srcOrd="2" destOrd="0" presId="urn:microsoft.com/office/officeart/2005/8/layout/lProcess1"/>
    <dgm:cxn modelId="{F1119253-3FB7-4556-A38D-5D5DB724AFA5}" type="presParOf" srcId="{F1E73E95-AE48-4092-85F4-809253470FB1}" destId="{8CEC2213-E61E-4FD2-80D2-805DC2F08A7A}" srcOrd="3" destOrd="0" presId="urn:microsoft.com/office/officeart/2005/8/layout/lProcess1"/>
    <dgm:cxn modelId="{6106F18A-E9D4-4FB5-87B6-27EF8F836B68}" type="presParOf" srcId="{F1E73E95-AE48-4092-85F4-809253470FB1}" destId="{FC1DFD1D-D818-4F33-96B2-BCE20F569C94}" srcOrd="4" destOrd="0" presId="urn:microsoft.com/office/officeart/2005/8/layout/lProcess1"/>
    <dgm:cxn modelId="{A883082E-C66C-4496-8A89-ED61A11C1533}" type="presParOf" srcId="{4D6F001A-A2A8-48F5-ADCA-C01E1A80F93B}" destId="{1892E183-BAA3-4D6F-9C00-49E18B3721A6}" srcOrd="1" destOrd="0" presId="urn:microsoft.com/office/officeart/2005/8/layout/lProcess1"/>
    <dgm:cxn modelId="{EFE2E55B-9C86-4D7D-95B4-93F96AC15D4C}" type="presParOf" srcId="{4D6F001A-A2A8-48F5-ADCA-C01E1A80F93B}" destId="{0C8F5B1E-5195-418C-925A-CFA0874B9A25}" srcOrd="2" destOrd="0" presId="urn:microsoft.com/office/officeart/2005/8/layout/lProcess1"/>
    <dgm:cxn modelId="{016687D2-F666-4543-AD58-67499AF75A3F}" type="presParOf" srcId="{0C8F5B1E-5195-418C-925A-CFA0874B9A25}" destId="{D596C33C-7F97-476B-9CA7-06E93ABEA236}" srcOrd="0" destOrd="0" presId="urn:microsoft.com/office/officeart/2005/8/layout/lProcess1"/>
    <dgm:cxn modelId="{A506A580-21FB-4E68-8619-DB571FC5C02A}" type="presParOf" srcId="{0C8F5B1E-5195-418C-925A-CFA0874B9A25}" destId="{67BAF5F1-CAED-499A-A599-74DE74DB2955}" srcOrd="1" destOrd="0" presId="urn:microsoft.com/office/officeart/2005/8/layout/lProcess1"/>
    <dgm:cxn modelId="{C034C133-5498-4DFA-8D72-C526E20F54DA}" type="presParOf" srcId="{0C8F5B1E-5195-418C-925A-CFA0874B9A25}" destId="{FC395E00-2E64-442B-B475-DD9FEA8AE7E7}" srcOrd="2" destOrd="0" presId="urn:microsoft.com/office/officeart/2005/8/layout/lProcess1"/>
    <dgm:cxn modelId="{2DA08BB7-93E8-4ED5-ADF1-5BAD02180876}" type="presParOf" srcId="{0C8F5B1E-5195-418C-925A-CFA0874B9A25}" destId="{0F098CA3-BEC7-4254-A597-B3067AE1F588}" srcOrd="3" destOrd="0" presId="urn:microsoft.com/office/officeart/2005/8/layout/lProcess1"/>
    <dgm:cxn modelId="{263D3A49-9629-434A-8170-FC0F76265410}" type="presParOf" srcId="{0C8F5B1E-5195-418C-925A-CFA0874B9A25}" destId="{999CBA96-D33D-4201-8139-B2DB16E7FC4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2E1CD-86F5-40D9-BEF4-F093D4FF404A}">
      <dsp:nvSpPr>
        <dsp:cNvPr id="0" name=""/>
        <dsp:cNvSpPr/>
      </dsp:nvSpPr>
      <dsp:spPr>
        <a:xfrm>
          <a:off x="3264" y="3209"/>
          <a:ext cx="3182501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Customer value proposition</a:t>
          </a:r>
        </a:p>
      </dsp:txBody>
      <dsp:txXfrm>
        <a:off x="3264" y="3209"/>
        <a:ext cx="3182501" cy="460800"/>
      </dsp:txXfrm>
    </dsp:sp>
    <dsp:sp modelId="{44872623-1248-4266-B28D-6A3DD03D382D}">
      <dsp:nvSpPr>
        <dsp:cNvPr id="0" name=""/>
        <dsp:cNvSpPr/>
      </dsp:nvSpPr>
      <dsp:spPr>
        <a:xfrm>
          <a:off x="3264" y="464009"/>
          <a:ext cx="3182501" cy="39610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Fashionable clothing at decent prices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In their own words (AR, p44): “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to offer our customers fashion items that meet the most demanding design, safety, sustainability and quality standards, at affordable prices.”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4" y="464009"/>
        <a:ext cx="3182501" cy="3961035"/>
      </dsp:txXfrm>
    </dsp:sp>
    <dsp:sp modelId="{24A46435-ED41-49BB-9934-021197D9415A}">
      <dsp:nvSpPr>
        <dsp:cNvPr id="0" name=""/>
        <dsp:cNvSpPr/>
      </dsp:nvSpPr>
      <dsp:spPr>
        <a:xfrm>
          <a:off x="3631315" y="3209"/>
          <a:ext cx="3182501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Profit formula</a:t>
          </a:r>
        </a:p>
      </dsp:txBody>
      <dsp:txXfrm>
        <a:off x="3631315" y="3209"/>
        <a:ext cx="3182501" cy="460800"/>
      </dsp:txXfrm>
    </dsp:sp>
    <dsp:sp modelId="{60514679-173C-4DDD-BBBA-AB52CE817EBB}">
      <dsp:nvSpPr>
        <dsp:cNvPr id="0" name=""/>
        <dsp:cNvSpPr/>
      </dsp:nvSpPr>
      <dsp:spPr>
        <a:xfrm>
          <a:off x="3631315" y="464009"/>
          <a:ext cx="3182501" cy="39610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Double digit EBIT margin driven by scale &amp; efficiency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Sales/IC &gt;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Hence high ROIC</a:t>
          </a:r>
        </a:p>
      </dsp:txBody>
      <dsp:txXfrm>
        <a:off x="3631315" y="464009"/>
        <a:ext cx="3182501" cy="3961035"/>
      </dsp:txXfrm>
    </dsp:sp>
    <dsp:sp modelId="{61147079-58AB-4235-8D68-52089C9673B3}">
      <dsp:nvSpPr>
        <dsp:cNvPr id="0" name=""/>
        <dsp:cNvSpPr/>
      </dsp:nvSpPr>
      <dsp:spPr>
        <a:xfrm>
          <a:off x="7259366" y="3209"/>
          <a:ext cx="3182501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Key resources and processes</a:t>
          </a:r>
        </a:p>
      </dsp:txBody>
      <dsp:txXfrm>
        <a:off x="7259366" y="3209"/>
        <a:ext cx="3182501" cy="460800"/>
      </dsp:txXfrm>
    </dsp:sp>
    <dsp:sp modelId="{3B03B915-5AB2-4703-801F-35CBAF0EB556}">
      <dsp:nvSpPr>
        <dsp:cNvPr id="0" name=""/>
        <dsp:cNvSpPr/>
      </dsp:nvSpPr>
      <dsp:spPr>
        <a:xfrm>
          <a:off x="7259366" y="464009"/>
          <a:ext cx="3182501" cy="39610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8 brands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Integrated but outsourced supply chain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Frequent new collections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“Over time, we have developed a unique business model characterised by flexibility, integration, sustainability, creativity and innovation. Key to our management is the ongoing, centralised analysis of information on business development.” (AR p44)</a:t>
          </a:r>
        </a:p>
      </dsp:txBody>
      <dsp:txXfrm>
        <a:off x="7259366" y="464009"/>
        <a:ext cx="3182501" cy="396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1E20A-4042-4282-A5F1-9CC0BFFC1A0A}">
      <dsp:nvSpPr>
        <dsp:cNvPr id="0" name=""/>
        <dsp:cNvSpPr/>
      </dsp:nvSpPr>
      <dsp:spPr>
        <a:xfrm>
          <a:off x="4432" y="782751"/>
          <a:ext cx="3250672" cy="812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S in its own units</a:t>
          </a:r>
        </a:p>
      </dsp:txBody>
      <dsp:txXfrm>
        <a:off x="28234" y="806553"/>
        <a:ext cx="3203068" cy="765064"/>
      </dsp:txXfrm>
    </dsp:sp>
    <dsp:sp modelId="{4D6D458D-3680-4763-A6F4-D407844062AC}">
      <dsp:nvSpPr>
        <dsp:cNvPr id="0" name=""/>
        <dsp:cNvSpPr/>
      </dsp:nvSpPr>
      <dsp:spPr>
        <a:xfrm rot="5400000">
          <a:off x="1558660" y="1666527"/>
          <a:ext cx="142216" cy="1422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E4097-73D0-4EE2-B4C2-9D630646A228}">
      <dsp:nvSpPr>
        <dsp:cNvPr id="0" name=""/>
        <dsp:cNvSpPr/>
      </dsp:nvSpPr>
      <dsp:spPr>
        <a:xfrm>
          <a:off x="4432" y="1879852"/>
          <a:ext cx="3250672" cy="8126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Prices on S units</a:t>
          </a:r>
        </a:p>
      </dsp:txBody>
      <dsp:txXfrm>
        <a:off x="28234" y="1903654"/>
        <a:ext cx="3203068" cy="765064"/>
      </dsp:txXfrm>
    </dsp:sp>
    <dsp:sp modelId="{8CEC2213-E61E-4FD2-80D2-805DC2F08A7A}">
      <dsp:nvSpPr>
        <dsp:cNvPr id="0" name=""/>
        <dsp:cNvSpPr/>
      </dsp:nvSpPr>
      <dsp:spPr>
        <a:xfrm rot="5400000">
          <a:off x="1558660" y="2763629"/>
          <a:ext cx="142216" cy="1422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DFD1D-D818-4F33-96B2-BCE20F569C94}">
      <dsp:nvSpPr>
        <dsp:cNvPr id="0" name=""/>
        <dsp:cNvSpPr/>
      </dsp:nvSpPr>
      <dsp:spPr>
        <a:xfrm>
          <a:off x="4432" y="2976954"/>
          <a:ext cx="3250672" cy="8126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SV</a:t>
          </a:r>
        </a:p>
      </dsp:txBody>
      <dsp:txXfrm>
        <a:off x="28234" y="3000756"/>
        <a:ext cx="3203068" cy="765064"/>
      </dsp:txXfrm>
    </dsp:sp>
    <dsp:sp modelId="{D596C33C-7F97-476B-9CA7-06E93ABEA236}">
      <dsp:nvSpPr>
        <dsp:cNvPr id="0" name=""/>
        <dsp:cNvSpPr/>
      </dsp:nvSpPr>
      <dsp:spPr>
        <a:xfrm>
          <a:off x="3710199" y="782751"/>
          <a:ext cx="3250672" cy="812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E in its own units</a:t>
          </a:r>
        </a:p>
      </dsp:txBody>
      <dsp:txXfrm>
        <a:off x="3734001" y="806553"/>
        <a:ext cx="3203068" cy="765064"/>
      </dsp:txXfrm>
    </dsp:sp>
    <dsp:sp modelId="{67BAF5F1-CAED-499A-A599-74DE74DB2955}">
      <dsp:nvSpPr>
        <dsp:cNvPr id="0" name=""/>
        <dsp:cNvSpPr/>
      </dsp:nvSpPr>
      <dsp:spPr>
        <a:xfrm rot="5400000">
          <a:off x="5264426" y="1666527"/>
          <a:ext cx="142216" cy="1422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95E00-2E64-442B-B475-DD9FEA8AE7E7}">
      <dsp:nvSpPr>
        <dsp:cNvPr id="0" name=""/>
        <dsp:cNvSpPr/>
      </dsp:nvSpPr>
      <dsp:spPr>
        <a:xfrm>
          <a:off x="3710199" y="1879852"/>
          <a:ext cx="3250672" cy="8126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Prices on E units</a:t>
          </a:r>
        </a:p>
      </dsp:txBody>
      <dsp:txXfrm>
        <a:off x="3734001" y="1903654"/>
        <a:ext cx="3203068" cy="765064"/>
      </dsp:txXfrm>
    </dsp:sp>
    <dsp:sp modelId="{0F098CA3-BEC7-4254-A597-B3067AE1F588}">
      <dsp:nvSpPr>
        <dsp:cNvPr id="0" name=""/>
        <dsp:cNvSpPr/>
      </dsp:nvSpPr>
      <dsp:spPr>
        <a:xfrm rot="5400000">
          <a:off x="5264426" y="2763629"/>
          <a:ext cx="142216" cy="1422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CBA96-D33D-4201-8139-B2DB16E7FC49}">
      <dsp:nvSpPr>
        <dsp:cNvPr id="0" name=""/>
        <dsp:cNvSpPr/>
      </dsp:nvSpPr>
      <dsp:spPr>
        <a:xfrm>
          <a:off x="3710199" y="2976954"/>
          <a:ext cx="3250672" cy="8126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EV</a:t>
          </a:r>
        </a:p>
      </dsp:txBody>
      <dsp:txXfrm>
        <a:off x="3734001" y="3000756"/>
        <a:ext cx="3203068" cy="765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02-09-2023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02-09-2023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SV and EV almost zero in shareholder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SV and EV almost zero in shareholder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02-09-2023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02-09-2023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02-09-2023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02-09-2023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02-09-2023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02-09-2023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02-09-2023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02-09-2023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02-09-2023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02-09-2023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02-09-2023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02-09-2023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dirty="0"/>
              <a:t>Chapter 11: Case Study Integrated Valuation: Inditex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Purpose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F32C5A-32F0-92F2-9B00-12352CEF50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A company’s purpose is the reason for its existence, grounded in the way it creates value for its clients and other stakeholders</a:t>
            </a:r>
          </a:p>
          <a:p>
            <a:pPr>
              <a:lnSpc>
                <a:spcPct val="150000"/>
              </a:lnSpc>
            </a:pPr>
            <a:r>
              <a:rPr lang="en-GB" sz="2400" b="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Inditex does not explicitly state their purpose in their reporting</a:t>
            </a:r>
            <a:r>
              <a:rPr lang="en-GB" sz="24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, although implicitly mention it on their website: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800" b="0" i="1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“Our workforce never loses sight of the customer. We work to create value beyond profit, putting people and the environment at the centre of our decision-making, and always striving to do and be better. It is fundamental to how we do business that our fashion is Right to Wear.”</a:t>
            </a:r>
            <a:endParaRPr lang="en-GB" sz="1800" b="0" i="1" baseline="300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Conclusion: Inditex’ purpose is a question mark, and so is the fit of the purpose </a:t>
            </a:r>
            <a:r>
              <a:rPr lang="en-US" sz="24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with what stakeholder want and what is needed for navigating transitions</a:t>
            </a:r>
            <a:endParaRPr lang="en-US" sz="24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6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Stakeholders &amp; Stakeholder Impact Map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1CBB4-3381-B79D-A44D-47D681E6EDEF}"/>
              </a:ext>
            </a:extLst>
          </p:cNvPr>
          <p:cNvSpPr txBox="1"/>
          <p:nvPr/>
        </p:nvSpPr>
        <p:spPr>
          <a:xfrm>
            <a:off x="689713" y="1604823"/>
            <a:ext cx="10812572" cy="400110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The stakeholders of Inditex (as </a:t>
            </a:r>
            <a:r>
              <a:rPr 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company)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2A4B6-CDFE-4D91-F2D7-B1F307F5C53B}"/>
              </a:ext>
            </a:extLst>
          </p:cNvPr>
          <p:cNvSpPr txBox="1"/>
          <p:nvPr/>
        </p:nvSpPr>
        <p:spPr>
          <a:xfrm>
            <a:off x="689713" y="2003840"/>
            <a:ext cx="10812476" cy="1463040"/>
          </a:xfrm>
          <a:prstGeom prst="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3CAD32-CBE6-7202-E4B1-B922FD7B373B}"/>
              </a:ext>
            </a:extLst>
          </p:cNvPr>
          <p:cNvGrpSpPr/>
          <p:nvPr/>
        </p:nvGrpSpPr>
        <p:grpSpPr>
          <a:xfrm>
            <a:off x="1267653" y="2203590"/>
            <a:ext cx="1217110" cy="1039272"/>
            <a:chOff x="1212295" y="1781689"/>
            <a:chExt cx="1217110" cy="1291106"/>
          </a:xfrm>
        </p:grpSpPr>
        <p:pic>
          <p:nvPicPr>
            <p:cNvPr id="24" name="Picture 2" descr="Group ">
              <a:extLst>
                <a:ext uri="{FF2B5EF4-FFF2-40B4-BE49-F238E27FC236}">
                  <a16:creationId xmlns:a16="http://schemas.microsoft.com/office/drawing/2014/main" id="{698201A3-1B57-E6E2-D189-A2EA2E820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77" y="1781689"/>
              <a:ext cx="910952" cy="90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1A45FE-F5E3-82E7-CAF2-CB93A63384F0}"/>
                </a:ext>
              </a:extLst>
            </p:cNvPr>
            <p:cNvSpPr txBox="1"/>
            <p:nvPr/>
          </p:nvSpPr>
          <p:spPr>
            <a:xfrm>
              <a:off x="1212295" y="2690438"/>
              <a:ext cx="1217110" cy="38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Customers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8F4770-8CD6-3F8B-AB3C-174A92945C69}"/>
              </a:ext>
            </a:extLst>
          </p:cNvPr>
          <p:cNvGrpSpPr/>
          <p:nvPr/>
        </p:nvGrpSpPr>
        <p:grpSpPr>
          <a:xfrm>
            <a:off x="2894905" y="2153010"/>
            <a:ext cx="1202923" cy="1084060"/>
            <a:chOff x="2839547" y="1718852"/>
            <a:chExt cx="1202923" cy="1346746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F201D64A-31D0-8E40-D2B8-6082933C8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952" y="1718852"/>
              <a:ext cx="1028357" cy="101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F3019A-BBA4-F5AD-BBC6-4F1AF6CB639F}"/>
                </a:ext>
              </a:extLst>
            </p:cNvPr>
            <p:cNvSpPr txBox="1"/>
            <p:nvPr/>
          </p:nvSpPr>
          <p:spPr>
            <a:xfrm>
              <a:off x="2839547" y="2683241"/>
              <a:ext cx="1202923" cy="38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Employees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8D87A3-EBC5-4FB0-FD4D-8A4F2831CF2B}"/>
              </a:ext>
            </a:extLst>
          </p:cNvPr>
          <p:cNvGrpSpPr/>
          <p:nvPr/>
        </p:nvGrpSpPr>
        <p:grpSpPr>
          <a:xfrm>
            <a:off x="4629816" y="2255655"/>
            <a:ext cx="1051282" cy="984882"/>
            <a:chOff x="4574458" y="1846370"/>
            <a:chExt cx="1051282" cy="1223536"/>
          </a:xfrm>
        </p:grpSpPr>
        <p:pic>
          <p:nvPicPr>
            <p:cNvPr id="20" name="Picture 6" descr="Distribution ">
              <a:extLst>
                <a:ext uri="{FF2B5EF4-FFF2-40B4-BE49-F238E27FC236}">
                  <a16:creationId xmlns:a16="http://schemas.microsoft.com/office/drawing/2014/main" id="{5BE1D57E-058C-D40C-2EE5-9EE79DC3E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458" y="1846370"/>
              <a:ext cx="862009" cy="85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6BB6E5-D829-B0E4-78B4-792DFCD47586}"/>
                </a:ext>
              </a:extLst>
            </p:cNvPr>
            <p:cNvSpPr txBox="1"/>
            <p:nvPr/>
          </p:nvSpPr>
          <p:spPr>
            <a:xfrm>
              <a:off x="4574458" y="2687549"/>
              <a:ext cx="1051282" cy="38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Suppliers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850F7C-03A8-058B-A026-2978696E2F18}"/>
              </a:ext>
            </a:extLst>
          </p:cNvPr>
          <p:cNvGrpSpPr/>
          <p:nvPr/>
        </p:nvGrpSpPr>
        <p:grpSpPr>
          <a:xfrm>
            <a:off x="6144335" y="2227401"/>
            <a:ext cx="1298892" cy="1025381"/>
            <a:chOff x="6088977" y="1811270"/>
            <a:chExt cx="1298892" cy="1273848"/>
          </a:xfrm>
        </p:grpSpPr>
        <p:pic>
          <p:nvPicPr>
            <p:cNvPr id="18" name="Picture 8" descr="Communities ">
              <a:extLst>
                <a:ext uri="{FF2B5EF4-FFF2-40B4-BE49-F238E27FC236}">
                  <a16:creationId xmlns:a16="http://schemas.microsoft.com/office/drawing/2014/main" id="{786FE499-753D-9A4A-BC9A-ECB94A37F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983" y="1811270"/>
              <a:ext cx="905694" cy="88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6D0904-EAB5-4D46-4438-6EE3CA548CDD}"/>
                </a:ext>
              </a:extLst>
            </p:cNvPr>
            <p:cNvSpPr txBox="1"/>
            <p:nvPr/>
          </p:nvSpPr>
          <p:spPr>
            <a:xfrm>
              <a:off x="6088977" y="2702761"/>
              <a:ext cx="1298892" cy="38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A4B8DD-4AA7-BB02-8CE6-B74DC4A19FFA}"/>
              </a:ext>
            </a:extLst>
          </p:cNvPr>
          <p:cNvGrpSpPr/>
          <p:nvPr/>
        </p:nvGrpSpPr>
        <p:grpSpPr>
          <a:xfrm>
            <a:off x="9527125" y="2217920"/>
            <a:ext cx="1419504" cy="1015714"/>
            <a:chOff x="9471767" y="1799491"/>
            <a:chExt cx="1419504" cy="1261839"/>
          </a:xfrm>
        </p:grpSpPr>
        <p:pic>
          <p:nvPicPr>
            <p:cNvPr id="16" name="Picture 12" descr="Shareholders ">
              <a:extLst>
                <a:ext uri="{FF2B5EF4-FFF2-40B4-BE49-F238E27FC236}">
                  <a16:creationId xmlns:a16="http://schemas.microsoft.com/office/drawing/2014/main" id="{AAA03607-8DB6-B056-F304-B3826F672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9277" y="1799491"/>
              <a:ext cx="934245" cy="92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C8AF88-8BFA-2478-E1FB-E61857F973FD}"/>
                </a:ext>
              </a:extLst>
            </p:cNvPr>
            <p:cNvSpPr txBox="1"/>
            <p:nvPr/>
          </p:nvSpPr>
          <p:spPr>
            <a:xfrm>
              <a:off x="9471767" y="2678973"/>
              <a:ext cx="1419504" cy="38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Shareholders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96F587-0D29-D4EA-B3EE-D43944930EC1}"/>
              </a:ext>
            </a:extLst>
          </p:cNvPr>
          <p:cNvGrpSpPr/>
          <p:nvPr/>
        </p:nvGrpSpPr>
        <p:grpSpPr>
          <a:xfrm>
            <a:off x="7789429" y="2212243"/>
            <a:ext cx="1390336" cy="1040538"/>
            <a:chOff x="7734071" y="1792438"/>
            <a:chExt cx="1390336" cy="1292679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F3376D80-3B93-37C5-1D16-40388B87B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188" y="1792438"/>
              <a:ext cx="934244" cy="92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303796-76BC-FE11-7202-426F5E410B08}"/>
                </a:ext>
              </a:extLst>
            </p:cNvPr>
            <p:cNvSpPr txBox="1"/>
            <p:nvPr/>
          </p:nvSpPr>
          <p:spPr>
            <a:xfrm>
              <a:off x="7734071" y="2702760"/>
              <a:ext cx="1390336" cy="38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C5AF2EB-BAF5-ABE8-D579-FA468DCAD46C}"/>
              </a:ext>
            </a:extLst>
          </p:cNvPr>
          <p:cNvSpPr txBox="1"/>
          <p:nvPr/>
        </p:nvSpPr>
        <p:spPr>
          <a:xfrm>
            <a:off x="711200" y="3235343"/>
            <a:ext cx="3744416" cy="2308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Adapted from Inditex Annual Report 2020, page 42</a:t>
            </a:r>
            <a:endParaRPr lang="en-GB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0150BDF-25FC-0F1E-E1F6-14A12427B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37945"/>
              </p:ext>
            </p:extLst>
          </p:nvPr>
        </p:nvGraphicFramePr>
        <p:xfrm>
          <a:off x="665846" y="3689993"/>
          <a:ext cx="10812477" cy="2538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991">
                  <a:extLst>
                    <a:ext uri="{9D8B030D-6E8A-4147-A177-3AD203B41FA5}">
                      <a16:colId xmlns:a16="http://schemas.microsoft.com/office/drawing/2014/main" val="416589294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4215610075"/>
                    </a:ext>
                  </a:extLst>
                </a:gridCol>
                <a:gridCol w="4902134">
                  <a:extLst>
                    <a:ext uri="{9D8B030D-6E8A-4147-A177-3AD203B41FA5}">
                      <a16:colId xmlns:a16="http://schemas.microsoft.com/office/drawing/2014/main" val="161572169"/>
                    </a:ext>
                  </a:extLst>
                </a:gridCol>
              </a:tblGrid>
              <a:tr h="198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Helped or hurt?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100139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fashion at low prices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get it – they are the company’s focus of attention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923403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employees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Decent pay &amp; working conditions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Reasonably, they meet the official standards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019656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 elsewhere in the chain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Decent pay &amp; working conditions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wages &amp; working conditions, left to local suppliers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278334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Profitability, growth and stability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Profitability and growth probably better than alternatives, but not stability: unreliable as orders are easily cancelled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948044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(Inditex: environment)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Operate within planetary boundaries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Hurt by high GHG emissions and waste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3410719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(Inditex: shareholders)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financial returns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far, yes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0335684"/>
                  </a:ext>
                </a:extLst>
              </a:tr>
              <a:tr h="3112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(Inditex: community)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activity &amp; taxes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30064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E7C2037-7C4B-B034-9D1F-9C8A2E25B91C}"/>
              </a:ext>
            </a:extLst>
          </p:cNvPr>
          <p:cNvSpPr txBox="1"/>
          <p:nvPr/>
        </p:nvSpPr>
        <p:spPr>
          <a:xfrm>
            <a:off x="588209" y="6261598"/>
            <a:ext cx="7740039" cy="4308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Note: Authors’ assessments.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We identify roughly the same stakeholders as Inditex does, but some with different labels as the scope is slightly different</a:t>
            </a:r>
            <a:endParaRPr lang="en-GB" sz="1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BDD568-1C7A-8099-7DEE-2BBB222FF4AA}"/>
              </a:ext>
            </a:extLst>
          </p:cNvPr>
          <p:cNvCxnSpPr>
            <a:cxnSpLocks/>
          </p:cNvCxnSpPr>
          <p:nvPr/>
        </p:nvCxnSpPr>
        <p:spPr>
          <a:xfrm flipV="1">
            <a:off x="10946629" y="5661248"/>
            <a:ext cx="0" cy="408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6B959C2-AE10-99E3-900E-7E353AB35286}"/>
              </a:ext>
            </a:extLst>
          </p:cNvPr>
          <p:cNvSpPr txBox="1"/>
          <p:nvPr/>
        </p:nvSpPr>
        <p:spPr>
          <a:xfrm>
            <a:off x="9912426" y="6148577"/>
            <a:ext cx="216023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 frictions as a result of business model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Financially material sustainability issues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p:sp>
        <p:nvSpPr>
          <p:cNvPr id="109" name="Content Placeholder 3">
            <a:extLst>
              <a:ext uri="{FF2B5EF4-FFF2-40B4-BE49-F238E27FC236}">
                <a16:creationId xmlns:a16="http://schemas.microsoft.com/office/drawing/2014/main" id="{C120B231-A274-BB55-47D3-06A01EE65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6161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Overview of the issues that Inditex deems material: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Content Placeholder 3">
            <a:extLst>
              <a:ext uri="{FF2B5EF4-FFF2-40B4-BE49-F238E27FC236}">
                <a16:creationId xmlns:a16="http://schemas.microsoft.com/office/drawing/2014/main" id="{05A6C629-7846-2C14-BE8B-9A3CB50FB3B3}"/>
              </a:ext>
            </a:extLst>
          </p:cNvPr>
          <p:cNvSpPr txBox="1">
            <a:spLocks/>
          </p:cNvSpPr>
          <p:nvPr/>
        </p:nvSpPr>
        <p:spPr>
          <a:xfrm>
            <a:off x="969264" y="2132856"/>
            <a:ext cx="5126736" cy="44613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Ethical behaviour and governance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Risk management and control systems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Stakeholder engagement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Responsible communication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Value chain transparency and traceability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Responsible purchasing practices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Value creation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Customer orientation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Diversity, equality and inclusion</a:t>
            </a: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6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Content Placeholder 3">
            <a:extLst>
              <a:ext uri="{FF2B5EF4-FFF2-40B4-BE49-F238E27FC236}">
                <a16:creationId xmlns:a16="http://schemas.microsoft.com/office/drawing/2014/main" id="{F9F85497-5B2A-FEB3-B831-C81DAE9A5D8A}"/>
              </a:ext>
            </a:extLst>
          </p:cNvPr>
          <p:cNvSpPr txBox="1">
            <a:spLocks/>
          </p:cNvSpPr>
          <p:nvPr/>
        </p:nvSpPr>
        <p:spPr>
          <a:xfrm>
            <a:off x="6012716" y="2127031"/>
            <a:ext cx="5126736" cy="446138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Quality of employment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Human rights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Safe and healthy environments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Talent management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Socially sustainable production environments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Climate change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Environmental footprint </a:t>
            </a:r>
            <a:r>
              <a:rPr lang="en-US" dirty="0" err="1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minimisation</a:t>
            </a:r>
            <a:endParaRPr lang="en-US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Protection of natural resources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Product sustainability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Circularity</a:t>
            </a: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4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3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External impacts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p:sp>
        <p:nvSpPr>
          <p:cNvPr id="109" name="Content Placeholder 3">
            <a:extLst>
              <a:ext uri="{FF2B5EF4-FFF2-40B4-BE49-F238E27FC236}">
                <a16:creationId xmlns:a16="http://schemas.microsoft.com/office/drawing/2014/main" id="{C120B231-A274-BB55-47D3-06A01EE65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366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External impacts are very important to society: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 kind of positive and/or negative external impacts does the company generate?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what extent does the company report about these external impacts?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they be quantified, or even be priced?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can compile impact-weighted accounts: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Impact-weighted P&amp;L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Impact-weighted balance sheet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Economy Foundation gives guidance in its Impact-Weight Accounts Framework (IWAF)</a:t>
            </a:r>
          </a:p>
          <a:p>
            <a:pPr>
              <a:lnSpc>
                <a:spcPct val="150000"/>
              </a:lnSpc>
            </a:pPr>
            <a:endParaRPr lang="en-US" sz="2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4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External impacts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067F99-7F7F-F7E2-14BE-1A144DB88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89771"/>
              </p:ext>
            </p:extLst>
          </p:nvPr>
        </p:nvGraphicFramePr>
        <p:xfrm>
          <a:off x="825252" y="1626640"/>
          <a:ext cx="5169515" cy="485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854">
                  <a:extLst>
                    <a:ext uri="{9D8B030D-6E8A-4147-A177-3AD203B41FA5}">
                      <a16:colId xmlns:a16="http://schemas.microsoft.com/office/drawing/2014/main" val="3430652824"/>
                    </a:ext>
                  </a:extLst>
                </a:gridCol>
                <a:gridCol w="1039946">
                  <a:extLst>
                    <a:ext uri="{9D8B030D-6E8A-4147-A177-3AD203B41FA5}">
                      <a16:colId xmlns:a16="http://schemas.microsoft.com/office/drawing/2014/main" val="3743681572"/>
                    </a:ext>
                  </a:extLst>
                </a:gridCol>
                <a:gridCol w="1370715">
                  <a:extLst>
                    <a:ext uri="{9D8B030D-6E8A-4147-A177-3AD203B41FA5}">
                      <a16:colId xmlns:a16="http://schemas.microsoft.com/office/drawing/2014/main" val="3943921302"/>
                    </a:ext>
                  </a:extLst>
                </a:gridCol>
              </a:tblGrid>
              <a:tr h="713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impact categories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positive or negative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Problematic if substantially negative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9294745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41955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892116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payments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3299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3070129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to suppliers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12408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from clients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878725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capital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91464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fixed assets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555179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value of products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69729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value of services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9852518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impact materials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97017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of intellectual capital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1327708"/>
                  </a:ext>
                </a:extLst>
              </a:tr>
              <a:tr h="267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of employment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779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3958FC-8D0B-3E92-2432-1C52E4FD2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96453"/>
              </p:ext>
            </p:extLst>
          </p:nvPr>
        </p:nvGraphicFramePr>
        <p:xfrm>
          <a:off x="6197234" y="1628800"/>
          <a:ext cx="5169514" cy="4854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0700">
                  <a:extLst>
                    <a:ext uri="{9D8B030D-6E8A-4147-A177-3AD203B41FA5}">
                      <a16:colId xmlns:a16="http://schemas.microsoft.com/office/drawing/2014/main" val="2554841243"/>
                    </a:ext>
                  </a:extLst>
                </a:gridCol>
                <a:gridCol w="1028099">
                  <a:extLst>
                    <a:ext uri="{9D8B030D-6E8A-4147-A177-3AD203B41FA5}">
                      <a16:colId xmlns:a16="http://schemas.microsoft.com/office/drawing/2014/main" val="2569152645"/>
                    </a:ext>
                  </a:extLst>
                </a:gridCol>
                <a:gridCol w="1370715">
                  <a:extLst>
                    <a:ext uri="{9D8B030D-6E8A-4147-A177-3AD203B41FA5}">
                      <a16:colId xmlns:a16="http://schemas.microsoft.com/office/drawing/2014/main" val="3340555424"/>
                    </a:ext>
                  </a:extLst>
                </a:gridCol>
              </a:tblGrid>
              <a:tr h="709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impact categories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positive or negative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Problematic if substantially negative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03634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to employees due to training and experience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99431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 on human health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9354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Occupational health &amp; safety incidents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37658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invested by employees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3467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climate change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43423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pollution*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57834"/>
                  </a:ext>
                </a:extLst>
              </a:tr>
              <a:tr h="723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availability of scarce natural resources**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16981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poverty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76967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human rights violations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29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4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Transition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9376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Inditex’ negative external impacts are the main sources of the company’s transition risks and opportunities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X-curve of transition:</a:t>
            </a:r>
          </a:p>
          <a:p>
            <a:pPr>
              <a:lnSpc>
                <a:spcPct val="150000"/>
              </a:lnSpc>
            </a:pPr>
            <a:endParaRPr lang="en-GB" sz="2400" dirty="0">
              <a:effectLst/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BFB2B97D-53E2-8CC2-9F48-8D905EBF37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11" y="2924944"/>
            <a:ext cx="6590943" cy="3249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allon: rechthoek 4">
            <a:extLst>
              <a:ext uri="{FF2B5EF4-FFF2-40B4-BE49-F238E27FC236}">
                <a16:creationId xmlns:a16="http://schemas.microsoft.com/office/drawing/2014/main" id="{26FC9027-0F9A-FAFF-FB9F-9AD2881D6670}"/>
              </a:ext>
            </a:extLst>
          </p:cNvPr>
          <p:cNvSpPr/>
          <p:nvPr/>
        </p:nvSpPr>
        <p:spPr>
          <a:xfrm>
            <a:off x="3814051" y="3620827"/>
            <a:ext cx="1716598" cy="510020"/>
          </a:xfrm>
          <a:prstGeom prst="wedgeRectCallout">
            <a:avLst>
              <a:gd name="adj1" fmla="val 33689"/>
              <a:gd name="adj2" fmla="val -825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Fast fashion at the lowest prices</a:t>
            </a:r>
          </a:p>
        </p:txBody>
      </p:sp>
      <p:sp>
        <p:nvSpPr>
          <p:cNvPr id="7" name="Tekstballon: rechthoek 5">
            <a:extLst>
              <a:ext uri="{FF2B5EF4-FFF2-40B4-BE49-F238E27FC236}">
                <a16:creationId xmlns:a16="http://schemas.microsoft.com/office/drawing/2014/main" id="{B326F5DA-DDCD-C4D3-7692-1AE8D876623F}"/>
              </a:ext>
            </a:extLst>
          </p:cNvPr>
          <p:cNvSpPr/>
          <p:nvPr/>
        </p:nvSpPr>
        <p:spPr>
          <a:xfrm>
            <a:off x="3147199" y="4268425"/>
            <a:ext cx="2599474" cy="877381"/>
          </a:xfrm>
          <a:prstGeom prst="wedgeRectCallout">
            <a:avLst>
              <a:gd name="adj1" fmla="val 29582"/>
              <a:gd name="adj2" fmla="val 874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Responsible fashion (Patagonia)</a:t>
            </a:r>
          </a:p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Second hand fashion</a:t>
            </a:r>
          </a:p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Recycled clothing</a:t>
            </a:r>
          </a:p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Rented clothing</a:t>
            </a:r>
          </a:p>
        </p:txBody>
      </p:sp>
      <p:sp>
        <p:nvSpPr>
          <p:cNvPr id="8" name="Tekstballon: rechthoek 6">
            <a:extLst>
              <a:ext uri="{FF2B5EF4-FFF2-40B4-BE49-F238E27FC236}">
                <a16:creationId xmlns:a16="http://schemas.microsoft.com/office/drawing/2014/main" id="{4D89CD62-6111-CA84-9587-038DE0B97408}"/>
              </a:ext>
            </a:extLst>
          </p:cNvPr>
          <p:cNvSpPr/>
          <p:nvPr/>
        </p:nvSpPr>
        <p:spPr>
          <a:xfrm>
            <a:off x="8922299" y="4058250"/>
            <a:ext cx="2307646" cy="943020"/>
          </a:xfrm>
          <a:prstGeom prst="wedgeRectCallout">
            <a:avLst>
              <a:gd name="adj1" fmla="val -41515"/>
              <a:gd name="adj2" fmla="val 895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Burning of unsold clothing</a:t>
            </a:r>
          </a:p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Cancellations of already produced orders</a:t>
            </a:r>
          </a:p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Social and environmental short-cuts</a:t>
            </a:r>
          </a:p>
        </p:txBody>
      </p:sp>
      <p:sp>
        <p:nvSpPr>
          <p:cNvPr id="9" name="Tekstballon: rechthoek 7">
            <a:extLst>
              <a:ext uri="{FF2B5EF4-FFF2-40B4-BE49-F238E27FC236}">
                <a16:creationId xmlns:a16="http://schemas.microsoft.com/office/drawing/2014/main" id="{0B42BCF2-580E-67C9-5D8F-276BDC4DC673}"/>
              </a:ext>
            </a:extLst>
          </p:cNvPr>
          <p:cNvSpPr/>
          <p:nvPr/>
        </p:nvSpPr>
        <p:spPr>
          <a:xfrm>
            <a:off x="6891615" y="2530094"/>
            <a:ext cx="2758946" cy="514760"/>
          </a:xfrm>
          <a:prstGeom prst="wedgeRectCallout">
            <a:avLst>
              <a:gd name="adj1" fmla="val 37344"/>
              <a:gd name="adj2" fmla="val 109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Responsible &amp; circular fashion at fair &amp; real prices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E868C-2BD3-3C84-15CC-4F53DF057CCE}"/>
              </a:ext>
            </a:extLst>
          </p:cNvPr>
          <p:cNvSpPr txBox="1"/>
          <p:nvPr/>
        </p:nvSpPr>
        <p:spPr>
          <a:xfrm>
            <a:off x="4155311" y="6127780"/>
            <a:ext cx="3606087" cy="2308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Adapted from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Loorbach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Frantzeskaki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and Avelino (2017)</a:t>
            </a:r>
            <a:endParaRPr lang="en-GB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Transition preparedness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How can Inditex navigate this transition?</a:t>
                </a:r>
              </a:p>
              <a:p>
                <a:pPr lvl="1"/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How quick and broad-based is the transition of the fast </a:t>
                </a:r>
                <a:b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fashion sector?</a:t>
                </a:r>
              </a:p>
              <a:p>
                <a:pPr lvl="1"/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Can it significantly reduce its negative impacts without </a:t>
                </a:r>
                <a:b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perishing in the process?</a:t>
                </a:r>
              </a:p>
              <a:p>
                <a:pPr lvl="1"/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How well prepared is Inditex compared to others?</a:t>
                </a:r>
              </a:p>
              <a:p>
                <a:pPr lvl="1"/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 what extent can Inditex adapt?</a:t>
                </a:r>
              </a:p>
              <a:p>
                <a:pPr>
                  <a:lnSpc>
                    <a:spcPct val="150000"/>
                  </a:lnSpc>
                </a:pPr>
                <a:endParaRPr lang="en-GB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the major negative impacts that the fast fashion industry generates for society on both S and E and the availability of substitutes, we rate the industry’s transition exposure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quite high at 0.8</a:t>
                </a:r>
              </a:p>
              <a:p>
                <a:pPr lvl="1"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effectLst/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 r="-14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67147165-D3EC-7C60-7B73-3F022E1E9822}"/>
              </a:ext>
            </a:extLst>
          </p:cNvPr>
          <p:cNvSpPr/>
          <p:nvPr/>
        </p:nvSpPr>
        <p:spPr>
          <a:xfrm>
            <a:off x="7267304" y="2204863"/>
            <a:ext cx="576064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5DCF49-AEF9-C2E7-D14A-6ECB3AAA8AC9}"/>
                  </a:ext>
                </a:extLst>
              </p:cNvPr>
              <p:cNvSpPr txBox="1"/>
              <p:nvPr/>
            </p:nvSpPr>
            <p:spPr>
              <a:xfrm>
                <a:off x="7896200" y="2713831"/>
                <a:ext cx="3888432" cy="85427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answers to this question determine:</a:t>
                </a:r>
              </a:p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industry’s transition exposure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company’s adaptability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5DCF49-AEF9-C2E7-D14A-6ECB3AAA8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2713831"/>
                <a:ext cx="3888432" cy="854273"/>
              </a:xfrm>
              <a:prstGeom prst="rect">
                <a:avLst/>
              </a:prstGeom>
              <a:blipFill>
                <a:blip r:embed="rId3"/>
                <a:stretch>
                  <a:fillRect l="-784" t="-2143" b="-857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3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Management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p:sp>
        <p:nvSpPr>
          <p:cNvPr id="109" name="Content Placeholder 3">
            <a:extLst>
              <a:ext uri="{FF2B5EF4-FFF2-40B4-BE49-F238E27FC236}">
                <a16:creationId xmlns:a16="http://schemas.microsoft.com/office/drawing/2014/main" id="{C120B231-A274-BB55-47D3-06A01EE65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36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Management has been very successful in growing the company in a profitable way</a:t>
            </a:r>
          </a:p>
          <a:p>
            <a:pPr>
              <a:lnSpc>
                <a:spcPct val="150000"/>
              </a:lnSpc>
            </a:pPr>
            <a:r>
              <a:rPr lang="en-GB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key question is whether management can rethink and redesign the business model to suit the transition</a:t>
            </a:r>
          </a:p>
          <a:p>
            <a:pPr>
              <a:lnSpc>
                <a:spcPct val="150000"/>
              </a:lnSpc>
            </a:pPr>
            <a:r>
              <a:rPr lang="en-GB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company’s reporting suggests that management is still partly in denial, but strategic thinking tends to be ahead of reporting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Recently, t</a:t>
            </a:r>
            <a:r>
              <a:rPr lang="en-GB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has been a change in management, with the founder’s daughter becoming the new chairwoman</a:t>
            </a:r>
            <a:endParaRPr lang="en-US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1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Valuation of Inditex’ financial value using DCF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F3078-45D3-7E9E-B92B-083BDFF7CBA8}"/>
              </a:ext>
            </a:extLst>
          </p:cNvPr>
          <p:cNvSpPr/>
          <p:nvPr/>
        </p:nvSpPr>
        <p:spPr>
          <a:xfrm>
            <a:off x="5231904" y="3400019"/>
            <a:ext cx="1552127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Company’s EPS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BDA3FC-56E7-5CC6-A75D-83F5F3EEEFB0}"/>
              </a:ext>
            </a:extLst>
          </p:cNvPr>
          <p:cNvCxnSpPr>
            <a:cxnSpLocks/>
          </p:cNvCxnSpPr>
          <p:nvPr/>
        </p:nvCxnSpPr>
        <p:spPr>
          <a:xfrm flipV="1">
            <a:off x="6007968" y="3111987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7BC8E82-99C5-DE2A-1D84-1BDCCFFDC6BD}"/>
              </a:ext>
            </a:extLst>
          </p:cNvPr>
          <p:cNvSpPr/>
          <p:nvPr/>
        </p:nvSpPr>
        <p:spPr>
          <a:xfrm>
            <a:off x="7104112" y="2780928"/>
            <a:ext cx="1224135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group’s P/E ratio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55882B-9397-FFE4-294B-9FC24D8087DF}"/>
              </a:ext>
            </a:extLst>
          </p:cNvPr>
          <p:cNvCxnSpPr>
            <a:cxnSpLocks/>
          </p:cNvCxnSpPr>
          <p:nvPr/>
        </p:nvCxnSpPr>
        <p:spPr>
          <a:xfrm flipH="1">
            <a:off x="6816080" y="2879847"/>
            <a:ext cx="3600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1562044361">
            <a:extLst>
              <a:ext uri="{FF2B5EF4-FFF2-40B4-BE49-F238E27FC236}">
                <a16:creationId xmlns:a16="http://schemas.microsoft.com/office/drawing/2014/main" id="{239C3CC6-F437-A56D-1F7F-B822B26B3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9" t="813" r="501" b="21488"/>
          <a:stretch/>
        </p:blipFill>
        <p:spPr>
          <a:xfrm>
            <a:off x="566572" y="1889273"/>
            <a:ext cx="9345852" cy="3640013"/>
          </a:xfrm>
          <a:prstGeom prst="rect">
            <a:avLst/>
          </a:prstGeom>
          <a:ln>
            <a:noFill/>
          </a:ln>
        </p:spPr>
      </p:pic>
      <p:pic>
        <p:nvPicPr>
          <p:cNvPr id="10" name="Afbeelding 1562044361">
            <a:extLst>
              <a:ext uri="{FF2B5EF4-FFF2-40B4-BE49-F238E27FC236}">
                <a16:creationId xmlns:a16="http://schemas.microsoft.com/office/drawing/2014/main" id="{4D833189-1FB9-1785-8DA8-9BCC4934E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0" t="76584" r="53760" b="2495"/>
          <a:stretch/>
        </p:blipFill>
        <p:spPr>
          <a:xfrm>
            <a:off x="566572" y="4840280"/>
            <a:ext cx="2818344" cy="155219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Afbeelding 1562044361">
            <a:extLst>
              <a:ext uri="{FF2B5EF4-FFF2-40B4-BE49-F238E27FC236}">
                <a16:creationId xmlns:a16="http://schemas.microsoft.com/office/drawing/2014/main" id="{1D731E11-5A67-549E-79B2-96B9A3387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7" t="2259" r="40986" b="94546"/>
          <a:stretch/>
        </p:blipFill>
        <p:spPr>
          <a:xfrm>
            <a:off x="1820162" y="1781518"/>
            <a:ext cx="5400600" cy="329337"/>
          </a:xfrm>
          <a:prstGeom prst="rect">
            <a:avLst/>
          </a:prstGeom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1C573-2084-CA22-FC29-17CC9F19F72F}"/>
              </a:ext>
            </a:extLst>
          </p:cNvPr>
          <p:cNvCxnSpPr/>
          <p:nvPr/>
        </p:nvCxnSpPr>
        <p:spPr>
          <a:xfrm flipH="1">
            <a:off x="3384916" y="6048198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A65435-8EA0-5BE3-1C60-5AD505EA68B2}"/>
              </a:ext>
            </a:extLst>
          </p:cNvPr>
          <p:cNvSpPr/>
          <p:nvPr/>
        </p:nvSpPr>
        <p:spPr>
          <a:xfrm>
            <a:off x="4249012" y="5949279"/>
            <a:ext cx="4279898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 reverse-engineer the DCF to the current stock price (the market’s opinion)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8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Inditex’s cost of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23A33FF6-93BF-ACF1-3FCD-B732F11E7E7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𝐴𝐶𝐶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of equity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𝑀𝐾𝑇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]−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)=1.5%+1.21∗5%=7.6%</m:t>
                    </m:r>
                  </m:oMath>
                </a14:m>
                <a:endParaRPr lang="en-US" sz="24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of debt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spread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=1.5%+1.0%=2.5%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Enterprise value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€82.2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€3.1=€79.1 </m:t>
                    </m:r>
                    <m:r>
                      <m:rPr>
                        <m:sty m:val="p"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billion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Inditex’s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=1.04∗7.6%−0.04∗2.5%=7.8%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23A33FF6-93BF-ACF1-3FCD-B732F11E7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475AE4-E585-FFA6-2A3D-2E6609FFCEF3}"/>
              </a:ext>
            </a:extLst>
          </p:cNvPr>
          <p:cNvCxnSpPr>
            <a:cxnSpLocks/>
          </p:cNvCxnSpPr>
          <p:nvPr/>
        </p:nvCxnSpPr>
        <p:spPr>
          <a:xfrm flipV="1">
            <a:off x="5087888" y="3068960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105E79B-3E58-8317-4369-9E56A74339FD}"/>
              </a:ext>
            </a:extLst>
          </p:cNvPr>
          <p:cNvSpPr/>
          <p:nvPr/>
        </p:nvSpPr>
        <p:spPr>
          <a:xfrm>
            <a:off x="4007768" y="3429000"/>
            <a:ext cx="2401483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 in Chapter 12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41E0A7-6A1F-18A9-106C-15FE8626E06C}"/>
              </a:ext>
            </a:extLst>
          </p:cNvPr>
          <p:cNvCxnSpPr>
            <a:cxnSpLocks/>
          </p:cNvCxnSpPr>
          <p:nvPr/>
        </p:nvCxnSpPr>
        <p:spPr>
          <a:xfrm flipV="1">
            <a:off x="7464152" y="2996952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D988E60-0311-BCE6-00CB-29AA731298A2}"/>
              </a:ext>
            </a:extLst>
          </p:cNvPr>
          <p:cNvSpPr/>
          <p:nvPr/>
        </p:nvSpPr>
        <p:spPr>
          <a:xfrm>
            <a:off x="6755769" y="3428999"/>
            <a:ext cx="1416766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Risk-free rate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ABF59F-FCCE-62E2-06DC-4FC2F129A78E}"/>
              </a:ext>
            </a:extLst>
          </p:cNvPr>
          <p:cNvCxnSpPr>
            <a:cxnSpLocks/>
          </p:cNvCxnSpPr>
          <p:nvPr/>
        </p:nvCxnSpPr>
        <p:spPr>
          <a:xfrm>
            <a:off x="8544272" y="2235661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A701031-C1D8-8FBF-14E6-DF18B7C0A4E9}"/>
              </a:ext>
            </a:extLst>
          </p:cNvPr>
          <p:cNvSpPr/>
          <p:nvPr/>
        </p:nvSpPr>
        <p:spPr>
          <a:xfrm>
            <a:off x="7835889" y="1884715"/>
            <a:ext cx="1416766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beta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3C22D3-2626-9F95-0B45-1B1B8EF5D4A3}"/>
              </a:ext>
            </a:extLst>
          </p:cNvPr>
          <p:cNvCxnSpPr>
            <a:cxnSpLocks/>
          </p:cNvCxnSpPr>
          <p:nvPr/>
        </p:nvCxnSpPr>
        <p:spPr>
          <a:xfrm flipV="1">
            <a:off x="9221916" y="2996952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EAA45-870A-B89F-2DEA-012E8314E053}"/>
              </a:ext>
            </a:extLst>
          </p:cNvPr>
          <p:cNvSpPr/>
          <p:nvPr/>
        </p:nvSpPr>
        <p:spPr>
          <a:xfrm>
            <a:off x="8384886" y="3428999"/>
            <a:ext cx="1674059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premium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8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GB" sz="2800" dirty="0"/>
              <a:t>Chapter 11: Case Study Integrated Valuation: Inditex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688288" y="1169114"/>
            <a:ext cx="3297348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3: Valuation of companies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Transition valuation scenarios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109" name="Content Placeholder 3">
            <a:extLst>
              <a:ext uri="{FF2B5EF4-FFF2-40B4-BE49-F238E27FC236}">
                <a16:creationId xmlns:a16="http://schemas.microsoft.com/office/drawing/2014/main" id="{C120B231-A274-BB55-47D3-06A01EE65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36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Qualitative transition scenarios can be deep and multifaceted, allowing management to identify new pathways for navigating transition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Valuation scenarios need to be simple for quantification that makes intuitive sense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4E6616-0DED-BCFC-F99A-60E329A79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99182"/>
              </p:ext>
            </p:extLst>
          </p:nvPr>
        </p:nvGraphicFramePr>
        <p:xfrm>
          <a:off x="924876" y="3212976"/>
          <a:ext cx="10175680" cy="3183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590">
                  <a:extLst>
                    <a:ext uri="{9D8B030D-6E8A-4147-A177-3AD203B41FA5}">
                      <a16:colId xmlns:a16="http://schemas.microsoft.com/office/drawing/2014/main" val="1113362528"/>
                    </a:ext>
                  </a:extLst>
                </a:gridCol>
                <a:gridCol w="3849364">
                  <a:extLst>
                    <a:ext uri="{9D8B030D-6E8A-4147-A177-3AD203B41FA5}">
                      <a16:colId xmlns:a16="http://schemas.microsoft.com/office/drawing/2014/main" val="3787466849"/>
                    </a:ext>
                  </a:extLst>
                </a:gridCol>
                <a:gridCol w="3831726">
                  <a:extLst>
                    <a:ext uri="{9D8B030D-6E8A-4147-A177-3AD203B41FA5}">
                      <a16:colId xmlns:a16="http://schemas.microsoft.com/office/drawing/2014/main" val="2042251118"/>
                    </a:ext>
                  </a:extLst>
                </a:gridCol>
              </a:tblGrid>
              <a:tr h="9551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global climate mitigation by 2030</a:t>
                      </a: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(successful transition)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Mere climate adaptation, no serious mitigation by 2030</a:t>
                      </a:r>
                      <a:b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(unsuccessful transition)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549312"/>
                  </a:ext>
                </a:extLst>
              </a:tr>
              <a:tr h="1273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is well prepared for climate mitigation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1a: serious investment in recycling and in rental models; cutback on new collections; more ownership in the value chain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2a: strategy as in 1a,</a:t>
                      </a: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with less payoff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277329"/>
                  </a:ext>
                </a:extLst>
              </a:tr>
              <a:tr h="955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is ill prepared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1b: continued to operate in business-as-usual mode, missed trends, and paid high price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2b: strategy as in 1b,</a:t>
                      </a: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at no penalty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Transition valuation scenarios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p:sp>
        <p:nvSpPr>
          <p:cNvPr id="109" name="Content Placeholder 3">
            <a:extLst>
              <a:ext uri="{FF2B5EF4-FFF2-40B4-BE49-F238E27FC236}">
                <a16:creationId xmlns:a16="http://schemas.microsoft.com/office/drawing/2014/main" id="{C120B231-A274-BB55-47D3-06A01EE65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36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To get a scenario weighted valuation, probabilities must get assigned to each scenario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Assumption: 40% probability of effective global climate mitigation and 60% probability that Inditex is prepared for the transition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4E6616-0DED-BCFC-F99A-60E329A79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16368"/>
              </p:ext>
            </p:extLst>
          </p:nvPr>
        </p:nvGraphicFramePr>
        <p:xfrm>
          <a:off x="1008160" y="3144602"/>
          <a:ext cx="10175679" cy="3301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11336252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874668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42251118"/>
                    </a:ext>
                  </a:extLst>
                </a:gridCol>
                <a:gridCol w="4271023">
                  <a:extLst>
                    <a:ext uri="{9D8B030D-6E8A-4147-A177-3AD203B41FA5}">
                      <a16:colId xmlns:a16="http://schemas.microsoft.com/office/drawing/2014/main" val="2964724864"/>
                    </a:ext>
                  </a:extLst>
                </a:gridCol>
              </a:tblGrid>
              <a:tr h="702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DCF fair value per share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 value driver assumptions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(baseline from the basic scenario: </a:t>
                      </a:r>
                      <a:b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4.5% growth; 16.5% EBIT margin; 4% capex/sales)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549312"/>
                  </a:ext>
                </a:extLst>
              </a:tr>
              <a:tr h="593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(Well prepared; successful transition)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€28.4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24% (60%*40%)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years of 3% growth rate, then back to 4.5%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years of 13% margins, then 20%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years of 6% capex/sales, then back to 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277329"/>
                  </a:ext>
                </a:extLst>
              </a:tr>
              <a:tr h="552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(Ill prepared; successful transition)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€10.4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 (40%*40%)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-20% growth in 2023 and -15% growth in 2024, then 0% onwards*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years of 8% margins, then 11%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371697"/>
                  </a:ext>
                </a:extLst>
              </a:tr>
              <a:tr h="593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(Well prepared; unsuccessful transition)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€22.5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36% (60%*60%)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years of 3% growth rate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years of 13% margins, then back to 16.5%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years of 6% capex/sales, then back to 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84998"/>
                  </a:ext>
                </a:extLst>
              </a:tr>
              <a:tr h="48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(Ill prepared; unsuccessful transition)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€31.9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24% (60%*40%)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 sales growth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 margins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8322499"/>
                  </a:ext>
                </a:extLst>
              </a:tr>
              <a:tr h="347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€24.2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04090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236901-FE41-0FD0-F7A4-0EBBC2ECF158}"/>
              </a:ext>
            </a:extLst>
          </p:cNvPr>
          <p:cNvCxnSpPr>
            <a:cxnSpLocks/>
          </p:cNvCxnSpPr>
          <p:nvPr/>
        </p:nvCxnSpPr>
        <p:spPr>
          <a:xfrm flipH="1" flipV="1">
            <a:off x="5231904" y="6273285"/>
            <a:ext cx="504056" cy="71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1A360D2-85E4-0870-BCEF-598F130D74C1}"/>
              </a:ext>
            </a:extLst>
          </p:cNvPr>
          <p:cNvSpPr/>
          <p:nvPr/>
        </p:nvSpPr>
        <p:spPr>
          <a:xfrm>
            <a:off x="5735960" y="6245787"/>
            <a:ext cx="3744416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Inditex share price (as of January 2021), suggesting that the company is overvalued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1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Valuing S and E at Inditex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99893" y="1628800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present, information on E and S is often limited or missing, making valuation difficult</a:t>
            </a:r>
          </a:p>
          <a:p>
            <a:pPr>
              <a:lnSpc>
                <a:spcPct val="150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arrive at SV and EV, three steps need to be taken:</a:t>
            </a:r>
          </a:p>
          <a:p>
            <a:pPr marL="77724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Materiality assessment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determine important S and E factors</a:t>
            </a:r>
          </a:p>
          <a:p>
            <a:pPr marL="77724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Quantification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express these factors in their own units</a:t>
            </a:r>
            <a:r>
              <a:rPr lang="en-GB" sz="2100" b="1" dirty="0">
                <a:latin typeface="Arial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GB" sz="2100" dirty="0">
                <a:latin typeface="Arial" charset="0"/>
                <a:ea typeface="Calibri" panose="020F0502020204030204" pitchFamily="34" charset="0"/>
                <a:cs typeface="Arial" charset="0"/>
              </a:rPr>
              <a:t>(Q)</a:t>
            </a:r>
          </a:p>
          <a:p>
            <a:pPr marL="77724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dirty="0">
                <a:latin typeface="Arial" charset="0"/>
                <a:ea typeface="Calibri" panose="020F0502020204030204" pitchFamily="34" charset="0"/>
                <a:cs typeface="Arial" charset="0"/>
              </a:rPr>
              <a:t>Monetisation</a:t>
            </a:r>
            <a:r>
              <a:rPr lang="en-GB" sz="2100" dirty="0">
                <a:latin typeface="Arial" charset="0"/>
                <a:ea typeface="Calibri" panose="020F0502020204030204" pitchFamily="34" charset="0"/>
                <a:cs typeface="Arial" charset="0"/>
              </a:rPr>
              <a:t>: express these factors in money with shadow prices (SP)</a:t>
            </a:r>
            <a:endParaRPr lang="en-US" sz="2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4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in their own units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160CFE-A9EC-785D-FED4-C6F6264B5F0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5749696"/>
              </p:ext>
            </p:extLst>
          </p:nvPr>
        </p:nvGraphicFramePr>
        <p:xfrm>
          <a:off x="1055440" y="1758238"/>
          <a:ext cx="6332572" cy="1529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3755">
                  <a:extLst>
                    <a:ext uri="{9D8B030D-6E8A-4147-A177-3AD203B41FA5}">
                      <a16:colId xmlns:a16="http://schemas.microsoft.com/office/drawing/2014/main" val="284173966"/>
                    </a:ext>
                  </a:extLst>
                </a:gridCol>
                <a:gridCol w="3008817">
                  <a:extLst>
                    <a:ext uri="{9D8B030D-6E8A-4147-A177-3AD203B41FA5}">
                      <a16:colId xmlns:a16="http://schemas.microsoft.com/office/drawing/2014/main" val="3977230149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factors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0660563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climate change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 of CO2 equivalent emissions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048300"/>
                  </a:ext>
                </a:extLst>
              </a:tr>
              <a:tr h="57182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pollution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 of waste, by waste type; Tonnes of nitrogen &amp; phosphorus used; Litres of freshwater used; etc.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130849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to/limitation of availability of scarce natural resources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forest acres converted; MSA reduction due to corporate activities, etc.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82224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63C16D-989D-E3CB-3123-275BD3927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71805"/>
              </p:ext>
            </p:extLst>
          </p:nvPr>
        </p:nvGraphicFramePr>
        <p:xfrm>
          <a:off x="1055440" y="3441032"/>
          <a:ext cx="6332572" cy="3053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3755">
                  <a:extLst>
                    <a:ext uri="{9D8B030D-6E8A-4147-A177-3AD203B41FA5}">
                      <a16:colId xmlns:a16="http://schemas.microsoft.com/office/drawing/2014/main" val="284173966"/>
                    </a:ext>
                  </a:extLst>
                </a:gridCol>
                <a:gridCol w="3008817">
                  <a:extLst>
                    <a:ext uri="{9D8B030D-6E8A-4147-A177-3AD203B41FA5}">
                      <a16:colId xmlns:a16="http://schemas.microsoft.com/office/drawing/2014/main" val="3977230149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 factors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0660563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 value of products &amp; services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 surplus (value - paid for)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048300"/>
                  </a:ext>
                </a:extLst>
              </a:tr>
              <a:tr h="57182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Wellbeing of employment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 satisfaction scores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130849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 to employees due to training and experience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income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82224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Effects on human health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life years added or lost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516777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Occupational health &amp; safety incidents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life years added or lost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4299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Contribution to/limitation of poverty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Wage gap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02863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Contribution to/limitation of human rights violations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Forced / underaged / discriminated / harassed workers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5512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95EE2F-E9F5-EF66-4407-2347ED755099}"/>
              </a:ext>
            </a:extLst>
          </p:cNvPr>
          <p:cNvSpPr txBox="1"/>
          <p:nvPr/>
        </p:nvSpPr>
        <p:spPr>
          <a:xfrm>
            <a:off x="7536160" y="1916832"/>
            <a:ext cx="4151904" cy="449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Projecting future performance using historical numbers and targets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Based on relation with other company KPIs and the company’s activity levels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the volume-component of sales as a proxy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Inditex only has emission targets: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Scope 1 and 2: 90% reduction by 2030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Scope 3: 20% reduction by 2050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Don’t ask: what’s in the company’s annual report?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Ask: what should be in the company’s annual report that is currently not there?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Double materiality: inwardly and outwardly material social and environmental factors should be included</a:t>
            </a:r>
          </a:p>
        </p:txBody>
      </p:sp>
    </p:spTree>
    <p:extLst>
      <p:ext uri="{BB962C8B-B14F-4D97-AF65-F5344CB8AC3E}">
        <p14:creationId xmlns:p14="http://schemas.microsoft.com/office/powerpoint/2010/main" val="29772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in their own units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5334AD-BBF8-95F2-F60C-9ACBDD7F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91667"/>
              </p:ext>
            </p:extLst>
          </p:nvPr>
        </p:nvGraphicFramePr>
        <p:xfrm>
          <a:off x="816864" y="1608770"/>
          <a:ext cx="8807527" cy="1532196"/>
        </p:xfrm>
        <a:graphic>
          <a:graphicData uri="http://schemas.openxmlformats.org/drawingml/2006/table">
            <a:tbl>
              <a:tblPr firstRow="1" firstCol="1" bandRow="1"/>
              <a:tblGrid>
                <a:gridCol w="2469937">
                  <a:extLst>
                    <a:ext uri="{9D8B030D-6E8A-4147-A177-3AD203B41FA5}">
                      <a16:colId xmlns:a16="http://schemas.microsoft.com/office/drawing/2014/main" val="2676376412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1454406259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1475721716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2229305530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1497168740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2856356410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97992651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3320061475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2149413528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3333912964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2679035925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3972375980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2741222775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812221308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3169015417"/>
                    </a:ext>
                  </a:extLst>
                </a:gridCol>
                <a:gridCol w="422506">
                  <a:extLst>
                    <a:ext uri="{9D8B030D-6E8A-4147-A177-3AD203B41FA5}">
                      <a16:colId xmlns:a16="http://schemas.microsoft.com/office/drawing/2014/main" val="725008713"/>
                    </a:ext>
                  </a:extLst>
                </a:gridCol>
              </a:tblGrid>
              <a:tr h="206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 &amp; energy 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3517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Garments placed on the market (in thousands of tonnes)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511.2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528.8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450.1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607.7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604.7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598.6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595.6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592.7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589.7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586.7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583.8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580.9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91531"/>
                  </a:ext>
                </a:extLst>
              </a:tr>
              <a:tr h="206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01375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energy consumption (GJ)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62342"/>
                  </a:ext>
                </a:extLst>
              </a:tr>
              <a:tr h="206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63133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needs covered with renewables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68440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Fossil-based energy consumption (GJ)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78375"/>
                  </a:ext>
                </a:extLst>
              </a:tr>
              <a:tr h="206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878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994616-7420-17DA-2D25-1FA3EE1DB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07659"/>
              </p:ext>
            </p:extLst>
          </p:nvPr>
        </p:nvGraphicFramePr>
        <p:xfrm>
          <a:off x="816864" y="3219341"/>
          <a:ext cx="8761711" cy="2147508"/>
        </p:xfrm>
        <a:graphic>
          <a:graphicData uri="http://schemas.openxmlformats.org/drawingml/2006/table">
            <a:tbl>
              <a:tblPr firstRow="1" firstCol="1" bandRow="1"/>
              <a:tblGrid>
                <a:gridCol w="2457091">
                  <a:extLst>
                    <a:ext uri="{9D8B030D-6E8A-4147-A177-3AD203B41FA5}">
                      <a16:colId xmlns:a16="http://schemas.microsoft.com/office/drawing/2014/main" val="3002864529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515394111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4282854154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648054516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840152104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1474383317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398705223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989188397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383713386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304145244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326598327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300142407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211238511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1394127407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3496137851"/>
                    </a:ext>
                  </a:extLst>
                </a:gridCol>
                <a:gridCol w="420308">
                  <a:extLst>
                    <a:ext uri="{9D8B030D-6E8A-4147-A177-3AD203B41FA5}">
                      <a16:colId xmlns:a16="http://schemas.microsoft.com/office/drawing/2014/main" val="3660864050"/>
                    </a:ext>
                  </a:extLst>
                </a:gridCol>
              </a:tblGrid>
              <a:tr h="1802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25259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climate 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2928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Scope 1 + 2 emissions (T CO2eq), millions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59161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-17.5%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-24.2%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-30.4%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-41.5%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30335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Scope 3 emissions (T CO2eq), millions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69698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32721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Scope 3 as a % of total emissions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98.3%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60933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emissions (T CO2eq), millions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19.95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19.43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18.93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16.61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15.79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15.39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01347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5827"/>
                  </a:ext>
                </a:extLst>
              </a:tr>
              <a:tr h="12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pollution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87381"/>
                  </a:ext>
                </a:extLst>
              </a:tr>
              <a:tr h="128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availability of scarce natural resources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4016"/>
                  </a:ext>
                </a:extLst>
              </a:tr>
              <a:tr h="12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nitrogen &amp; phosphorus cycles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77959"/>
                  </a:ext>
                </a:extLst>
              </a:tr>
              <a:tr h="12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deforestation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80508"/>
                  </a:ext>
                </a:extLst>
              </a:tr>
              <a:tr h="12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Freshwater 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21722"/>
                  </a:ext>
                </a:extLst>
              </a:tr>
              <a:tr h="12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biodiversity loss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1952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A0104B-1617-297B-7025-89792791D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26940"/>
              </p:ext>
            </p:extLst>
          </p:nvPr>
        </p:nvGraphicFramePr>
        <p:xfrm>
          <a:off x="800908" y="5445224"/>
          <a:ext cx="8763000" cy="1036320"/>
        </p:xfrm>
        <a:graphic>
          <a:graphicData uri="http://schemas.openxmlformats.org/drawingml/2006/table">
            <a:tbl>
              <a:tblPr firstRow="1" firstCol="1" bandRow="1"/>
              <a:tblGrid>
                <a:gridCol w="2457450">
                  <a:extLst>
                    <a:ext uri="{9D8B030D-6E8A-4147-A177-3AD203B41FA5}">
                      <a16:colId xmlns:a16="http://schemas.microsoft.com/office/drawing/2014/main" val="1908738981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1410900068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331106889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4267033330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3883124789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11830593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3367438582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1901138322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1997020476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402620889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412131712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975066977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50708326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115577609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66725219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1264171295"/>
                    </a:ext>
                  </a:extLst>
                </a:gridCol>
              </a:tblGrid>
              <a:tr h="74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87487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Client value of products &amp; services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28502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Wellbeing of employment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50261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 to employees due to training and experience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9305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Effects on human health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62395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Occupational health &amp; safety incidents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56556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poverty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96469"/>
                  </a:ext>
                </a:extLst>
              </a:tr>
              <a:tr h="63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human rights violations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3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in monetary terms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160CFE-A9EC-785D-FED4-C6F6264B5F0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3732302"/>
              </p:ext>
            </p:extLst>
          </p:nvPr>
        </p:nvGraphicFramePr>
        <p:xfrm>
          <a:off x="816864" y="2708920"/>
          <a:ext cx="10655176" cy="409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547">
                  <a:extLst>
                    <a:ext uri="{9D8B030D-6E8A-4147-A177-3AD203B41FA5}">
                      <a16:colId xmlns:a16="http://schemas.microsoft.com/office/drawing/2014/main" val="284173966"/>
                    </a:ext>
                  </a:extLst>
                </a:gridCol>
                <a:gridCol w="7594629">
                  <a:extLst>
                    <a:ext uri="{9D8B030D-6E8A-4147-A177-3AD203B41FA5}">
                      <a16:colId xmlns:a16="http://schemas.microsoft.com/office/drawing/2014/main" val="397723014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impact categories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609090" algn="ctr"/>
                        </a:tabLs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Monetisation factor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066056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Wellbeing of employment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$2,647 per life satisfaction point (scale 0-100)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048300"/>
                  </a:ext>
                </a:extLst>
              </a:tr>
              <a:tr h="2702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Effects on human health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$119,000 per DALY (disability adjusted life year)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130849"/>
                  </a:ext>
                </a:extLst>
              </a:tr>
              <a:tr h="3459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Occupational health &amp; safety incidents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Fatal occupational accidents: $3,540,000 per accident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Occupational injuries with breach of H&amp;S standards: $3,840 per accident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822246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to/limitation of climate change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$224 per tonne of CO</a:t>
                      </a:r>
                      <a:r>
                        <a:rPr lang="en-GB" sz="1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equivalent (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431369"/>
                  </a:ext>
                </a:extLst>
              </a:tr>
              <a:tr h="4852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to/limitation of pollution – air pollution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 toxicity: $119,000 per DALY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Nitrogen deposition NH</a:t>
                      </a:r>
                      <a:r>
                        <a:rPr lang="en-GB" sz="1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from animal husbandry: $18.10/kg NH</a:t>
                      </a:r>
                      <a:r>
                        <a:rPr lang="en-GB" sz="1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Particulate Matter (PM) formation: $75/kg PM2.5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128182"/>
                  </a:ext>
                </a:extLst>
              </a:tr>
              <a:tr h="3459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to/limitation of pollution – water pollution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Freshwater eutrophication: $290/kg P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freshwater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Marine eutrophication: $20.10/kg N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marine water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179140"/>
                  </a:ext>
                </a:extLst>
              </a:tr>
              <a:tr h="5930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to/limitation of availability of scarce natural resources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Land occupation – tropical forest $3,030/(MSA*ha*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Land occupation – other forest $1,450/(MSA*ha*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Scarce blue water use $1.49/m</a:t>
                      </a:r>
                      <a:r>
                        <a:rPr lang="en-GB" sz="10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6343310"/>
                  </a:ext>
                </a:extLst>
              </a:tr>
              <a:tr h="3459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to/limitation of poverty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Underpayment in the value chain – Wage gap of workers earning below minimum wage $1.56 per $1 of wage gap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031345"/>
                  </a:ext>
                </a:extLst>
              </a:tr>
              <a:tr h="92259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to/limitation of human rights violations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Underage workers – below minimum age (12 or 13) for light work  in non-hazardous economic work $21,600/child FTE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Forced workers – $17.200/FTE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Harassment – workers who experienced severe physical sexual harassment $85,800/worker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Lack of freedom of association $527/violation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840127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43D6E47-EF37-32D1-BB20-F3470503F46C}"/>
              </a:ext>
            </a:extLst>
          </p:cNvPr>
          <p:cNvSpPr txBox="1">
            <a:spLocks/>
          </p:cNvSpPr>
          <p:nvPr/>
        </p:nvSpPr>
        <p:spPr>
          <a:xfrm>
            <a:off x="816864" y="1628800"/>
            <a:ext cx="10967768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Impact Weighted Accounts Framework (IWAF) provides monetisation factors / shadow prices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Number of units x shadow price = monetary value</a:t>
            </a:r>
          </a:p>
        </p:txBody>
      </p:sp>
    </p:spTree>
    <p:extLst>
      <p:ext uri="{BB962C8B-B14F-4D97-AF65-F5344CB8AC3E}">
        <p14:creationId xmlns:p14="http://schemas.microsoft.com/office/powerpoint/2010/main" val="335945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flows and EV for climate change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A99059-AD33-8340-1B82-C46B64102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8032"/>
              </p:ext>
            </p:extLst>
          </p:nvPr>
        </p:nvGraphicFramePr>
        <p:xfrm>
          <a:off x="2340309" y="2780928"/>
          <a:ext cx="7511382" cy="3384366"/>
        </p:xfrm>
        <a:graphic>
          <a:graphicData uri="http://schemas.openxmlformats.org/drawingml/2006/table">
            <a:tbl>
              <a:tblPr firstRow="1" firstCol="1" bandRow="1"/>
              <a:tblGrid>
                <a:gridCol w="2383424">
                  <a:extLst>
                    <a:ext uri="{9D8B030D-6E8A-4147-A177-3AD203B41FA5}">
                      <a16:colId xmlns:a16="http://schemas.microsoft.com/office/drawing/2014/main" val="1907239207"/>
                    </a:ext>
                  </a:extLst>
                </a:gridCol>
                <a:gridCol w="433349">
                  <a:extLst>
                    <a:ext uri="{9D8B030D-6E8A-4147-A177-3AD203B41FA5}">
                      <a16:colId xmlns:a16="http://schemas.microsoft.com/office/drawing/2014/main" val="3504101161"/>
                    </a:ext>
                  </a:extLst>
                </a:gridCol>
                <a:gridCol w="505576">
                  <a:extLst>
                    <a:ext uri="{9D8B030D-6E8A-4147-A177-3AD203B41FA5}">
                      <a16:colId xmlns:a16="http://schemas.microsoft.com/office/drawing/2014/main" val="1449513593"/>
                    </a:ext>
                  </a:extLst>
                </a:gridCol>
                <a:gridCol w="402854">
                  <a:extLst>
                    <a:ext uri="{9D8B030D-6E8A-4147-A177-3AD203B41FA5}">
                      <a16:colId xmlns:a16="http://schemas.microsoft.com/office/drawing/2014/main" val="119846463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4026863402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3378866347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1535027574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3632499508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2041659813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3528771994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3324305904"/>
                    </a:ext>
                  </a:extLst>
                </a:gridCol>
                <a:gridCol w="415693">
                  <a:extLst>
                    <a:ext uri="{9D8B030D-6E8A-4147-A177-3AD203B41FA5}">
                      <a16:colId xmlns:a16="http://schemas.microsoft.com/office/drawing/2014/main" val="3120185741"/>
                    </a:ext>
                  </a:extLst>
                </a:gridCol>
                <a:gridCol w="460635">
                  <a:extLst>
                    <a:ext uri="{9D8B030D-6E8A-4147-A177-3AD203B41FA5}">
                      <a16:colId xmlns:a16="http://schemas.microsoft.com/office/drawing/2014/main" val="2120806471"/>
                    </a:ext>
                  </a:extLst>
                </a:gridCol>
              </a:tblGrid>
              <a:tr h="3297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flows (climate change)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24433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Contribution to climate change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61511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emissions (T CO2eq), millions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03363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 attributable to Inditex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48257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Attributed emissions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39140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Carbon price, Euro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654479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change in carbon price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4404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emissions (CO2eq), Euro billions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26108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negative EV capital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70889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Terminal Value (TV)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-100.5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1859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54277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Discount factor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67018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value (PV)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-82.6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28834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 of PV, Euro billions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-101.3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28277"/>
                  </a:ext>
                </a:extLst>
              </a:tr>
            </a:tbl>
          </a:graphicData>
        </a:graphic>
      </p:graphicFrame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86A8EB-B80F-99F7-E1AB-97F84EB366DD}"/>
              </a:ext>
            </a:extLst>
          </p:cNvPr>
          <p:cNvSpPr txBox="1">
            <a:spLocks/>
          </p:cNvSpPr>
          <p:nvPr/>
        </p:nvSpPr>
        <p:spPr>
          <a:xfrm>
            <a:off x="816864" y="1628800"/>
            <a:ext cx="10967768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Scope 3 emissions are assumed to be 50% attributable to Inditex and 50% to their supply chain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Carbon price is projected to increase by 3.5% each year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48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True price of jeans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6E6641-4496-DD55-8E79-4705286F9153}"/>
              </a:ext>
            </a:extLst>
          </p:cNvPr>
          <p:cNvSpPr txBox="1">
            <a:spLocks/>
          </p:cNvSpPr>
          <p:nvPr/>
        </p:nvSpPr>
        <p:spPr>
          <a:xfrm>
            <a:off x="355600" y="1580982"/>
            <a:ext cx="5063112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Besides emission data, the required E and S data is lacking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Using the true price of jeans, as determined by the Impact Institute (2019), the relative E and S values can be estimated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5692A7-4446-26FA-86FD-D97F588A7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82897"/>
              </p:ext>
            </p:extLst>
          </p:nvPr>
        </p:nvGraphicFramePr>
        <p:xfrm>
          <a:off x="641889" y="3960027"/>
          <a:ext cx="4490534" cy="2633981"/>
        </p:xfrm>
        <a:graphic>
          <a:graphicData uri="http://schemas.openxmlformats.org/drawingml/2006/table">
            <a:tbl>
              <a:tblPr firstRow="1" firstCol="1" bandRow="1"/>
              <a:tblGrid>
                <a:gridCol w="1322182">
                  <a:extLst>
                    <a:ext uri="{9D8B030D-6E8A-4147-A177-3AD203B41FA5}">
                      <a16:colId xmlns:a16="http://schemas.microsoft.com/office/drawing/2014/main" val="4198559842"/>
                    </a:ext>
                  </a:extLst>
                </a:gridCol>
                <a:gridCol w="600952">
                  <a:extLst>
                    <a:ext uri="{9D8B030D-6E8A-4147-A177-3AD203B41FA5}">
                      <a16:colId xmlns:a16="http://schemas.microsoft.com/office/drawing/2014/main" val="3641762565"/>
                    </a:ext>
                  </a:extLst>
                </a:gridCol>
                <a:gridCol w="641850">
                  <a:extLst>
                    <a:ext uri="{9D8B030D-6E8A-4147-A177-3AD203B41FA5}">
                      <a16:colId xmlns:a16="http://schemas.microsoft.com/office/drawing/2014/main" val="2233244901"/>
                    </a:ext>
                  </a:extLst>
                </a:gridCol>
                <a:gridCol w="792277">
                  <a:extLst>
                    <a:ext uri="{9D8B030D-6E8A-4147-A177-3AD203B41FA5}">
                      <a16:colId xmlns:a16="http://schemas.microsoft.com/office/drawing/2014/main" val="4172311652"/>
                    </a:ext>
                  </a:extLst>
                </a:gridCol>
                <a:gridCol w="629217">
                  <a:extLst>
                    <a:ext uri="{9D8B030D-6E8A-4147-A177-3AD203B41FA5}">
                      <a16:colId xmlns:a16="http://schemas.microsoft.com/office/drawing/2014/main" val="21836133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64447203"/>
                    </a:ext>
                  </a:extLst>
                </a:gridCol>
              </a:tblGrid>
              <a:tr h="444349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 cultivation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Denim textile production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Jeans manufacturing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612"/>
                  </a:ext>
                </a:extLst>
              </a:tr>
              <a:tr h="2962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emissions as a percentage of 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88367"/>
                  </a:ext>
                </a:extLst>
              </a:tr>
              <a:tr h="17760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as a percentage of 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544595"/>
                  </a:ext>
                </a:extLst>
              </a:tr>
              <a:tr h="197488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82442"/>
                  </a:ext>
                </a:extLst>
              </a:tr>
              <a:tr h="44434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Assuming an average sales price per jeans of €80: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 cultivation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Denim textile production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Jeans manufacturing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44974"/>
                  </a:ext>
                </a:extLst>
              </a:tr>
              <a:tr h="28750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emissions/sales price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659991"/>
                  </a:ext>
                </a:extLst>
              </a:tr>
              <a:tr h="17760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E/sales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09441"/>
                  </a:ext>
                </a:extLst>
              </a:tr>
              <a:tr h="17760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92732"/>
                  </a:ext>
                </a:extLst>
              </a:tr>
              <a:tr h="43125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excluding 50% of bonded labour/sales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628597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7664C953-7ADB-733C-E91D-4E162C8B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0"/>
          <a:stretch/>
        </p:blipFill>
        <p:spPr bwMode="auto">
          <a:xfrm>
            <a:off x="6024461" y="1662799"/>
            <a:ext cx="6082564" cy="2473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B73F4E-1A0F-ED59-75D1-9EECAAE11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47" y="4122018"/>
            <a:ext cx="6082564" cy="28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EV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6E6641-4496-DD55-8E79-4705286F9153}"/>
              </a:ext>
            </a:extLst>
          </p:cNvPr>
          <p:cNvSpPr txBox="1">
            <a:spLocks/>
          </p:cNvSpPr>
          <p:nvPr/>
        </p:nvSpPr>
        <p:spPr>
          <a:xfrm>
            <a:off x="317622" y="1543260"/>
            <a:ext cx="10391704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To calculate total EV: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Either do 6x value of GHG emissions impacts – 2% of GHG / sales vs. 12% other E / sales</a:t>
            </a:r>
          </a:p>
          <a:p>
            <a:pPr lvl="2">
              <a:lnSpc>
                <a:spcPct val="150000"/>
              </a:lnSpc>
            </a:pPr>
            <a:r>
              <a:rPr lang="en-GB" sz="12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GHG impact as a percentage of sales is much higher for Inditex (7%) than for jeans example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Use 12% of total sales </a:t>
            </a:r>
            <a:r>
              <a:rPr lang="en-GB" sz="1500" b="1" dirty="0">
                <a:solidFill>
                  <a:schemeClr val="accent1"/>
                </a:solidFill>
                <a:latin typeface="Arial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preferred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Assume 4% annual improvement, 50% attribution to Inditex and discount rate of 2.2%</a:t>
            </a:r>
            <a:endParaRPr lang="en-GB" sz="15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9CE446-56BC-37CC-5694-D498B7C3B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456435"/>
              </p:ext>
            </p:extLst>
          </p:nvPr>
        </p:nvGraphicFramePr>
        <p:xfrm>
          <a:off x="639251" y="3880212"/>
          <a:ext cx="4487049" cy="2709297"/>
        </p:xfrm>
        <a:graphic>
          <a:graphicData uri="http://schemas.openxmlformats.org/drawingml/2006/table">
            <a:tbl>
              <a:tblPr firstRow="1" firstCol="1" bandRow="1"/>
              <a:tblGrid>
                <a:gridCol w="1321156">
                  <a:extLst>
                    <a:ext uri="{9D8B030D-6E8A-4147-A177-3AD203B41FA5}">
                      <a16:colId xmlns:a16="http://schemas.microsoft.com/office/drawing/2014/main" val="4198559842"/>
                    </a:ext>
                  </a:extLst>
                </a:gridCol>
                <a:gridCol w="600485">
                  <a:extLst>
                    <a:ext uri="{9D8B030D-6E8A-4147-A177-3AD203B41FA5}">
                      <a16:colId xmlns:a16="http://schemas.microsoft.com/office/drawing/2014/main" val="3641762565"/>
                    </a:ext>
                  </a:extLst>
                </a:gridCol>
                <a:gridCol w="641352">
                  <a:extLst>
                    <a:ext uri="{9D8B030D-6E8A-4147-A177-3AD203B41FA5}">
                      <a16:colId xmlns:a16="http://schemas.microsoft.com/office/drawing/2014/main" val="2233244901"/>
                    </a:ext>
                  </a:extLst>
                </a:gridCol>
                <a:gridCol w="791662">
                  <a:extLst>
                    <a:ext uri="{9D8B030D-6E8A-4147-A177-3AD203B41FA5}">
                      <a16:colId xmlns:a16="http://schemas.microsoft.com/office/drawing/2014/main" val="4172311652"/>
                    </a:ext>
                  </a:extLst>
                </a:gridCol>
                <a:gridCol w="628729">
                  <a:extLst>
                    <a:ext uri="{9D8B030D-6E8A-4147-A177-3AD203B41FA5}">
                      <a16:colId xmlns:a16="http://schemas.microsoft.com/office/drawing/2014/main" val="2183613373"/>
                    </a:ext>
                  </a:extLst>
                </a:gridCol>
                <a:gridCol w="503665">
                  <a:extLst>
                    <a:ext uri="{9D8B030D-6E8A-4147-A177-3AD203B41FA5}">
                      <a16:colId xmlns:a16="http://schemas.microsoft.com/office/drawing/2014/main" val="564447203"/>
                    </a:ext>
                  </a:extLst>
                </a:gridCol>
              </a:tblGrid>
              <a:tr h="457055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 cultivation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Denim textile production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Jeans manufacturing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612"/>
                  </a:ext>
                </a:extLst>
              </a:tr>
              <a:tr h="3047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emissions as a percentage of 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88367"/>
                  </a:ext>
                </a:extLst>
              </a:tr>
              <a:tr h="1826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as a percentage of 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544595"/>
                  </a:ext>
                </a:extLst>
              </a:tr>
              <a:tr h="203135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82442"/>
                  </a:ext>
                </a:extLst>
              </a:tr>
              <a:tr h="4570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Assuming an average sales price per jeans of €80: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 cultivation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Denim textile production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Jeans manufacturing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44974"/>
                  </a:ext>
                </a:extLst>
              </a:tr>
              <a:tr h="2957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emissions/sales price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659991"/>
                  </a:ext>
                </a:extLst>
              </a:tr>
              <a:tr h="1826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E/sales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09441"/>
                  </a:ext>
                </a:extLst>
              </a:tr>
              <a:tr h="1826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92732"/>
                  </a:ext>
                </a:extLst>
              </a:tr>
              <a:tr h="4435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excluding 50% of bonded labour/sales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6285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52A2C7-3B15-0D3E-52A4-4E38B9B1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71495"/>
              </p:ext>
            </p:extLst>
          </p:nvPr>
        </p:nvGraphicFramePr>
        <p:xfrm>
          <a:off x="5375920" y="3880212"/>
          <a:ext cx="6624741" cy="2811642"/>
        </p:xfrm>
        <a:graphic>
          <a:graphicData uri="http://schemas.openxmlformats.org/drawingml/2006/table">
            <a:tbl>
              <a:tblPr firstRow="1" firstCol="1" bandRow="1"/>
              <a:tblGrid>
                <a:gridCol w="2127441">
                  <a:extLst>
                    <a:ext uri="{9D8B030D-6E8A-4147-A177-3AD203B41FA5}">
                      <a16:colId xmlns:a16="http://schemas.microsoft.com/office/drawing/2014/main" val="3038758615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14709293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230864576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1378243698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2756378291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2373532450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2583373922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4209544443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372299571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717131746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1684992655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1974327057"/>
                    </a:ext>
                  </a:extLst>
                </a:gridCol>
                <a:gridCol w="374775">
                  <a:extLst>
                    <a:ext uri="{9D8B030D-6E8A-4147-A177-3AD203B41FA5}">
                      <a16:colId xmlns:a16="http://schemas.microsoft.com/office/drawing/2014/main" val="6017407"/>
                    </a:ext>
                  </a:extLst>
                </a:gridCol>
              </a:tblGrid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flows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8954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emissions (CO2eq), attributed,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56732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other E issues as a percentage of sales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74657"/>
                  </a:ext>
                </a:extLst>
              </a:tr>
              <a:tr h="16606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76347"/>
                  </a:ext>
                </a:extLst>
              </a:tr>
              <a:tr h="16606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other E issues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84800"/>
                  </a:ext>
                </a:extLst>
              </a:tr>
              <a:tr h="16606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 attributable to Inditex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2253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other E issues attributed,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2236"/>
                  </a:ext>
                </a:extLst>
              </a:tr>
              <a:tr h="16606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E flows,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32925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negative EV capital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6545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Terminal Value (TV)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-180.5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01552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1213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Discount factor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94952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value (PV)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-148.4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23227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 of PV,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-182.5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25273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3475DE90-50E7-0E4A-C38B-3F4CC820A46B}"/>
              </a:ext>
            </a:extLst>
          </p:cNvPr>
          <p:cNvSpPr/>
          <p:nvPr/>
        </p:nvSpPr>
        <p:spPr>
          <a:xfrm>
            <a:off x="10028602" y="3356992"/>
            <a:ext cx="675910" cy="4465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5C310-3524-C692-CBD3-31DE4A5BF006}"/>
              </a:ext>
            </a:extLst>
          </p:cNvPr>
          <p:cNvSpPr txBox="1"/>
          <p:nvPr/>
        </p:nvSpPr>
        <p:spPr>
          <a:xfrm>
            <a:off x="9417418" y="283377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Results in total EV of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€ 182.5 billion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7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negative SV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29</a:t>
            </a:fld>
            <a:endParaRPr lang="nl-NL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6E6641-4496-DD55-8E79-4705286F9153}"/>
              </a:ext>
            </a:extLst>
          </p:cNvPr>
          <p:cNvSpPr txBox="1">
            <a:spLocks/>
          </p:cNvSpPr>
          <p:nvPr/>
        </p:nvSpPr>
        <p:spPr>
          <a:xfrm>
            <a:off x="513225" y="1543258"/>
            <a:ext cx="10391704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To calculate negative SV: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Start with 28% of total sales from true price of jeans</a:t>
            </a:r>
          </a:p>
          <a:p>
            <a:pPr lvl="2">
              <a:lnSpc>
                <a:spcPct val="150000"/>
              </a:lnSpc>
            </a:pPr>
            <a:r>
              <a:rPr lang="en-GB" sz="12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Number is inflated by very high price for bonded labour, to be conservative we reduce this by 50%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Arrive at negative S impacts of 20.3% of total sales</a:t>
            </a:r>
            <a:endParaRPr lang="en-GB" sz="15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Assume 4% annual improvement, 50% attribution to Inditex and discount rate of 2.2%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9CE446-56BC-37CC-5694-D498B7C3B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75139"/>
              </p:ext>
            </p:extLst>
          </p:nvPr>
        </p:nvGraphicFramePr>
        <p:xfrm>
          <a:off x="650296" y="3955526"/>
          <a:ext cx="4509601" cy="2736326"/>
        </p:xfrm>
        <a:graphic>
          <a:graphicData uri="http://schemas.openxmlformats.org/drawingml/2006/table">
            <a:tbl>
              <a:tblPr firstRow="1" firstCol="1" bandRow="1"/>
              <a:tblGrid>
                <a:gridCol w="1327796">
                  <a:extLst>
                    <a:ext uri="{9D8B030D-6E8A-4147-A177-3AD203B41FA5}">
                      <a16:colId xmlns:a16="http://schemas.microsoft.com/office/drawing/2014/main" val="4198559842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3641762565"/>
                    </a:ext>
                  </a:extLst>
                </a:gridCol>
                <a:gridCol w="644575">
                  <a:extLst>
                    <a:ext uri="{9D8B030D-6E8A-4147-A177-3AD203B41FA5}">
                      <a16:colId xmlns:a16="http://schemas.microsoft.com/office/drawing/2014/main" val="2233244901"/>
                    </a:ext>
                  </a:extLst>
                </a:gridCol>
                <a:gridCol w="795641">
                  <a:extLst>
                    <a:ext uri="{9D8B030D-6E8A-4147-A177-3AD203B41FA5}">
                      <a16:colId xmlns:a16="http://schemas.microsoft.com/office/drawing/2014/main" val="4172311652"/>
                    </a:ext>
                  </a:extLst>
                </a:gridCol>
                <a:gridCol w="631889">
                  <a:extLst>
                    <a:ext uri="{9D8B030D-6E8A-4147-A177-3AD203B41FA5}">
                      <a16:colId xmlns:a16="http://schemas.microsoft.com/office/drawing/2014/main" val="2183613373"/>
                    </a:ext>
                  </a:extLst>
                </a:gridCol>
                <a:gridCol w="506196">
                  <a:extLst>
                    <a:ext uri="{9D8B030D-6E8A-4147-A177-3AD203B41FA5}">
                      <a16:colId xmlns:a16="http://schemas.microsoft.com/office/drawing/2014/main" val="564447203"/>
                    </a:ext>
                  </a:extLst>
                </a:gridCol>
              </a:tblGrid>
              <a:tr h="461614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 cultivation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Denim textile production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Jeans manufacturing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612"/>
                  </a:ext>
                </a:extLst>
              </a:tr>
              <a:tr h="30774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emissions as a percentage of 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88367"/>
                  </a:ext>
                </a:extLst>
              </a:tr>
              <a:tr h="1845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as a percentage of 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544595"/>
                  </a:ext>
                </a:extLst>
              </a:tr>
              <a:tr h="205162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82442"/>
                  </a:ext>
                </a:extLst>
              </a:tr>
              <a:tr h="46161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Assuming an average sales price per jeans of €80: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 cultivation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Denim textile production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Jeans manufacturing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44974"/>
                  </a:ext>
                </a:extLst>
              </a:tr>
              <a:tr h="2986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emissions/sales price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659991"/>
                  </a:ext>
                </a:extLst>
              </a:tr>
              <a:tr h="1845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E/sales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09441"/>
                  </a:ext>
                </a:extLst>
              </a:tr>
              <a:tr h="1845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S/sales price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92732"/>
                  </a:ext>
                </a:extLst>
              </a:tr>
              <a:tr h="448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excluding 50% of bonded labour/sales price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6285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52A2C7-3B15-0D3E-52A4-4E38B9B1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46791"/>
              </p:ext>
            </p:extLst>
          </p:nvPr>
        </p:nvGraphicFramePr>
        <p:xfrm>
          <a:off x="5447926" y="3955528"/>
          <a:ext cx="6480719" cy="2736326"/>
        </p:xfrm>
        <a:graphic>
          <a:graphicData uri="http://schemas.openxmlformats.org/drawingml/2006/table">
            <a:tbl>
              <a:tblPr firstRow="1" firstCol="1" bandRow="1"/>
              <a:tblGrid>
                <a:gridCol w="1889579">
                  <a:extLst>
                    <a:ext uri="{9D8B030D-6E8A-4147-A177-3AD203B41FA5}">
                      <a16:colId xmlns:a16="http://schemas.microsoft.com/office/drawing/2014/main" val="3038758615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14709293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230864576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1378243698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2756378291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2373532450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2583373922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4209544443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372299571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717131746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1684992655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1974327057"/>
                    </a:ext>
                  </a:extLst>
                </a:gridCol>
                <a:gridCol w="382595">
                  <a:extLst>
                    <a:ext uri="{9D8B030D-6E8A-4147-A177-3AD203B41FA5}">
                      <a16:colId xmlns:a16="http://schemas.microsoft.com/office/drawing/2014/main" val="6017407"/>
                    </a:ext>
                  </a:extLst>
                </a:gridCol>
              </a:tblGrid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Negative S flows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8954"/>
                  </a:ext>
                </a:extLst>
              </a:tr>
              <a:tr h="27915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Negative S flows as a percentage of sales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18.7%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14.6%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13.5%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56732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74657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negative S issues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76347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 attributable to Inditex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84800"/>
                  </a:ext>
                </a:extLst>
              </a:tr>
              <a:tr h="27915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neg. S issues attributed,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2253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negative S flows, Euro billions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2236"/>
                  </a:ext>
                </a:extLst>
              </a:tr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negative SV capital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32925"/>
                  </a:ext>
                </a:extLst>
              </a:tr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Terminal Value (TV)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-135.3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6545"/>
                  </a:ext>
                </a:extLst>
              </a:tr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01552"/>
                  </a:ext>
                </a:extLst>
              </a:tr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Discount factor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1213"/>
                  </a:ext>
                </a:extLst>
              </a:tr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value (PV)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-111.2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94952"/>
                  </a:ext>
                </a:extLst>
              </a:tr>
              <a:tr h="2093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 of PV, Euro billions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-137.2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23227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3475DE90-50E7-0E4A-C38B-3F4CC820A46B}"/>
              </a:ext>
            </a:extLst>
          </p:cNvPr>
          <p:cNvSpPr/>
          <p:nvPr/>
        </p:nvSpPr>
        <p:spPr>
          <a:xfrm>
            <a:off x="10028602" y="3356992"/>
            <a:ext cx="675910" cy="4465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5C310-3524-C692-CBD3-31DE4A5BF006}"/>
              </a:ext>
            </a:extLst>
          </p:cNvPr>
          <p:cNvSpPr txBox="1"/>
          <p:nvPr/>
        </p:nvSpPr>
        <p:spPr>
          <a:xfrm>
            <a:off x="9054339" y="2833772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Results in total negative SV of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€ 137.2 billion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3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3664" y="1628800"/>
            <a:ext cx="11064672" cy="49251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 case study of Inditex to show how integrated valuation can be done</a:t>
            </a:r>
          </a:p>
          <a:p>
            <a:pPr>
              <a:lnSpc>
                <a:spcPct val="150000"/>
              </a:lnSpc>
            </a:pPr>
            <a:endParaRPr lang="en-GB" sz="9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Findings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Strategy and business model of fast fashion is built on high sales with new collections based on strong consumer brand (FV, SV</a:t>
            </a:r>
            <a:r>
              <a:rPr lang="en-GB" sz="2600" b="1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At the cost of workers in supply chain (SV</a:t>
            </a:r>
            <a:r>
              <a:rPr lang="en-GB" sz="2600" b="1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) and environment (cotton, pollution, burning) (EV</a:t>
            </a:r>
            <a:r>
              <a:rPr lang="en-GB" sz="2600" b="1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Integrated valuation reflect these facts: SV</a:t>
            </a:r>
            <a:r>
              <a:rPr lang="en-GB" sz="2600" b="1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, SV</a:t>
            </a:r>
            <a:r>
              <a:rPr lang="en-GB" sz="2600" b="1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GB" sz="2200" b="1" baseline="30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and EV</a:t>
            </a:r>
            <a:r>
              <a:rPr lang="en-GB" sz="2600" b="1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 components larger than FV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Many assumptions needed in analysis as company information on sustainability is very limited</a:t>
            </a:r>
            <a:endParaRPr lang="nl-NL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9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positive SV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30</a:t>
            </a:fld>
            <a:endParaRPr lang="nl-NL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6E6641-4496-DD55-8E79-4705286F9153}"/>
              </a:ext>
            </a:extLst>
          </p:cNvPr>
          <p:cNvSpPr txBox="1">
            <a:spLocks/>
          </p:cNvSpPr>
          <p:nvPr/>
        </p:nvSpPr>
        <p:spPr>
          <a:xfrm>
            <a:off x="153688" y="1769207"/>
            <a:ext cx="4487048" cy="482453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1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To calculate positive SV: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Taxes paid of 4.3% of sales: 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Corporate tax expense (3.7% of sales) 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Property and environmental taxes (0.6% of sales)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Consumer surplus of 7.2% of sales: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Assuming a price elasticity of demand of 3.452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50% attribution to Inditex and 50% to supply chain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Wellbeing of employment of 2.3% of sales: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Assuming two life satisfaction points of € 4,813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charset="0"/>
                <a:ea typeface="Calibri" panose="020F0502020204030204" pitchFamily="34" charset="0"/>
                <a:cs typeface="Calibri" panose="020F0502020204030204" pitchFamily="34" charset="0"/>
              </a:rPr>
              <a:t>Multiplied by workforce gives € 694 million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52A2C7-3B15-0D3E-52A4-4E38B9B1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31433"/>
              </p:ext>
            </p:extLst>
          </p:nvPr>
        </p:nvGraphicFramePr>
        <p:xfrm>
          <a:off x="4799856" y="3140968"/>
          <a:ext cx="7272803" cy="3528390"/>
        </p:xfrm>
        <a:graphic>
          <a:graphicData uri="http://schemas.openxmlformats.org/drawingml/2006/table">
            <a:tbl>
              <a:tblPr firstRow="1" firstCol="1" bandRow="1"/>
              <a:tblGrid>
                <a:gridCol w="2120531">
                  <a:extLst>
                    <a:ext uri="{9D8B030D-6E8A-4147-A177-3AD203B41FA5}">
                      <a16:colId xmlns:a16="http://schemas.microsoft.com/office/drawing/2014/main" val="3038758615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14709293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230864576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1378243698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2756378291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2373532450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2583373922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4209544443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372299571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717131746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1684992655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1974327057"/>
                    </a:ext>
                  </a:extLst>
                </a:gridCol>
                <a:gridCol w="429356">
                  <a:extLst>
                    <a:ext uri="{9D8B030D-6E8A-4147-A177-3AD203B41FA5}">
                      <a16:colId xmlns:a16="http://schemas.microsoft.com/office/drawing/2014/main" val="6017407"/>
                    </a:ext>
                  </a:extLst>
                </a:gridCol>
              </a:tblGrid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 S flows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8954"/>
                  </a:ext>
                </a:extLst>
              </a:tr>
              <a:tr h="33437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Paid taxes, Euro billions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56732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% of sales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74657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Consumer surplus, Euro billions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76347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% of sales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84800"/>
                  </a:ext>
                </a:extLst>
              </a:tr>
              <a:tr h="33437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Wellbeing of employment, Euro billions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32253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% of sales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2236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Positive S flows, Euro billions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32925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% of sales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6545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positive SV capital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01552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Terminal Value (TV)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290.0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1213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94952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Discount factor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23227"/>
                  </a:ext>
                </a:extLst>
              </a:tr>
              <a:tr h="2507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 of PV, Euro billions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282.9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89172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3475DE90-50E7-0E4A-C38B-3F4CC820A46B}"/>
              </a:ext>
            </a:extLst>
          </p:cNvPr>
          <p:cNvSpPr/>
          <p:nvPr/>
        </p:nvSpPr>
        <p:spPr>
          <a:xfrm>
            <a:off x="10083511" y="2586908"/>
            <a:ext cx="603903" cy="4465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5C310-3524-C692-CBD3-31DE4A5BF006}"/>
              </a:ext>
            </a:extLst>
          </p:cNvPr>
          <p:cNvSpPr txBox="1"/>
          <p:nvPr/>
        </p:nvSpPr>
        <p:spPr>
          <a:xfrm>
            <a:off x="9082863" y="2060848"/>
            <a:ext cx="260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Results in total positive SV of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€ 282.9 billion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31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426F00-0455-CDE7-B8B2-6E9EB6E6793C}"/>
              </a:ext>
            </a:extLst>
          </p:cNvPr>
          <p:cNvGrpSpPr/>
          <p:nvPr/>
        </p:nvGrpSpPr>
        <p:grpSpPr>
          <a:xfrm>
            <a:off x="766248" y="1272222"/>
            <a:ext cx="10659504" cy="4968552"/>
            <a:chOff x="924128" y="769606"/>
            <a:chExt cx="10924960" cy="5227423"/>
          </a:xfrm>
        </p:grpSpPr>
        <p:sp>
          <p:nvSpPr>
            <p:cNvPr id="7" name="Rechthoek: afgeronde hoeken 7">
              <a:extLst>
                <a:ext uri="{FF2B5EF4-FFF2-40B4-BE49-F238E27FC236}">
                  <a16:creationId xmlns:a16="http://schemas.microsoft.com/office/drawing/2014/main" id="{199B08F8-9346-7092-1DFB-5D2F95E4FFB5}"/>
                </a:ext>
              </a:extLst>
            </p:cNvPr>
            <p:cNvSpPr/>
            <p:nvPr/>
          </p:nvSpPr>
          <p:spPr>
            <a:xfrm>
              <a:off x="924128" y="2738959"/>
              <a:ext cx="3348408" cy="83661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4492E695-020A-75CC-B2FB-DBFDA7FF3A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91112165"/>
                </p:ext>
              </p:extLst>
            </p:nvPr>
          </p:nvGraphicFramePr>
          <p:xfrm>
            <a:off x="4710325" y="769606"/>
            <a:ext cx="7138763" cy="48106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oep 25">
              <a:extLst>
                <a:ext uri="{FF2B5EF4-FFF2-40B4-BE49-F238E27FC236}">
                  <a16:creationId xmlns:a16="http://schemas.microsoft.com/office/drawing/2014/main" id="{C4B2C70E-B0FF-CDE0-E313-0A01B58D338F}"/>
                </a:ext>
              </a:extLst>
            </p:cNvPr>
            <p:cNvGrpSpPr/>
            <p:nvPr/>
          </p:nvGrpSpPr>
          <p:grpSpPr>
            <a:xfrm>
              <a:off x="968553" y="3876378"/>
              <a:ext cx="3334563" cy="833640"/>
              <a:chOff x="2852100" y="2322316"/>
              <a:chExt cx="2500922" cy="625230"/>
            </a:xfrm>
          </p:grpSpPr>
          <p:sp>
            <p:nvSpPr>
              <p:cNvPr id="30" name="Rechthoek: afgeronde hoeken 26">
                <a:extLst>
                  <a:ext uri="{FF2B5EF4-FFF2-40B4-BE49-F238E27FC236}">
                    <a16:creationId xmlns:a16="http://schemas.microsoft.com/office/drawing/2014/main" id="{1E5A6718-A7D8-6CDF-5819-2C939DA2A3D2}"/>
                  </a:ext>
                </a:extLst>
              </p:cNvPr>
              <p:cNvSpPr/>
              <p:nvPr/>
            </p:nvSpPr>
            <p:spPr>
              <a:xfrm>
                <a:off x="2852100" y="2322316"/>
                <a:ext cx="2500922" cy="62523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hthoek: afgeronde hoeken 4">
                <a:extLst>
                  <a:ext uri="{FF2B5EF4-FFF2-40B4-BE49-F238E27FC236}">
                    <a16:creationId xmlns:a16="http://schemas.microsoft.com/office/drawing/2014/main" id="{0264A64A-F652-25AE-2EF3-B1BCA51E1360}"/>
                  </a:ext>
                </a:extLst>
              </p:cNvPr>
              <p:cNvSpPr txBox="1"/>
              <p:nvPr/>
            </p:nvSpPr>
            <p:spPr>
              <a:xfrm>
                <a:off x="2870412" y="2340628"/>
                <a:ext cx="2464298" cy="588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333" tIns="42333" rIns="42333" bIns="42333" numCol="1" spcCol="1270" anchor="ctr" anchorCtr="0">
                <a:noAutofit/>
              </a:bodyPr>
              <a:lstStyle/>
              <a:p>
                <a:pPr algn="ctr" defTabSz="14816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FV</a:t>
                </a:r>
              </a:p>
            </p:txBody>
          </p:sp>
        </p:grpSp>
        <p:sp>
          <p:nvSpPr>
            <p:cNvPr id="12" name="Rechteraccolade 9">
              <a:extLst>
                <a:ext uri="{FF2B5EF4-FFF2-40B4-BE49-F238E27FC236}">
                  <a16:creationId xmlns:a16="http://schemas.microsoft.com/office/drawing/2014/main" id="{6D075D66-A31E-5F90-EB17-CFF8E9201F4B}"/>
                </a:ext>
              </a:extLst>
            </p:cNvPr>
            <p:cNvSpPr/>
            <p:nvPr/>
          </p:nvSpPr>
          <p:spPr>
            <a:xfrm rot="5400000">
              <a:off x="6222723" y="-526798"/>
              <a:ext cx="365125" cy="10887604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ep 28">
              <a:extLst>
                <a:ext uri="{FF2B5EF4-FFF2-40B4-BE49-F238E27FC236}">
                  <a16:creationId xmlns:a16="http://schemas.microsoft.com/office/drawing/2014/main" id="{A84CD6A3-0680-E04C-4001-59FF9CF4F2DB}"/>
                </a:ext>
              </a:extLst>
            </p:cNvPr>
            <p:cNvGrpSpPr/>
            <p:nvPr/>
          </p:nvGrpSpPr>
          <p:grpSpPr>
            <a:xfrm>
              <a:off x="4765684" y="5163389"/>
              <a:ext cx="3334563" cy="833640"/>
              <a:chOff x="2852100" y="2322316"/>
              <a:chExt cx="2500922" cy="625230"/>
            </a:xfrm>
          </p:grpSpPr>
          <p:sp>
            <p:nvSpPr>
              <p:cNvPr id="28" name="Rechthoek: afgeronde hoeken 29">
                <a:extLst>
                  <a:ext uri="{FF2B5EF4-FFF2-40B4-BE49-F238E27FC236}">
                    <a16:creationId xmlns:a16="http://schemas.microsoft.com/office/drawing/2014/main" id="{1703EF71-F379-BD07-5FBE-1C0A3231658F}"/>
                  </a:ext>
                </a:extLst>
              </p:cNvPr>
              <p:cNvSpPr/>
              <p:nvPr/>
            </p:nvSpPr>
            <p:spPr>
              <a:xfrm>
                <a:off x="2852100" y="2322316"/>
                <a:ext cx="2500922" cy="62523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hthoek: afgeronde hoeken 4">
                <a:extLst>
                  <a:ext uri="{FF2B5EF4-FFF2-40B4-BE49-F238E27FC236}">
                    <a16:creationId xmlns:a16="http://schemas.microsoft.com/office/drawing/2014/main" id="{0B8C618A-1141-F377-6DDF-56C0ADCD6060}"/>
                  </a:ext>
                </a:extLst>
              </p:cNvPr>
              <p:cNvSpPr txBox="1"/>
              <p:nvPr/>
            </p:nvSpPr>
            <p:spPr>
              <a:xfrm>
                <a:off x="2870412" y="2340628"/>
                <a:ext cx="2464298" cy="588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333" tIns="42333" rIns="42333" bIns="42333" numCol="1" spcCol="1270" anchor="ctr" anchorCtr="0">
                <a:noAutofit/>
              </a:bodyPr>
              <a:lstStyle/>
              <a:p>
                <a:pPr algn="ctr" defTabSz="14816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IV</a:t>
                </a:r>
              </a:p>
            </p:txBody>
          </p:sp>
        </p:grpSp>
        <p:grpSp>
          <p:nvGrpSpPr>
            <p:cNvPr id="14" name="Groep 15">
              <a:extLst>
                <a:ext uri="{FF2B5EF4-FFF2-40B4-BE49-F238E27FC236}">
                  <a16:creationId xmlns:a16="http://schemas.microsoft.com/office/drawing/2014/main" id="{B3A8ABA3-B005-5283-2637-23EA2C7CEB81}"/>
                </a:ext>
              </a:extLst>
            </p:cNvPr>
            <p:cNvGrpSpPr/>
            <p:nvPr/>
          </p:nvGrpSpPr>
          <p:grpSpPr>
            <a:xfrm>
              <a:off x="961483" y="1649584"/>
              <a:ext cx="3335476" cy="833869"/>
              <a:chOff x="3802864" y="862643"/>
              <a:chExt cx="3335476" cy="833869"/>
            </a:xfrm>
          </p:grpSpPr>
          <p:sp>
            <p:nvSpPr>
              <p:cNvPr id="26" name="Rechthoek: afgeronde hoeken 16">
                <a:extLst>
                  <a:ext uri="{FF2B5EF4-FFF2-40B4-BE49-F238E27FC236}">
                    <a16:creationId xmlns:a16="http://schemas.microsoft.com/office/drawing/2014/main" id="{F55DBF02-5280-F24F-51DA-218070EE5555}"/>
                  </a:ext>
                </a:extLst>
              </p:cNvPr>
              <p:cNvSpPr/>
              <p:nvPr/>
            </p:nvSpPr>
            <p:spPr>
              <a:xfrm>
                <a:off x="3802864" y="862643"/>
                <a:ext cx="3335476" cy="833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hthoek: afgeronde hoeken 4">
                <a:extLst>
                  <a:ext uri="{FF2B5EF4-FFF2-40B4-BE49-F238E27FC236}">
                    <a16:creationId xmlns:a16="http://schemas.microsoft.com/office/drawing/2014/main" id="{C98603AD-0C84-E142-F4AC-0B74A0AD7FEA}"/>
                  </a:ext>
                </a:extLst>
              </p:cNvPr>
              <p:cNvSpPr txBox="1"/>
              <p:nvPr/>
            </p:nvSpPr>
            <p:spPr>
              <a:xfrm>
                <a:off x="3827287" y="887066"/>
                <a:ext cx="3286630" cy="78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2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 value drivers</a:t>
                </a:r>
              </a:p>
            </p:txBody>
          </p:sp>
        </p:grpSp>
        <p:grpSp>
          <p:nvGrpSpPr>
            <p:cNvPr id="15" name="Groep 18">
              <a:extLst>
                <a:ext uri="{FF2B5EF4-FFF2-40B4-BE49-F238E27FC236}">
                  <a16:creationId xmlns:a16="http://schemas.microsoft.com/office/drawing/2014/main" id="{4DE88F91-FCAC-24F8-1BAD-FECE8637943C}"/>
                </a:ext>
              </a:extLst>
            </p:cNvPr>
            <p:cNvGrpSpPr/>
            <p:nvPr/>
          </p:nvGrpSpPr>
          <p:grpSpPr>
            <a:xfrm>
              <a:off x="968553" y="2796684"/>
              <a:ext cx="1097221" cy="708023"/>
              <a:chOff x="3802864" y="1988366"/>
              <a:chExt cx="3536278" cy="833869"/>
            </a:xfrm>
          </p:grpSpPr>
          <p:sp>
            <p:nvSpPr>
              <p:cNvPr id="24" name="Rechthoek: afgeronde hoeken 19">
                <a:extLst>
                  <a:ext uri="{FF2B5EF4-FFF2-40B4-BE49-F238E27FC236}">
                    <a16:creationId xmlns:a16="http://schemas.microsoft.com/office/drawing/2014/main" id="{A517AB1A-83C9-2C39-FB84-781A269E0D7F}"/>
                  </a:ext>
                </a:extLst>
              </p:cNvPr>
              <p:cNvSpPr/>
              <p:nvPr/>
            </p:nvSpPr>
            <p:spPr>
              <a:xfrm>
                <a:off x="3802864" y="1988366"/>
                <a:ext cx="3335476" cy="833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hthoek: afgeronde hoeken 4">
                <a:extLst>
                  <a:ext uri="{FF2B5EF4-FFF2-40B4-BE49-F238E27FC236}">
                    <a16:creationId xmlns:a16="http://schemas.microsoft.com/office/drawing/2014/main" id="{6A9F5A63-3152-397C-BCD1-A2AAA412C895}"/>
                  </a:ext>
                </a:extLst>
              </p:cNvPr>
              <p:cNvSpPr txBox="1"/>
              <p:nvPr/>
            </p:nvSpPr>
            <p:spPr>
              <a:xfrm>
                <a:off x="4052513" y="2022684"/>
                <a:ext cx="3286629" cy="78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Sales growth</a:t>
                </a:r>
              </a:p>
            </p:txBody>
          </p:sp>
        </p:grpSp>
        <p:grpSp>
          <p:nvGrpSpPr>
            <p:cNvPr id="16" name="Groep 21">
              <a:extLst>
                <a:ext uri="{FF2B5EF4-FFF2-40B4-BE49-F238E27FC236}">
                  <a16:creationId xmlns:a16="http://schemas.microsoft.com/office/drawing/2014/main" id="{CA8F9FD8-2654-B436-997E-9588A3479B4B}"/>
                </a:ext>
              </a:extLst>
            </p:cNvPr>
            <p:cNvGrpSpPr/>
            <p:nvPr/>
          </p:nvGrpSpPr>
          <p:grpSpPr>
            <a:xfrm>
              <a:off x="3162995" y="2801304"/>
              <a:ext cx="1034917" cy="711920"/>
              <a:chOff x="3802864" y="1988366"/>
              <a:chExt cx="3335476" cy="833869"/>
            </a:xfrm>
          </p:grpSpPr>
          <p:sp>
            <p:nvSpPr>
              <p:cNvPr id="22" name="Rechthoek: afgeronde hoeken 22">
                <a:extLst>
                  <a:ext uri="{FF2B5EF4-FFF2-40B4-BE49-F238E27FC236}">
                    <a16:creationId xmlns:a16="http://schemas.microsoft.com/office/drawing/2014/main" id="{26293D39-B958-2EC0-3E39-C2A44E8CEC0C}"/>
                  </a:ext>
                </a:extLst>
              </p:cNvPr>
              <p:cNvSpPr/>
              <p:nvPr/>
            </p:nvSpPr>
            <p:spPr>
              <a:xfrm>
                <a:off x="3802864" y="1988366"/>
                <a:ext cx="3335476" cy="833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hthoek: afgeronde hoeken 4">
                <a:extLst>
                  <a:ext uri="{FF2B5EF4-FFF2-40B4-BE49-F238E27FC236}">
                    <a16:creationId xmlns:a16="http://schemas.microsoft.com/office/drawing/2014/main" id="{7C3EA462-72E4-EC83-7E56-AF80FB8849B5}"/>
                  </a:ext>
                </a:extLst>
              </p:cNvPr>
              <p:cNvSpPr txBox="1"/>
              <p:nvPr/>
            </p:nvSpPr>
            <p:spPr>
              <a:xfrm>
                <a:off x="3827287" y="2012789"/>
                <a:ext cx="3286630" cy="78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Capital</a:t>
                </a:r>
              </a:p>
            </p:txBody>
          </p:sp>
        </p:grpSp>
        <p:grpSp>
          <p:nvGrpSpPr>
            <p:cNvPr id="17" name="Groep 24">
              <a:extLst>
                <a:ext uri="{FF2B5EF4-FFF2-40B4-BE49-F238E27FC236}">
                  <a16:creationId xmlns:a16="http://schemas.microsoft.com/office/drawing/2014/main" id="{A6E90981-EAB7-7E39-418E-EDED360EFEF6}"/>
                </a:ext>
              </a:extLst>
            </p:cNvPr>
            <p:cNvGrpSpPr/>
            <p:nvPr/>
          </p:nvGrpSpPr>
          <p:grpSpPr>
            <a:xfrm>
              <a:off x="2065774" y="2790838"/>
              <a:ext cx="1034917" cy="711920"/>
              <a:chOff x="3802864" y="1988366"/>
              <a:chExt cx="3335476" cy="833869"/>
            </a:xfrm>
          </p:grpSpPr>
          <p:sp>
            <p:nvSpPr>
              <p:cNvPr id="20" name="Rechthoek: afgeronde hoeken 31">
                <a:extLst>
                  <a:ext uri="{FF2B5EF4-FFF2-40B4-BE49-F238E27FC236}">
                    <a16:creationId xmlns:a16="http://schemas.microsoft.com/office/drawing/2014/main" id="{25CB2D4A-5F37-4422-EB12-21ECB2D7240B}"/>
                  </a:ext>
                </a:extLst>
              </p:cNvPr>
              <p:cNvSpPr/>
              <p:nvPr/>
            </p:nvSpPr>
            <p:spPr>
              <a:xfrm>
                <a:off x="3802864" y="1988366"/>
                <a:ext cx="3335476" cy="833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hthoek: afgeronde hoeken 4">
                <a:extLst>
                  <a:ext uri="{FF2B5EF4-FFF2-40B4-BE49-F238E27FC236}">
                    <a16:creationId xmlns:a16="http://schemas.microsoft.com/office/drawing/2014/main" id="{6526E6B0-9E6F-607D-B9A8-CFE256C613FA}"/>
                  </a:ext>
                </a:extLst>
              </p:cNvPr>
              <p:cNvSpPr txBox="1"/>
              <p:nvPr/>
            </p:nvSpPr>
            <p:spPr>
              <a:xfrm>
                <a:off x="3827287" y="2012789"/>
                <a:ext cx="3286630" cy="78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Margins</a:t>
                </a:r>
              </a:p>
            </p:txBody>
          </p:sp>
        </p:grpSp>
        <p:sp>
          <p:nvSpPr>
            <p:cNvPr id="18" name="Pijl: rechts 33">
              <a:extLst>
                <a:ext uri="{FF2B5EF4-FFF2-40B4-BE49-F238E27FC236}">
                  <a16:creationId xmlns:a16="http://schemas.microsoft.com/office/drawing/2014/main" id="{1190A72C-609C-D10F-39E7-F350BF8FF492}"/>
                </a:ext>
              </a:extLst>
            </p:cNvPr>
            <p:cNvSpPr/>
            <p:nvPr/>
          </p:nvSpPr>
          <p:spPr>
            <a:xfrm rot="5400000">
              <a:off x="2555800" y="3657009"/>
              <a:ext cx="145927" cy="145927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ijl: rechts 37">
              <a:extLst>
                <a:ext uri="{FF2B5EF4-FFF2-40B4-BE49-F238E27FC236}">
                  <a16:creationId xmlns:a16="http://schemas.microsoft.com/office/drawing/2014/main" id="{9E6C1332-FDA5-CE87-AF27-F0BE49E0CADB}"/>
                </a:ext>
              </a:extLst>
            </p:cNvPr>
            <p:cNvSpPr/>
            <p:nvPr/>
          </p:nvSpPr>
          <p:spPr>
            <a:xfrm rot="5400000">
              <a:off x="2583232" y="2567092"/>
              <a:ext cx="145927" cy="145927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41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Inditex’s integrated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Assuming the basic IV model with equal weights </a:t>
                </a: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we arrive at an integrated value of €42 billion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17" r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285E47-6DF6-77FA-B43E-D4FF4F362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33347"/>
              </p:ext>
            </p:extLst>
          </p:nvPr>
        </p:nvGraphicFramePr>
        <p:xfrm>
          <a:off x="7905015" y="2564904"/>
          <a:ext cx="4023633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049">
                  <a:extLst>
                    <a:ext uri="{9D8B030D-6E8A-4147-A177-3AD203B41FA5}">
                      <a16:colId xmlns:a16="http://schemas.microsoft.com/office/drawing/2014/main" val="2863334733"/>
                    </a:ext>
                  </a:extLst>
                </a:gridCol>
                <a:gridCol w="1554584">
                  <a:extLst>
                    <a:ext uri="{9D8B030D-6E8A-4147-A177-3AD203B41FA5}">
                      <a16:colId xmlns:a16="http://schemas.microsoft.com/office/drawing/2014/main" val="668407070"/>
                    </a:ext>
                  </a:extLst>
                </a:gridCol>
              </a:tblGrid>
              <a:tr h="8807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calculation </a:t>
                      </a:r>
                      <a:b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(equal weights)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</a:t>
                      </a:r>
                      <a:b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(Euro billions)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814809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 (enterprise value)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909528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SV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682515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SV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729311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EV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773683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(integrated value)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472291"/>
                  </a:ext>
                </a:extLst>
              </a:tr>
            </a:tbl>
          </a:graphicData>
        </a:graphic>
      </p:graphicFrame>
      <p:graphicFrame>
        <p:nvGraphicFramePr>
          <p:cNvPr id="6" name="Grafiek 7">
            <a:extLst>
              <a:ext uri="{FF2B5EF4-FFF2-40B4-BE49-F238E27FC236}">
                <a16:creationId xmlns:a16="http://schemas.microsoft.com/office/drawing/2014/main" id="{C15091AA-E3A2-E388-DE38-87ABF4C6A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361517"/>
              </p:ext>
            </p:extLst>
          </p:nvPr>
        </p:nvGraphicFramePr>
        <p:xfrm>
          <a:off x="454692" y="3068960"/>
          <a:ext cx="7317004" cy="304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594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09FE5-430F-47FD-AB7E-43A5DA6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365125"/>
            <a:ext cx="9446400" cy="478936"/>
          </a:xfrm>
        </p:spPr>
        <p:txBody>
          <a:bodyPr anchor="t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components of integrated valuation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A564BF-AEAB-E4A2-C825-751DD8D46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2" y="2007479"/>
            <a:ext cx="11233477" cy="387554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0739" y="6356351"/>
            <a:ext cx="832339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25A8E426-1013-4DA1-9982-506C918562F2}" type="slidenum">
              <a:rPr lang="de-DE" smtClean="0"/>
              <a:pPr>
                <a:spcAft>
                  <a:spcPts val="800"/>
                </a:spcAft>
              </a:pPr>
              <a:t>33</a:t>
            </a:fld>
            <a:endParaRPr lang="de-DE" dirty="0"/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50EF5293-9D2D-B5AD-1176-935D913736D1}"/>
              </a:ext>
            </a:extLst>
          </p:cNvPr>
          <p:cNvSpPr/>
          <p:nvPr/>
        </p:nvSpPr>
        <p:spPr>
          <a:xfrm>
            <a:off x="2434928" y="5786361"/>
            <a:ext cx="3530477" cy="1007991"/>
          </a:xfrm>
          <a:prstGeom prst="wedgeEllipseCallout">
            <a:avLst>
              <a:gd name="adj1" fmla="val 1968"/>
              <a:gd name="adj2" fmla="val -803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Underpayment in Asian garment factories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ballon: ovaal 2">
            <a:extLst>
              <a:ext uri="{FF2B5EF4-FFF2-40B4-BE49-F238E27FC236}">
                <a16:creationId xmlns:a16="http://schemas.microsoft.com/office/drawing/2014/main" id="{442F60BF-FFE6-BC3A-285B-6BD34D8261F6}"/>
              </a:ext>
            </a:extLst>
          </p:cNvPr>
          <p:cNvSpPr/>
          <p:nvPr/>
        </p:nvSpPr>
        <p:spPr>
          <a:xfrm>
            <a:off x="128859" y="1090441"/>
            <a:ext cx="3874184" cy="1007991"/>
          </a:xfrm>
          <a:prstGeom prst="wedgeEllipseCallout">
            <a:avLst>
              <a:gd name="adj1" fmla="val 4001"/>
              <a:gd name="adj2" fmla="val 7795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Consumer surplus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Employment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Taxes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ballon: ovaal 2">
            <a:extLst>
              <a:ext uri="{FF2B5EF4-FFF2-40B4-BE49-F238E27FC236}">
                <a16:creationId xmlns:a16="http://schemas.microsoft.com/office/drawing/2014/main" id="{3E092152-B17A-2F19-04CE-8B8EB8ABD65E}"/>
              </a:ext>
            </a:extLst>
          </p:cNvPr>
          <p:cNvSpPr/>
          <p:nvPr/>
        </p:nvSpPr>
        <p:spPr>
          <a:xfrm>
            <a:off x="6198341" y="5767561"/>
            <a:ext cx="4358147" cy="1007991"/>
          </a:xfrm>
          <a:prstGeom prst="wedgeEllipseCallout">
            <a:avLst>
              <a:gd name="adj1" fmla="val -40988"/>
              <a:gd name="adj2" fmla="val -656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Environmental pollution: cotton, production, burning, transport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ballon: ovaal 2">
            <a:extLst>
              <a:ext uri="{FF2B5EF4-FFF2-40B4-BE49-F238E27FC236}">
                <a16:creationId xmlns:a16="http://schemas.microsoft.com/office/drawing/2014/main" id="{23897F8F-41C2-CFA9-47B5-B7138291AA6C}"/>
              </a:ext>
            </a:extLst>
          </p:cNvPr>
          <p:cNvSpPr/>
          <p:nvPr/>
        </p:nvSpPr>
        <p:spPr>
          <a:xfrm>
            <a:off x="7963580" y="1794108"/>
            <a:ext cx="3058781" cy="777649"/>
          </a:xfrm>
          <a:prstGeom prst="wedgeEllipseCallout">
            <a:avLst>
              <a:gd name="adj1" fmla="val -35782"/>
              <a:gd name="adj2" fmla="val 14496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consumer brand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ballon: ovaal 2">
            <a:extLst>
              <a:ext uri="{FF2B5EF4-FFF2-40B4-BE49-F238E27FC236}">
                <a16:creationId xmlns:a16="http://schemas.microsoft.com/office/drawing/2014/main" id="{841D4258-A43A-FD0D-69AC-03380C3E68EB}"/>
              </a:ext>
            </a:extLst>
          </p:cNvPr>
          <p:cNvSpPr/>
          <p:nvPr/>
        </p:nvSpPr>
        <p:spPr>
          <a:xfrm>
            <a:off x="9027098" y="5008712"/>
            <a:ext cx="3058781" cy="777649"/>
          </a:xfrm>
          <a:prstGeom prst="wedgeEllipseCallout">
            <a:avLst>
              <a:gd name="adj1" fmla="val -2728"/>
              <a:gd name="adj2" fmla="val -75548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value for society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Shareholder model vs. integrated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Integrated model with equal weights </a:t>
                </a: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Shareholder model with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=0.01</m:t>
                    </m:r>
                  </m:oMath>
                </a14:m>
                <a:endPara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Grafiek 7">
            <a:extLst>
              <a:ext uri="{FF2B5EF4-FFF2-40B4-BE49-F238E27FC236}">
                <a16:creationId xmlns:a16="http://schemas.microsoft.com/office/drawing/2014/main" id="{C15091AA-E3A2-E388-DE38-87ABF4C6A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188740"/>
              </p:ext>
            </p:extLst>
          </p:nvPr>
        </p:nvGraphicFramePr>
        <p:xfrm>
          <a:off x="2437498" y="2040801"/>
          <a:ext cx="7317004" cy="189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1">
            <a:extLst>
              <a:ext uri="{FF2B5EF4-FFF2-40B4-BE49-F238E27FC236}">
                <a16:creationId xmlns:a16="http://schemas.microsoft.com/office/drawing/2014/main" id="{5F028BB4-DA0C-8866-3370-9291E8687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40640"/>
              </p:ext>
            </p:extLst>
          </p:nvPr>
        </p:nvGraphicFramePr>
        <p:xfrm>
          <a:off x="2437498" y="4653136"/>
          <a:ext cx="7317004" cy="189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8846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Future value creation profiles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87120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rojections of company’s future value creation profile answer key questions: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path to a healthy business where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FV, SV and EV are all &gt; 0?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Inditex doing the right things to be on that healthy path?</a:t>
            </a:r>
          </a:p>
          <a:p>
            <a:pPr>
              <a:lnSpc>
                <a:spcPct val="150000"/>
              </a:lnSpc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iek 5">
            <a:extLst>
              <a:ext uri="{FF2B5EF4-FFF2-40B4-BE49-F238E27FC236}">
                <a16:creationId xmlns:a16="http://schemas.microsoft.com/office/drawing/2014/main" id="{3D53BFF2-9944-3AB1-BEB7-2C89A3767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412954"/>
              </p:ext>
            </p:extLst>
          </p:nvPr>
        </p:nvGraphicFramePr>
        <p:xfrm>
          <a:off x="503936" y="3567146"/>
          <a:ext cx="4871984" cy="290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3">
            <a:extLst>
              <a:ext uri="{FF2B5EF4-FFF2-40B4-BE49-F238E27FC236}">
                <a16:creationId xmlns:a16="http://schemas.microsoft.com/office/drawing/2014/main" id="{2943BEBC-8B98-1CCE-3B3B-E1CB9B9E9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108457"/>
              </p:ext>
            </p:extLst>
          </p:nvPr>
        </p:nvGraphicFramePr>
        <p:xfrm>
          <a:off x="5521924" y="3768030"/>
          <a:ext cx="6166139" cy="270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097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Communicating on integrated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5600" y="1774540"/>
            <a:ext cx="2160240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Hypothetical investor presentation slide for Inditex</a:t>
            </a:r>
            <a:endParaRPr lang="en-GB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06D44-FD26-5F46-1645-2F7FF01D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2"/>
          <a:stretch/>
        </p:blipFill>
        <p:spPr>
          <a:xfrm>
            <a:off x="2793335" y="1774540"/>
            <a:ext cx="9277672" cy="485486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663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47426"/>
            <a:ext cx="10607728" cy="51127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This analysis of Inditex shows that it is possible to (roughly) estimate a company’s SV and EV from the outside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language of business is money, and by expressing S and E in monetary terms, we make them visible, and more likely to be managed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Much crucial data is missing, forcing us to make a lot of assumptions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Despite imprecise estimates, the analysis is valuable: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To companies: it shows where the problems and trade-offs are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On a system level: gives an indication of the kind of data that is needed</a:t>
            </a:r>
            <a:endParaRPr lang="nl-NL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09FE5-430F-47FD-AB7E-43A5DA6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63" y="285828"/>
            <a:ext cx="9446400" cy="478936"/>
          </a:xfrm>
        </p:spPr>
        <p:txBody>
          <a:bodyPr anchor="t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Inditex case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0739" y="6356351"/>
            <a:ext cx="832339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25A8E426-1013-4DA1-9982-506C918562F2}" type="slidenum">
              <a:rPr lang="de-DE" smtClean="0"/>
              <a:pPr>
                <a:spcAft>
                  <a:spcPts val="800"/>
                </a:spcAft>
              </a:pPr>
              <a:t>4</a:t>
            </a:fld>
            <a:endParaRPr lang="de-D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3C0D1B-5F71-9567-4979-C821F9DE8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532826"/>
            <a:ext cx="6633336" cy="44388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93D23B6-AA5E-AC8E-19B8-61A7DF260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079" y="1544146"/>
            <a:ext cx="5074771" cy="22663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C88EABA-4784-5380-397C-7AF2B368C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080" y="3667196"/>
            <a:ext cx="5074771" cy="31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company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3182" y="1704256"/>
            <a:ext cx="10103672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300" dirty="0" err="1">
                <a:latin typeface="Arial" charset="0"/>
                <a:ea typeface="Arial" charset="0"/>
                <a:cs typeface="Arial" charset="0"/>
              </a:rPr>
              <a:t>Industria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GB" sz="2300" dirty="0" err="1">
                <a:latin typeface="Arial" charset="0"/>
                <a:ea typeface="Arial" charset="0"/>
                <a:cs typeface="Arial" charset="0"/>
              </a:rPr>
              <a:t>Diseño</a:t>
            </a: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300" dirty="0" err="1">
                <a:latin typeface="Arial" charset="0"/>
                <a:ea typeface="Arial" charset="0"/>
                <a:cs typeface="Arial" charset="0"/>
              </a:rPr>
              <a:t>Textil</a:t>
            </a: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 (translated: ‘Textile Design Industry’) is a Spanish clothing company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Biggest fashion group in the world with 7,200 stores in 93 countries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IPO in 2001 with a €9 billion valuation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Most sales (60%) in Europe, specifically Spain (25%), with presence in APAC (25%) and the Americas (14%) 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Company value drivers: sales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3573016"/>
            <a:ext cx="10391704" cy="28688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Inditex has produced consistent growth numbers during the 2010s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lower growth towards the end of the decade could indicate a fading growth profile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Due to the Covid-19 pandemic, Inditex saw a staggering drop in sales globally in 2020</a:t>
            </a:r>
          </a:p>
          <a:p>
            <a:pPr>
              <a:lnSpc>
                <a:spcPct val="150000"/>
              </a:lnSpc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9E99BB-67EA-1522-6CC8-4CBC97A67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0784"/>
              </p:ext>
            </p:extLst>
          </p:nvPr>
        </p:nvGraphicFramePr>
        <p:xfrm>
          <a:off x="1199454" y="1684814"/>
          <a:ext cx="9793091" cy="174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561">
                  <a:extLst>
                    <a:ext uri="{9D8B030D-6E8A-4147-A177-3AD203B41FA5}">
                      <a16:colId xmlns:a16="http://schemas.microsoft.com/office/drawing/2014/main" val="3065619201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956833780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65609821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811057586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437939349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95622291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31251467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972337109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407741126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274133425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096434723"/>
                    </a:ext>
                  </a:extLst>
                </a:gridCol>
              </a:tblGrid>
              <a:tr h="4938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167030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(€ billions)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429096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growth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15.2%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15.5%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-27.7%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481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5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Company value drivers: profitability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3933056"/>
            <a:ext cx="10391704" cy="25087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Inditex’s profitability has been remarkably consistent throughout the last decade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company’s EBITDA has also performed well, although decreasing slightly over time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growth in EBITDA compared to EBIT in 2019 indicates an increase in depreciation due to a sizeable growth in assets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9E99BB-67EA-1522-6CC8-4CBC97A67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56650"/>
              </p:ext>
            </p:extLst>
          </p:nvPr>
        </p:nvGraphicFramePr>
        <p:xfrm>
          <a:off x="1199454" y="1684814"/>
          <a:ext cx="9793091" cy="2176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561">
                  <a:extLst>
                    <a:ext uri="{9D8B030D-6E8A-4147-A177-3AD203B41FA5}">
                      <a16:colId xmlns:a16="http://schemas.microsoft.com/office/drawing/2014/main" val="3065619201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956833780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65609821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811057586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437939349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95622291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31251467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972337109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407741126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274133425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096434723"/>
                    </a:ext>
                  </a:extLst>
                </a:gridCol>
              </a:tblGrid>
              <a:tr h="35888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167030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EBIT (€ millions)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2,522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3,070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3,198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3,677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4,021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4,314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4,357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4,772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1,507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429096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EBIT margin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18.3%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19.6%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18.4%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17.7%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17.6%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17.3%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17.1%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16.7%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7.4%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481000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EBITDA (€ millions)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3,258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3,913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3,926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4,103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4,699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5,083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5,277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5,457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7,598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4,552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968207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EBITDA margin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23.6%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24.6%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23.5%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22.7%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22.5%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21.8%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20.9%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20.9%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26.9%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22.3%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461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78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Company value drivers: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3933056"/>
            <a:ext cx="10391704" cy="25087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Except for 2020, Inditex showed a strong financial performance over the past decade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Assets grew faster than sales as shown by the falling sales-to-assets ratio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potentially indicating reduced efficiency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2020, capex was negative indicating divestment of assets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9E99BB-67EA-1522-6CC8-4CBC97A67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22514"/>
              </p:ext>
            </p:extLst>
          </p:nvPr>
        </p:nvGraphicFramePr>
        <p:xfrm>
          <a:off x="1199454" y="1684814"/>
          <a:ext cx="9793091" cy="2176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561">
                  <a:extLst>
                    <a:ext uri="{9D8B030D-6E8A-4147-A177-3AD203B41FA5}">
                      <a16:colId xmlns:a16="http://schemas.microsoft.com/office/drawing/2014/main" val="3065619201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956833780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65609821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811057586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437939349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95622291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312514672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972337109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3407741126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2274133425"/>
                    </a:ext>
                  </a:extLst>
                </a:gridCol>
                <a:gridCol w="801253">
                  <a:extLst>
                    <a:ext uri="{9D8B030D-6E8A-4147-A177-3AD203B41FA5}">
                      <a16:colId xmlns:a16="http://schemas.microsoft.com/office/drawing/2014/main" val="1096434723"/>
                    </a:ext>
                  </a:extLst>
                </a:gridCol>
              </a:tblGrid>
              <a:tr h="35888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167030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Assets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10,959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12,890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13,756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15,377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17,357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19,621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20,231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21,684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28,391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26,418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429096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Sales / Assets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1.26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1.21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1.18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1.20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0.77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481000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Capex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-1,349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-1,599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-1,351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-1,847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-2,416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-2,396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-833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-1,875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-2,377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2,514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968207"/>
                  </a:ext>
                </a:extLst>
              </a:tr>
              <a:tr h="4543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Capex / Sales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10.2%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11.6%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7.2%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8.4%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-12.3%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461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4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Arial" charset="0"/>
                <a:ea typeface="Arial" charset="0"/>
                <a:cs typeface="Arial" charset="0"/>
              </a:rPr>
              <a:t>Business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53A437-60E4-4E28-6B4E-CC99064DE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869935"/>
              </p:ext>
            </p:extLst>
          </p:nvPr>
        </p:nvGraphicFramePr>
        <p:xfrm>
          <a:off x="816864" y="1737049"/>
          <a:ext cx="10445132" cy="442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D0B256-F04C-8E15-8D60-F582538C95AF}"/>
              </a:ext>
            </a:extLst>
          </p:cNvPr>
          <p:cNvCxnSpPr>
            <a:cxnSpLocks/>
          </p:cNvCxnSpPr>
          <p:nvPr/>
        </p:nvCxnSpPr>
        <p:spPr>
          <a:xfrm flipH="1" flipV="1">
            <a:off x="3575720" y="4365104"/>
            <a:ext cx="504056" cy="1296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157891-4DF1-6356-F0EC-D9228B7C7C4D}"/>
              </a:ext>
            </a:extLst>
          </p:cNvPr>
          <p:cNvSpPr txBox="1"/>
          <p:nvPr/>
        </p:nvSpPr>
        <p:spPr>
          <a:xfrm>
            <a:off x="2855640" y="5543944"/>
            <a:ext cx="3744416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Driven by frequently issuing new collections, produced in an outsourced supply chain, to minimise costs and maintain high ROIC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27849</TotalTime>
  <Words>5664</Words>
  <Application>Microsoft Macintosh PowerPoint</Application>
  <PresentationFormat>Breedbeeld</PresentationFormat>
  <Paragraphs>1850</Paragraphs>
  <Slides>37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Corporate Finance for Long-Term Value  </vt:lpstr>
      <vt:lpstr>Chapter 11: Case Study Integrated Valuation: Inditex</vt:lpstr>
      <vt:lpstr>The BIG Picture</vt:lpstr>
      <vt:lpstr>Inditex case study</vt:lpstr>
      <vt:lpstr>The company</vt:lpstr>
      <vt:lpstr>Company value drivers: sales</vt:lpstr>
      <vt:lpstr>Company value drivers: profitability</vt:lpstr>
      <vt:lpstr>Company value drivers: capital</vt:lpstr>
      <vt:lpstr>Business model</vt:lpstr>
      <vt:lpstr>Purpose</vt:lpstr>
      <vt:lpstr>Stakeholders &amp; Stakeholder Impact Map</vt:lpstr>
      <vt:lpstr>Financially material sustainability issues</vt:lpstr>
      <vt:lpstr>External impacts</vt:lpstr>
      <vt:lpstr>External impacts</vt:lpstr>
      <vt:lpstr>Transition</vt:lpstr>
      <vt:lpstr>Transition preparedness</vt:lpstr>
      <vt:lpstr>Management</vt:lpstr>
      <vt:lpstr>Valuation of Inditex’ financial value using DCF</vt:lpstr>
      <vt:lpstr>Calculating Inditex’s cost of capital</vt:lpstr>
      <vt:lpstr>Transition valuation scenarios</vt:lpstr>
      <vt:lpstr>Transition valuation scenarios</vt:lpstr>
      <vt:lpstr>Valuing S and E at Inditex</vt:lpstr>
      <vt:lpstr>E and S in their own units</vt:lpstr>
      <vt:lpstr>E and S in their own units</vt:lpstr>
      <vt:lpstr>E and S in monetary terms</vt:lpstr>
      <vt:lpstr>E flows and EV for climate change</vt:lpstr>
      <vt:lpstr>True price of jeans</vt:lpstr>
      <vt:lpstr>Calculating EV</vt:lpstr>
      <vt:lpstr>Calculating negative SV</vt:lpstr>
      <vt:lpstr>Calculating positive SV</vt:lpstr>
      <vt:lpstr>Integrated value</vt:lpstr>
      <vt:lpstr>Calculating Inditex’s integrated value</vt:lpstr>
      <vt:lpstr>Key components of integrated valuation</vt:lpstr>
      <vt:lpstr>Shareholder model vs. integrated model</vt:lpstr>
      <vt:lpstr>Future value creation profiles</vt:lpstr>
      <vt:lpstr>Communicating on integrated value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428</cp:revision>
  <cp:lastPrinted>2017-10-25T07:51:07Z</cp:lastPrinted>
  <dcterms:created xsi:type="dcterms:W3CDTF">2014-04-08T12:02:43Z</dcterms:created>
  <dcterms:modified xsi:type="dcterms:W3CDTF">2023-09-02T20:05:17Z</dcterms:modified>
</cp:coreProperties>
</file>