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444" r:id="rId3"/>
    <p:sldId id="497" r:id="rId4"/>
    <p:sldId id="498" r:id="rId5"/>
    <p:sldId id="499" r:id="rId6"/>
    <p:sldId id="500" r:id="rId7"/>
    <p:sldId id="501" r:id="rId8"/>
    <p:sldId id="476" r:id="rId9"/>
    <p:sldId id="502" r:id="rId10"/>
    <p:sldId id="503" r:id="rId11"/>
    <p:sldId id="479" r:id="rId12"/>
    <p:sldId id="524" r:id="rId13"/>
    <p:sldId id="504" r:id="rId14"/>
    <p:sldId id="457" r:id="rId15"/>
    <p:sldId id="496" r:id="rId16"/>
    <p:sldId id="505" r:id="rId17"/>
    <p:sldId id="506" r:id="rId18"/>
    <p:sldId id="482" r:id="rId19"/>
    <p:sldId id="507" r:id="rId20"/>
    <p:sldId id="508" r:id="rId21"/>
    <p:sldId id="463" r:id="rId22"/>
    <p:sldId id="509" r:id="rId23"/>
    <p:sldId id="510" r:id="rId24"/>
    <p:sldId id="511" r:id="rId25"/>
    <p:sldId id="512" r:id="rId26"/>
    <p:sldId id="513" r:id="rId27"/>
    <p:sldId id="488" r:id="rId28"/>
    <p:sldId id="489" r:id="rId29"/>
    <p:sldId id="514" r:id="rId30"/>
    <p:sldId id="515" r:id="rId31"/>
    <p:sldId id="516" r:id="rId32"/>
    <p:sldId id="517" r:id="rId33"/>
    <p:sldId id="521" r:id="rId34"/>
    <p:sldId id="522" r:id="rId35"/>
    <p:sldId id="523" r:id="rId36"/>
    <p:sldId id="518" r:id="rId37"/>
    <p:sldId id="519" r:id="rId38"/>
    <p:sldId id="520" r:id="rId3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444"/>
            <p14:sldId id="497"/>
          </p14:sldIdLst>
        </p14:section>
        <p14:section name="2.1 Basics of integrated value creation" id="{82B96233-CE70-49E5-8BF3-3164E0F97AA4}">
          <p14:sldIdLst>
            <p14:sldId id="498"/>
            <p14:sldId id="499"/>
            <p14:sldId id="500"/>
            <p14:sldId id="501"/>
            <p14:sldId id="476"/>
            <p14:sldId id="502"/>
            <p14:sldId id="503"/>
            <p14:sldId id="479"/>
            <p14:sldId id="524"/>
            <p14:sldId id="504"/>
          </p14:sldIdLst>
        </p14:section>
        <p14:section name="2.2 Identifying value creation and value destruction" id="{07974BBC-226C-43E9-B527-C5E45488056F}">
          <p14:sldIdLst>
            <p14:sldId id="457"/>
            <p14:sldId id="496"/>
          </p14:sldIdLst>
        </p14:section>
        <p14:section name="2.3 Quantifying integrated value creation" id="{1B5E020B-0A55-42F0-B327-34E1E91E56D2}">
          <p14:sldIdLst>
            <p14:sldId id="505"/>
            <p14:sldId id="506"/>
            <p14:sldId id="482"/>
            <p14:sldId id="507"/>
            <p14:sldId id="508"/>
            <p14:sldId id="463"/>
          </p14:sldIdLst>
        </p14:section>
        <p14:section name="2.4 Where does value come from? Purpose, strategy and business models" id="{0B8C8D70-6501-440C-AA19-D44D220C2217}">
          <p14:sldIdLst>
            <p14:sldId id="509"/>
            <p14:sldId id="510"/>
            <p14:sldId id="511"/>
            <p14:sldId id="512"/>
            <p14:sldId id="513"/>
            <p14:sldId id="488"/>
            <p14:sldId id="489"/>
          </p14:sldIdLst>
        </p14:section>
        <p14:section name="2.5 Transition" id="{94099080-7079-4E21-9238-5DDFF1AC3F52}">
          <p14:sldIdLst>
            <p14:sldId id="514"/>
            <p14:sldId id="515"/>
            <p14:sldId id="516"/>
            <p14:sldId id="517"/>
            <p14:sldId id="521"/>
            <p14:sldId id="522"/>
            <p14:sldId id="523"/>
            <p14:sldId id="518"/>
          </p14:sldIdLst>
        </p14:section>
        <p14:section name="2.6 Steering your company on integrated value" id="{46FE4932-AD31-4D67-8BDD-0671F678638F}">
          <p14:sldIdLst>
            <p14:sldId id="519"/>
          </p14:sldIdLst>
        </p14:section>
        <p14:section name="2.7 Conclusions" id="{178EF25C-958A-4121-8DF3-1B822610ACA1}">
          <p14:sldIdLst>
            <p14:sldId id="5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/>
    <p:restoredTop sz="95369"/>
  </p:normalViewPr>
  <p:slideViewPr>
    <p:cSldViewPr>
      <p:cViewPr varScale="1">
        <p:scale>
          <a:sx n="128" d="100"/>
          <a:sy n="128" d="100"/>
        </p:scale>
        <p:origin x="43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8/10/relationships/authors" Target="author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2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2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2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2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2%20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Cost price (in $)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'[Ch2 graphs.xlsx]Blad2'!$B$1</c:f>
              <c:strCache>
                <c:ptCount val="1"/>
                <c:pt idx="0">
                  <c:v>Cost price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c:spPr>
          <c:invertIfNegative val="0"/>
          <c:cat>
            <c:strRef>
              <c:f>'[Ch2 graphs.xlsx]Blad2'!$A$3:$A$8</c:f>
              <c:strCache>
                <c:ptCount val="6"/>
                <c:pt idx="0">
                  <c:v>MiningCo1</c:v>
                </c:pt>
                <c:pt idx="1">
                  <c:v>MiningCo2</c:v>
                </c:pt>
                <c:pt idx="2">
                  <c:v>MiningCo3</c:v>
                </c:pt>
                <c:pt idx="3">
                  <c:v>MiningCo4</c:v>
                </c:pt>
                <c:pt idx="4">
                  <c:v>MiningCo5</c:v>
                </c:pt>
                <c:pt idx="5">
                  <c:v>MiningCo6</c:v>
                </c:pt>
              </c:strCache>
            </c:strRef>
          </c:cat>
          <c:val>
            <c:numRef>
              <c:f>'[Ch2 graphs.xlsx]Blad2'!$B$3:$B$8</c:f>
              <c:numCache>
                <c:formatCode>General</c:formatCode>
                <c:ptCount val="6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1400</c:v>
                </c:pt>
                <c:pt idx="4">
                  <c:v>1600</c:v>
                </c:pt>
                <c:pt idx="5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8-4BA3-969E-260660F43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8065488"/>
        <c:axId val="748066128"/>
      </c:barChart>
      <c:catAx>
        <c:axId val="74806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6128"/>
        <c:crosses val="autoZero"/>
        <c:auto val="1"/>
        <c:lblAlgn val="ctr"/>
        <c:lblOffset val="100"/>
        <c:noMultiLvlLbl val="0"/>
      </c:catAx>
      <c:valAx>
        <c:axId val="748066128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/>
              <a:t>Cost price with CO2 tax (in $)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'[Ch2 graphs.xlsx]Blad2'!$B$2</c:f>
              <c:strCache>
                <c:ptCount val="1"/>
                <c:pt idx="0">
                  <c:v>Cost price now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c:spPr>
          <c:invertIfNegative val="0"/>
          <c:cat>
            <c:strRef>
              <c:f>'[Ch2 graphs.xlsx]Blad2'!$A$3:$A$8</c:f>
              <c:strCache>
                <c:ptCount val="6"/>
                <c:pt idx="0">
                  <c:v>MiningCo1</c:v>
                </c:pt>
                <c:pt idx="1">
                  <c:v>MiningCo2</c:v>
                </c:pt>
                <c:pt idx="2">
                  <c:v>MiningCo3</c:v>
                </c:pt>
                <c:pt idx="3">
                  <c:v>MiningCo4</c:v>
                </c:pt>
                <c:pt idx="4">
                  <c:v>MiningCo5</c:v>
                </c:pt>
                <c:pt idx="5">
                  <c:v>MiningCo6</c:v>
                </c:pt>
              </c:strCache>
            </c:strRef>
          </c:cat>
          <c:val>
            <c:numRef>
              <c:f>'[Ch2 graphs.xlsx]Blad2'!$B$3:$B$8</c:f>
              <c:numCache>
                <c:formatCode>General</c:formatCode>
                <c:ptCount val="6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1400</c:v>
                </c:pt>
                <c:pt idx="4">
                  <c:v>1600</c:v>
                </c:pt>
                <c:pt idx="5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4-407F-B7EB-DD6C8C10C862}"/>
            </c:ext>
          </c:extLst>
        </c:ser>
        <c:ser>
          <c:idx val="2"/>
          <c:order val="1"/>
          <c:tx>
            <c:strRef>
              <c:f>'[Ch2 graphs.xlsx]Blad2'!$D$2</c:f>
              <c:strCache>
                <c:ptCount val="1"/>
                <c:pt idx="0">
                  <c:v>CO2 price impact on cost</c:v>
                </c:pt>
              </c:strCache>
            </c:strRef>
          </c:tx>
          <c:spPr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c:spPr>
          <c:invertIfNegative val="0"/>
          <c:cat>
            <c:strRef>
              <c:f>'[Ch2 graphs.xlsx]Blad2'!$A$3:$A$8</c:f>
              <c:strCache>
                <c:ptCount val="6"/>
                <c:pt idx="0">
                  <c:v>MiningCo1</c:v>
                </c:pt>
                <c:pt idx="1">
                  <c:v>MiningCo2</c:v>
                </c:pt>
                <c:pt idx="2">
                  <c:v>MiningCo3</c:v>
                </c:pt>
                <c:pt idx="3">
                  <c:v>MiningCo4</c:v>
                </c:pt>
                <c:pt idx="4">
                  <c:v>MiningCo5</c:v>
                </c:pt>
                <c:pt idx="5">
                  <c:v>MiningCo6</c:v>
                </c:pt>
              </c:strCache>
            </c:strRef>
          </c:cat>
          <c:val>
            <c:numRef>
              <c:f>'[Ch2 graphs.xlsx]Blad2'!$D$3:$D$8</c:f>
              <c:numCache>
                <c:formatCode>General</c:formatCode>
                <c:ptCount val="6"/>
                <c:pt idx="0">
                  <c:v>200</c:v>
                </c:pt>
                <c:pt idx="1">
                  <c:v>200</c:v>
                </c:pt>
                <c:pt idx="2">
                  <c:v>50</c:v>
                </c:pt>
                <c:pt idx="3">
                  <c:v>200</c:v>
                </c:pt>
                <c:pt idx="4">
                  <c:v>350</c:v>
                </c:pt>
                <c:pt idx="5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54-407F-B7EB-DD6C8C10C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48065488"/>
        <c:axId val="748066128"/>
      </c:barChart>
      <c:catAx>
        <c:axId val="74806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6128"/>
        <c:crosses val="autoZero"/>
        <c:auto val="1"/>
        <c:lblAlgn val="ctr"/>
        <c:lblOffset val="100"/>
        <c:noMultiLvlLbl val="0"/>
      </c:catAx>
      <c:valAx>
        <c:axId val="7480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/>
              <a:t>Change in profit margins (in $)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'[Ch2 graphs.xlsx]Blad2'!$I$2</c:f>
              <c:strCache>
                <c:ptCount val="1"/>
                <c:pt idx="0">
                  <c:v>CO2 price impact on profit margin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'[Ch2 graphs.xlsx]Blad2'!$A$3:$A$8</c:f>
              <c:strCache>
                <c:ptCount val="6"/>
                <c:pt idx="0">
                  <c:v>MiningCo1</c:v>
                </c:pt>
                <c:pt idx="1">
                  <c:v>MiningCo2</c:v>
                </c:pt>
                <c:pt idx="2">
                  <c:v>MiningCo3</c:v>
                </c:pt>
                <c:pt idx="3">
                  <c:v>MiningCo4</c:v>
                </c:pt>
                <c:pt idx="4">
                  <c:v>MiningCo5</c:v>
                </c:pt>
                <c:pt idx="5">
                  <c:v>MiningCo6</c:v>
                </c:pt>
              </c:strCache>
            </c:strRef>
          </c:cat>
          <c:val>
            <c:numRef>
              <c:f>'[Ch2 graphs.xlsx]Blad2'!$I$3:$I$8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200</c:v>
                </c:pt>
                <c:pt idx="3">
                  <c:v>50</c:v>
                </c:pt>
                <c:pt idx="4">
                  <c:v>-100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29-4FAB-83AE-2259A9E93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8065488"/>
        <c:axId val="748066128"/>
      </c:barChart>
      <c:catAx>
        <c:axId val="74806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6128"/>
        <c:crosses val="autoZero"/>
        <c:auto val="1"/>
        <c:lblAlgn val="ctr"/>
        <c:lblOffset val="100"/>
        <c:noMultiLvlLbl val="0"/>
      </c:catAx>
      <c:valAx>
        <c:axId val="7480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4806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136365351438933E-2"/>
          <c:y val="5.97023717794797E-2"/>
          <c:w val="0.903561160919227"/>
          <c:h val="0.90904191648956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Value creation profile 2020</c:v>
                </c:pt>
              </c:strCache>
            </c:strRef>
          </c:tx>
          <c:spPr>
            <a:solidFill>
              <a:srgbClr val="1CADE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FV</c:v>
                </c:pt>
                <c:pt idx="1">
                  <c:v>SV</c:v>
                </c:pt>
                <c:pt idx="2">
                  <c:v>EV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10</c:v>
                </c:pt>
                <c:pt idx="1">
                  <c:v>-3</c:v>
                </c:pt>
                <c:pt idx="2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0-453A-B9D3-25B5078C9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overlap val="-37"/>
        <c:axId val="801949176"/>
        <c:axId val="801963576"/>
      </c:barChart>
      <c:catAx>
        <c:axId val="80194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63576"/>
        <c:crosses val="autoZero"/>
        <c:auto val="1"/>
        <c:lblAlgn val="ctr"/>
        <c:lblOffset val="100"/>
        <c:noMultiLvlLbl val="0"/>
      </c:catAx>
      <c:valAx>
        <c:axId val="801963576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4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'[Ch2 graphs.xlsx]value creation pathways'!$B$1</c:f>
              <c:strCache>
                <c:ptCount val="1"/>
                <c:pt idx="0">
                  <c:v>Value creation profile 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'[Ch2 graphs.xlsx]value creation pathways'!$A$2:$A$4</c:f>
              <c:strCache>
                <c:ptCount val="3"/>
                <c:pt idx="0">
                  <c:v>FV</c:v>
                </c:pt>
                <c:pt idx="1">
                  <c:v>SV</c:v>
                </c:pt>
                <c:pt idx="2">
                  <c:v>EV</c:v>
                </c:pt>
              </c:strCache>
            </c:strRef>
          </c:cat>
          <c:val>
            <c:numRef>
              <c:f>'[Ch2 graphs.xlsx]value creation pathways'!$B$2:$B$4</c:f>
              <c:numCache>
                <c:formatCode>General</c:formatCode>
                <c:ptCount val="3"/>
                <c:pt idx="0">
                  <c:v>10</c:v>
                </c:pt>
                <c:pt idx="1">
                  <c:v>-3</c:v>
                </c:pt>
                <c:pt idx="2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C-4CFC-9137-C0258911A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01949176"/>
        <c:axId val="801963576"/>
      </c:barChart>
      <c:catAx>
        <c:axId val="80194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63576"/>
        <c:crosses val="autoZero"/>
        <c:auto val="1"/>
        <c:lblAlgn val="ctr"/>
        <c:lblOffset val="100"/>
        <c:noMultiLvlLbl val="0"/>
      </c:catAx>
      <c:valAx>
        <c:axId val="80196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dk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4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'[Ch2 graphs.xlsx]value creation pathways'!$D$1</c:f>
              <c:strCache>
                <c:ptCount val="1"/>
                <c:pt idx="0">
                  <c:v>Value creation profile 2040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'[Ch2 graphs.xlsx]value creation pathways'!$A$2:$A$4</c:f>
              <c:strCache>
                <c:ptCount val="3"/>
                <c:pt idx="0">
                  <c:v>FV</c:v>
                </c:pt>
                <c:pt idx="1">
                  <c:v>SV</c:v>
                </c:pt>
                <c:pt idx="2">
                  <c:v>EV</c:v>
                </c:pt>
              </c:strCache>
            </c:strRef>
          </c:cat>
          <c:val>
            <c:numRef>
              <c:f>'[Ch2 graphs.xlsx]value creation pathways'!$D$2:$D$4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2-43FD-B1C7-6C433D069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01949176"/>
        <c:axId val="801963576"/>
      </c:barChart>
      <c:catAx>
        <c:axId val="80194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63576"/>
        <c:crosses val="autoZero"/>
        <c:auto val="1"/>
        <c:lblAlgn val="ctr"/>
        <c:lblOffset val="100"/>
        <c:noMultiLvlLbl val="0"/>
      </c:catAx>
      <c:valAx>
        <c:axId val="801963576"/>
        <c:scaling>
          <c:orientation val="minMax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80194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1FCBF-13E4-1A46-A2DF-7F00F568B65E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B640BF-D2CB-5445-9AA6-DEE1013ADF1B}">
      <dgm:prSet phldrT="[Text]" custT="1"/>
      <dgm:spPr>
        <a:xfrm>
          <a:off x="1226" y="20057"/>
          <a:ext cx="1195685" cy="478274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Tangible assets</a:t>
          </a:r>
          <a:b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(on-balance)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2E7CB9F-8F4A-F243-A0C4-F4D729EB535C}" type="parTrans" cxnId="{E2F7B4E5-2D41-EA42-B31F-F23E6F91392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C74C39-AD0C-FA43-BD2E-CF68227954A2}" type="sibTrans" cxnId="{E2F7B4E5-2D41-EA42-B31F-F23E6F91392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AC15CE-9B68-4947-8D24-474CAF2A8819}">
      <dgm:prSet phldrT="[Text]" custT="1"/>
      <dgm:spPr>
        <a:xfrm>
          <a:off x="1226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Cash</a:t>
          </a:r>
        </a:p>
      </dgm:t>
    </dgm:pt>
    <dgm:pt modelId="{86160322-2756-E141-B6D4-CCDF5511472F}" type="parTrans" cxnId="{F599463E-E8C3-C543-8135-91AB528BACAD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3630AA-6F4C-E049-B522-2B06CAE2A3A6}" type="sibTrans" cxnId="{F599463E-E8C3-C543-8135-91AB528BACAD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2F4BF-4614-444E-AEB9-0FDC07C5EDFE}">
      <dgm:prSet phldrT="[Text]" custT="1"/>
      <dgm:spPr>
        <a:xfrm>
          <a:off x="1364307" y="20057"/>
          <a:ext cx="1195685" cy="478274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assets</a:t>
          </a:r>
          <a:br>
            <a:rPr lang="en-US" sz="14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(on-balance)</a:t>
          </a:r>
        </a:p>
      </dgm:t>
    </dgm:pt>
    <dgm:pt modelId="{682CEA9D-C28D-3343-8923-2AE83D4EC9D1}" type="parTrans" cxnId="{A0E8ED3C-C1AB-4C41-86C8-56A290A8A1BD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9C482-E995-4C40-BF28-557FBB824AF1}" type="sibTrans" cxnId="{A0E8ED3C-C1AB-4C41-86C8-56A290A8A1BD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808CAF-3AFA-1F43-85AB-80974058A02B}">
      <dgm:prSet phldrT="[Text]" custT="1"/>
      <dgm:spPr>
        <a:xfrm>
          <a:off x="1226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Property, plant &amp; equipment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84407A9-A107-074D-89F5-453E2B6DCBA6}" type="parTrans" cxnId="{4F1CDF52-976B-2846-AB45-F2E9C99011DF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7A52D-8003-924A-9DC6-B74E53E95D2D}" type="sibTrans" cxnId="{4F1CDF52-976B-2846-AB45-F2E9C99011DF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79BDB-5B5B-4A27-8AEA-6F9BAE998DB0}">
      <dgm:prSet phldrT="[Text]" custT="1"/>
      <dgm:spPr>
        <a:xfrm>
          <a:off x="2727388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 power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57BC950-5C62-44B4-8A81-2CBF3B675AD4}" type="parTrans" cxnId="{66CD1FDF-3432-4FDC-9587-AA47D0D4738F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DEC1E-55D3-43A7-AD1B-0671DE41A382}" type="sibTrans" cxnId="{66CD1FDF-3432-4FDC-9587-AA47D0D4738F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F1F3A2-390A-45C2-9147-9639B7E5FD9C}">
      <dgm:prSet phldrT="[Text]" custT="1"/>
      <dgm:spPr>
        <a:xfrm>
          <a:off x="2727388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Human capital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2D92A2-43A7-47B3-9138-A266675A82B3}" type="parTrans" cxnId="{592F4121-6303-4204-A51B-2CF20752B6D5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8CE454-14C5-4CF3-A5B4-060E721606C4}" type="sibTrans" cxnId="{592F4121-6303-4204-A51B-2CF20752B6D5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E17E4-0203-4909-BA44-EF53B25A5C92}">
      <dgm:prSet phldrT="[Text]" custT="1"/>
      <dgm:spPr>
        <a:xfrm>
          <a:off x="2727388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Non-capitalised brands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4664B2C-6DEA-4661-B549-A162943E477B}" type="parTrans" cxnId="{527BE80E-CC8D-447F-A972-FF3817124446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E947C3-94F0-4B9B-AE84-8792F2E6C4E9}" type="sibTrans" cxnId="{527BE80E-CC8D-447F-A972-FF3817124446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428E88-BD0A-4350-9282-9F22453029E0}">
      <dgm:prSet phldrT="[Text]" custT="1"/>
      <dgm:spPr>
        <a:xfrm>
          <a:off x="2727388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Etc.</a:t>
          </a:r>
          <a:endParaRPr lang="nl-NL" sz="140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D69AC8-9129-4682-8425-F6ADD894A8D5}" type="parTrans" cxnId="{DDBD2A5C-9641-49B5-ADA2-65EEB5FFA9D6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D3BE41-598E-469B-870A-E18ECB6D886A}" type="sibTrans" cxnId="{DDBD2A5C-9641-49B5-ADA2-65EEB5FFA9D6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86F8E0-B6BE-4619-B3B2-678792ABCFE8}">
      <dgm:prSet phldrT="[Text]" custT="1"/>
      <dgm:spPr>
        <a:xfrm>
          <a:off x="1364307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Brands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57617BB-1917-447D-8747-2AD47288494D}" type="parTrans" cxnId="{DEAF9962-A8DD-42EE-AABE-B4AE15089E54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8DDF3-58EE-4918-B14C-16C6DB618723}" type="sibTrans" cxnId="{DEAF9962-A8DD-42EE-AABE-B4AE15089E54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283DDC-DFC9-483E-B3DF-1D536128605F}">
      <dgm:prSet phldrT="[Text]" custT="1"/>
      <dgm:spPr>
        <a:xfrm>
          <a:off x="1364307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Licenses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74A1B93-A93F-478D-A131-52E420433C7E}" type="parTrans" cxnId="{69CD643D-0777-4B93-9382-BAB8516F4E70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B48E92-A8CC-40A8-B991-5426700C0ED2}" type="sibTrans" cxnId="{69CD643D-0777-4B93-9382-BAB8516F4E70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6AE323-6646-4976-8DA8-E4D8166ADDFA}">
      <dgm:prSet phldrT="[Text]" custT="1"/>
      <dgm:spPr>
        <a:xfrm>
          <a:off x="1364307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Etc.</a:t>
          </a:r>
          <a:endParaRPr lang="nl-NL" sz="140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272B851-A143-4776-B04C-DF9E74F268F4}" type="parTrans" cxnId="{26210873-298C-45FA-9ADC-ADA3AE169A32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E282C3-7716-4EF6-8739-5B0013BC5A3C}" type="sibTrans" cxnId="{26210873-298C-45FA-9ADC-ADA3AE169A32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190572-04A6-4D0B-9EE6-8F820C341826}">
      <dgm:prSet phldrT="[Text]" custT="1"/>
      <dgm:spPr>
        <a:xfrm>
          <a:off x="2727388" y="20057"/>
          <a:ext cx="1195685" cy="478274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resources</a:t>
          </a:r>
          <a:b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(off-balance)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92D7EBB-4D7F-4970-BB36-8A2B7613B4E5}" type="parTrans" cxnId="{EE406796-717A-431D-959A-EB34002A93A6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03E857-0414-47DF-8BE1-ED177E34B04B}" type="sibTrans" cxnId="{EE406796-717A-431D-959A-EB34002A93A6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8A81C1-154B-420F-9452-EAA5CEC4A18C}">
      <dgm:prSet phldrT="[Text]" custT="1"/>
      <dgm:spPr>
        <a:xfrm>
          <a:off x="1364307" y="498332"/>
          <a:ext cx="1195685" cy="966240"/>
        </a:xfrm>
        <a:prstGeom prst="rect">
          <a:avLst/>
        </a:prstGeom>
      </dgm:spPr>
      <dgm:t>
        <a:bodyPr/>
        <a:lstStyle/>
        <a:p>
          <a:pPr>
            <a:buChar char="•"/>
          </a:pPr>
          <a:r>
            <a:rPr lang="en-US" sz="14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Goodwill</a:t>
          </a:r>
          <a:endParaRPr lang="en-US" sz="14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6ADDC3E-076D-402C-8DFD-960948312D9F}" type="parTrans" cxnId="{7B4F57FF-240C-47C3-98FB-F2977BE3164F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64E11-8AE6-464B-910F-DC7158C93961}" type="sibTrans" cxnId="{7B4F57FF-240C-47C3-98FB-F2977BE3164F}">
      <dgm:prSet/>
      <dgm:spPr/>
      <dgm:t>
        <a:bodyPr/>
        <a:lstStyle/>
        <a:p>
          <a:endParaRPr lang="nl-NL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30FAD6-42A8-E846-9BF4-C4EF6096A321}" type="pres">
      <dgm:prSet presAssocID="{4CB1FCBF-13E4-1A46-A2DF-7F00F568B65E}" presName="Name0" presStyleCnt="0">
        <dgm:presLayoutVars>
          <dgm:dir/>
          <dgm:animLvl val="lvl"/>
          <dgm:resizeHandles val="exact"/>
        </dgm:presLayoutVars>
      </dgm:prSet>
      <dgm:spPr/>
    </dgm:pt>
    <dgm:pt modelId="{DFAEDD17-CB02-4D4E-98E6-80083523752F}" type="pres">
      <dgm:prSet presAssocID="{6AB640BF-D2CB-5445-9AA6-DEE1013ADF1B}" presName="composite" presStyleCnt="0"/>
      <dgm:spPr/>
    </dgm:pt>
    <dgm:pt modelId="{00FFA82F-6E28-6B4B-8052-091BD91AE029}" type="pres">
      <dgm:prSet presAssocID="{6AB640BF-D2CB-5445-9AA6-DEE1013ADF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79288D0-5849-CA48-9DA4-5A524BB22E76}" type="pres">
      <dgm:prSet presAssocID="{6AB640BF-D2CB-5445-9AA6-DEE1013ADF1B}" presName="desTx" presStyleLbl="alignAccFollowNode1" presStyleIdx="0" presStyleCnt="3">
        <dgm:presLayoutVars>
          <dgm:bulletEnabled val="1"/>
        </dgm:presLayoutVars>
      </dgm:prSet>
      <dgm:spPr/>
    </dgm:pt>
    <dgm:pt modelId="{DAE82A38-3684-E647-828F-7AC1DAF1A990}" type="pres">
      <dgm:prSet presAssocID="{49C74C39-AD0C-FA43-BD2E-CF68227954A2}" presName="space" presStyleCnt="0"/>
      <dgm:spPr/>
    </dgm:pt>
    <dgm:pt modelId="{0A53217D-852D-D143-8793-6A5D963E05AD}" type="pres">
      <dgm:prSet presAssocID="{E3F2F4BF-4614-444E-AEB9-0FDC07C5EDFE}" presName="composite" presStyleCnt="0"/>
      <dgm:spPr/>
    </dgm:pt>
    <dgm:pt modelId="{73DE66C8-988F-2449-AC80-EB18A23B21FE}" type="pres">
      <dgm:prSet presAssocID="{E3F2F4BF-4614-444E-AEB9-0FDC07C5ED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1B11162-4A72-B74C-B8A7-21FD4CE35050}" type="pres">
      <dgm:prSet presAssocID="{E3F2F4BF-4614-444E-AEB9-0FDC07C5EDFE}" presName="desTx" presStyleLbl="alignAccFollowNode1" presStyleIdx="1" presStyleCnt="3" custLinFactNeighborY="1129">
        <dgm:presLayoutVars>
          <dgm:bulletEnabled val="1"/>
        </dgm:presLayoutVars>
      </dgm:prSet>
      <dgm:spPr/>
    </dgm:pt>
    <dgm:pt modelId="{A058E216-3253-4569-A691-45F0DF2456C9}" type="pres">
      <dgm:prSet presAssocID="{4549C482-E995-4C40-BF28-557FBB824AF1}" presName="space" presStyleCnt="0"/>
      <dgm:spPr/>
    </dgm:pt>
    <dgm:pt modelId="{918CD692-DCAB-4192-9965-D7F5DFBEB4B6}" type="pres">
      <dgm:prSet presAssocID="{93190572-04A6-4D0B-9EE6-8F820C341826}" presName="composite" presStyleCnt="0"/>
      <dgm:spPr/>
    </dgm:pt>
    <dgm:pt modelId="{A0D4D608-1240-49BF-84CC-67BA0F1759AF}" type="pres">
      <dgm:prSet presAssocID="{93190572-04A6-4D0B-9EE6-8F820C3418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2908C83-9264-42C2-BCAE-3D292A43D001}" type="pres">
      <dgm:prSet presAssocID="{93190572-04A6-4D0B-9EE6-8F820C34182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27BE80E-CC8D-447F-A972-FF3817124446}" srcId="{93190572-04A6-4D0B-9EE6-8F820C341826}" destId="{7A5E17E4-0203-4909-BA44-EF53B25A5C92}" srcOrd="2" destOrd="0" parTransId="{14664B2C-6DEA-4661-B549-A162943E477B}" sibTransId="{55E947C3-94F0-4B9B-AE84-8792F2E6C4E9}"/>
    <dgm:cxn modelId="{592F4121-6303-4204-A51B-2CF20752B6D5}" srcId="{93190572-04A6-4D0B-9EE6-8F820C341826}" destId="{73F1F3A2-390A-45C2-9147-9639B7E5FD9C}" srcOrd="1" destOrd="0" parTransId="{1F2D92A2-43A7-47B3-9138-A266675A82B3}" sibTransId="{9B8CE454-14C5-4CF3-A5B4-060E721606C4}"/>
    <dgm:cxn modelId="{7D269327-E9A3-4423-8149-FA74EDE4533F}" type="presOf" srcId="{73F1F3A2-390A-45C2-9147-9639B7E5FD9C}" destId="{32908C83-9264-42C2-BCAE-3D292A43D001}" srcOrd="0" destOrd="1" presId="urn:microsoft.com/office/officeart/2005/8/layout/hList1"/>
    <dgm:cxn modelId="{CED68738-8923-C448-BF99-D3EEBF7C90F8}" type="presOf" srcId="{BC808CAF-3AFA-1F43-85AB-80974058A02B}" destId="{F79288D0-5849-CA48-9DA4-5A524BB22E76}" srcOrd="0" destOrd="1" presId="urn:microsoft.com/office/officeart/2005/8/layout/hList1"/>
    <dgm:cxn modelId="{A0E8ED3C-C1AB-4C41-86C8-56A290A8A1BD}" srcId="{4CB1FCBF-13E4-1A46-A2DF-7F00F568B65E}" destId="{E3F2F4BF-4614-444E-AEB9-0FDC07C5EDFE}" srcOrd="1" destOrd="0" parTransId="{682CEA9D-C28D-3343-8923-2AE83D4EC9D1}" sibTransId="{4549C482-E995-4C40-BF28-557FBB824AF1}"/>
    <dgm:cxn modelId="{69CD643D-0777-4B93-9382-BAB8516F4E70}" srcId="{E3F2F4BF-4614-444E-AEB9-0FDC07C5EDFE}" destId="{EC283DDC-DFC9-483E-B3DF-1D536128605F}" srcOrd="1" destOrd="0" parTransId="{B74A1B93-A93F-478D-A131-52E420433C7E}" sibTransId="{03B48E92-A8CC-40A8-B991-5426700C0ED2}"/>
    <dgm:cxn modelId="{F599463E-E8C3-C543-8135-91AB528BACAD}" srcId="{6AB640BF-D2CB-5445-9AA6-DEE1013ADF1B}" destId="{C3AC15CE-9B68-4947-8D24-474CAF2A8819}" srcOrd="0" destOrd="0" parTransId="{86160322-2756-E141-B6D4-CCDF5511472F}" sibTransId="{873630AA-6F4C-E049-B522-2B06CAE2A3A6}"/>
    <dgm:cxn modelId="{4A23984A-ADE6-48CD-A29C-111A4F0C19C7}" type="presOf" srcId="{886AE323-6646-4976-8DA8-E4D8166ADDFA}" destId="{B1B11162-4A72-B74C-B8A7-21FD4CE35050}" srcOrd="0" destOrd="3" presId="urn:microsoft.com/office/officeart/2005/8/layout/hList1"/>
    <dgm:cxn modelId="{4F1CDF52-976B-2846-AB45-F2E9C99011DF}" srcId="{6AB640BF-D2CB-5445-9AA6-DEE1013ADF1B}" destId="{BC808CAF-3AFA-1F43-85AB-80974058A02B}" srcOrd="1" destOrd="0" parTransId="{784407A9-A107-074D-89F5-453E2B6DCBA6}" sibTransId="{6837A52D-8003-924A-9DC6-B74E53E95D2D}"/>
    <dgm:cxn modelId="{DDBD2A5C-9641-49B5-ADA2-65EEB5FFA9D6}" srcId="{93190572-04A6-4D0B-9EE6-8F820C341826}" destId="{D9428E88-BD0A-4350-9282-9F22453029E0}" srcOrd="3" destOrd="0" parTransId="{24D69AC8-9129-4682-8425-F6ADD894A8D5}" sibTransId="{64D3BE41-598E-469B-870A-E18ECB6D886A}"/>
    <dgm:cxn modelId="{DEAF9962-A8DD-42EE-AABE-B4AE15089E54}" srcId="{E3F2F4BF-4614-444E-AEB9-0FDC07C5EDFE}" destId="{F186F8E0-B6BE-4619-B3B2-678792ABCFE8}" srcOrd="0" destOrd="0" parTransId="{E57617BB-1917-447D-8747-2AD47288494D}" sibTransId="{CBF8DDF3-58EE-4918-B14C-16C6DB618723}"/>
    <dgm:cxn modelId="{69162C68-5EBA-3140-BBCF-BD09FFD2D625}" type="presOf" srcId="{6AB640BF-D2CB-5445-9AA6-DEE1013ADF1B}" destId="{00FFA82F-6E28-6B4B-8052-091BD91AE029}" srcOrd="0" destOrd="0" presId="urn:microsoft.com/office/officeart/2005/8/layout/hList1"/>
    <dgm:cxn modelId="{5BE82F6A-55C2-4478-9B73-D38CEEB23E32}" type="presOf" srcId="{F186F8E0-B6BE-4619-B3B2-678792ABCFE8}" destId="{B1B11162-4A72-B74C-B8A7-21FD4CE35050}" srcOrd="0" destOrd="0" presId="urn:microsoft.com/office/officeart/2005/8/layout/hList1"/>
    <dgm:cxn modelId="{C9C6D16E-715E-4B1F-B9DD-F3D0C962B475}" type="presOf" srcId="{EC283DDC-DFC9-483E-B3DF-1D536128605F}" destId="{B1B11162-4A72-B74C-B8A7-21FD4CE35050}" srcOrd="0" destOrd="1" presId="urn:microsoft.com/office/officeart/2005/8/layout/hList1"/>
    <dgm:cxn modelId="{26210873-298C-45FA-9ADC-ADA3AE169A32}" srcId="{E3F2F4BF-4614-444E-AEB9-0FDC07C5EDFE}" destId="{886AE323-6646-4976-8DA8-E4D8166ADDFA}" srcOrd="3" destOrd="0" parTransId="{F272B851-A143-4776-B04C-DF9E74F268F4}" sibTransId="{92E282C3-7716-4EF6-8739-5B0013BC5A3C}"/>
    <dgm:cxn modelId="{A61BE77C-3AC9-2944-8470-83A6C925F313}" type="presOf" srcId="{E3F2F4BF-4614-444E-AEB9-0FDC07C5EDFE}" destId="{73DE66C8-988F-2449-AC80-EB18A23B21FE}" srcOrd="0" destOrd="0" presId="urn:microsoft.com/office/officeart/2005/8/layout/hList1"/>
    <dgm:cxn modelId="{EE406796-717A-431D-959A-EB34002A93A6}" srcId="{4CB1FCBF-13E4-1A46-A2DF-7F00F568B65E}" destId="{93190572-04A6-4D0B-9EE6-8F820C341826}" srcOrd="2" destOrd="0" parTransId="{092D7EBB-4D7F-4970-BB36-8A2B7613B4E5}" sibTransId="{1F03E857-0414-47DF-8BE1-ED177E34B04B}"/>
    <dgm:cxn modelId="{DE76C19D-D1B0-4DE2-9335-AB0A00C96C61}" type="presOf" srcId="{498A81C1-154B-420F-9452-EAA5CEC4A18C}" destId="{B1B11162-4A72-B74C-B8A7-21FD4CE35050}" srcOrd="0" destOrd="2" presId="urn:microsoft.com/office/officeart/2005/8/layout/hList1"/>
    <dgm:cxn modelId="{0E77E19D-0D11-4B56-B259-3700BDE3D02F}" type="presOf" srcId="{93190572-04A6-4D0B-9EE6-8F820C341826}" destId="{A0D4D608-1240-49BF-84CC-67BA0F1759AF}" srcOrd="0" destOrd="0" presId="urn:microsoft.com/office/officeart/2005/8/layout/hList1"/>
    <dgm:cxn modelId="{2187E6A9-4E58-4406-BE29-634CECE12568}" type="presOf" srcId="{7A5E17E4-0203-4909-BA44-EF53B25A5C92}" destId="{32908C83-9264-42C2-BCAE-3D292A43D001}" srcOrd="0" destOrd="2" presId="urn:microsoft.com/office/officeart/2005/8/layout/hList1"/>
    <dgm:cxn modelId="{E5EC01B7-85B7-AB4A-B34C-355D3E70BBBB}" type="presOf" srcId="{C3AC15CE-9B68-4947-8D24-474CAF2A8819}" destId="{F79288D0-5849-CA48-9DA4-5A524BB22E76}" srcOrd="0" destOrd="0" presId="urn:microsoft.com/office/officeart/2005/8/layout/hList1"/>
    <dgm:cxn modelId="{36A3E3CA-41EB-7546-AA2B-10636A3CB3C1}" type="presOf" srcId="{4CB1FCBF-13E4-1A46-A2DF-7F00F568B65E}" destId="{3230FAD6-42A8-E846-9BF4-C4EF6096A321}" srcOrd="0" destOrd="0" presId="urn:microsoft.com/office/officeart/2005/8/layout/hList1"/>
    <dgm:cxn modelId="{66CD1FDF-3432-4FDC-9587-AA47D0D4738F}" srcId="{93190572-04A6-4D0B-9EE6-8F820C341826}" destId="{B6D79BDB-5B5B-4A27-8AEA-6F9BAE998DB0}" srcOrd="0" destOrd="0" parTransId="{857BC950-5C62-44B4-8A81-2CBF3B675AD4}" sibTransId="{B35DEC1E-55D3-43A7-AD1B-0671DE41A382}"/>
    <dgm:cxn modelId="{E2F7B4E5-2D41-EA42-B31F-F23E6F913923}" srcId="{4CB1FCBF-13E4-1A46-A2DF-7F00F568B65E}" destId="{6AB640BF-D2CB-5445-9AA6-DEE1013ADF1B}" srcOrd="0" destOrd="0" parTransId="{72E7CB9F-8F4A-F243-A0C4-F4D729EB535C}" sibTransId="{49C74C39-AD0C-FA43-BD2E-CF68227954A2}"/>
    <dgm:cxn modelId="{84C5D6F0-8A96-4377-B2E1-978B156794A4}" type="presOf" srcId="{B6D79BDB-5B5B-4A27-8AEA-6F9BAE998DB0}" destId="{32908C83-9264-42C2-BCAE-3D292A43D001}" srcOrd="0" destOrd="0" presId="urn:microsoft.com/office/officeart/2005/8/layout/hList1"/>
    <dgm:cxn modelId="{A098BEF2-833C-4117-AB5D-69743F845585}" type="presOf" srcId="{D9428E88-BD0A-4350-9282-9F22453029E0}" destId="{32908C83-9264-42C2-BCAE-3D292A43D001}" srcOrd="0" destOrd="3" presId="urn:microsoft.com/office/officeart/2005/8/layout/hList1"/>
    <dgm:cxn modelId="{7B4F57FF-240C-47C3-98FB-F2977BE3164F}" srcId="{E3F2F4BF-4614-444E-AEB9-0FDC07C5EDFE}" destId="{498A81C1-154B-420F-9452-EAA5CEC4A18C}" srcOrd="2" destOrd="0" parTransId="{F6ADDC3E-076D-402C-8DFD-960948312D9F}" sibTransId="{57E64E11-8AE6-464B-910F-DC7158C93961}"/>
    <dgm:cxn modelId="{0C1ACC29-428B-C14F-BCE0-FFEF2F80E2DC}" type="presParOf" srcId="{3230FAD6-42A8-E846-9BF4-C4EF6096A321}" destId="{DFAEDD17-CB02-4D4E-98E6-80083523752F}" srcOrd="0" destOrd="0" presId="urn:microsoft.com/office/officeart/2005/8/layout/hList1"/>
    <dgm:cxn modelId="{04CA849B-12A1-904A-924E-421323A30649}" type="presParOf" srcId="{DFAEDD17-CB02-4D4E-98E6-80083523752F}" destId="{00FFA82F-6E28-6B4B-8052-091BD91AE029}" srcOrd="0" destOrd="0" presId="urn:microsoft.com/office/officeart/2005/8/layout/hList1"/>
    <dgm:cxn modelId="{B8A7A646-7577-ED43-BCD3-7E7DCBA1A187}" type="presParOf" srcId="{DFAEDD17-CB02-4D4E-98E6-80083523752F}" destId="{F79288D0-5849-CA48-9DA4-5A524BB22E76}" srcOrd="1" destOrd="0" presId="urn:microsoft.com/office/officeart/2005/8/layout/hList1"/>
    <dgm:cxn modelId="{34644748-F828-4D4C-87FA-152913BC87FB}" type="presParOf" srcId="{3230FAD6-42A8-E846-9BF4-C4EF6096A321}" destId="{DAE82A38-3684-E647-828F-7AC1DAF1A990}" srcOrd="1" destOrd="0" presId="urn:microsoft.com/office/officeart/2005/8/layout/hList1"/>
    <dgm:cxn modelId="{04219DE1-DF78-0843-98C2-717EB1362BEF}" type="presParOf" srcId="{3230FAD6-42A8-E846-9BF4-C4EF6096A321}" destId="{0A53217D-852D-D143-8793-6A5D963E05AD}" srcOrd="2" destOrd="0" presId="urn:microsoft.com/office/officeart/2005/8/layout/hList1"/>
    <dgm:cxn modelId="{09A9B675-FBA8-F54C-9327-6A973971DC16}" type="presParOf" srcId="{0A53217D-852D-D143-8793-6A5D963E05AD}" destId="{73DE66C8-988F-2449-AC80-EB18A23B21FE}" srcOrd="0" destOrd="0" presId="urn:microsoft.com/office/officeart/2005/8/layout/hList1"/>
    <dgm:cxn modelId="{AC14E96A-32F8-D642-870C-38FA58B9D639}" type="presParOf" srcId="{0A53217D-852D-D143-8793-6A5D963E05AD}" destId="{B1B11162-4A72-B74C-B8A7-21FD4CE35050}" srcOrd="1" destOrd="0" presId="urn:microsoft.com/office/officeart/2005/8/layout/hList1"/>
    <dgm:cxn modelId="{647578FE-5CDB-439D-A26A-7A2402297E69}" type="presParOf" srcId="{3230FAD6-42A8-E846-9BF4-C4EF6096A321}" destId="{A058E216-3253-4569-A691-45F0DF2456C9}" srcOrd="3" destOrd="0" presId="urn:microsoft.com/office/officeart/2005/8/layout/hList1"/>
    <dgm:cxn modelId="{7103A82C-D261-4335-A1F6-7C4C671BFAA1}" type="presParOf" srcId="{3230FAD6-42A8-E846-9BF4-C4EF6096A321}" destId="{918CD692-DCAB-4192-9965-D7F5DFBEB4B6}" srcOrd="4" destOrd="0" presId="urn:microsoft.com/office/officeart/2005/8/layout/hList1"/>
    <dgm:cxn modelId="{62632DAE-AE17-4EEC-BA97-FB758BC6BD8F}" type="presParOf" srcId="{918CD692-DCAB-4192-9965-D7F5DFBEB4B6}" destId="{A0D4D608-1240-49BF-84CC-67BA0F1759AF}" srcOrd="0" destOrd="0" presId="urn:microsoft.com/office/officeart/2005/8/layout/hList1"/>
    <dgm:cxn modelId="{FB4B598C-D3FE-4BF0-959A-A098064B082D}" type="presParOf" srcId="{918CD692-DCAB-4192-9965-D7F5DFBEB4B6}" destId="{32908C83-9264-42C2-BCAE-3D292A43D0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FA82F-6E28-6B4B-8052-091BD91AE029}">
      <dsp:nvSpPr>
        <dsp:cNvPr id="0" name=""/>
        <dsp:cNvSpPr/>
      </dsp:nvSpPr>
      <dsp:spPr>
        <a:xfrm>
          <a:off x="1980" y="10290"/>
          <a:ext cx="1930714" cy="77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Tangible assets</a:t>
          </a:r>
          <a:b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(on-balance)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980" y="10290"/>
        <a:ext cx="1930714" cy="772285"/>
      </dsp:txXfrm>
    </dsp:sp>
    <dsp:sp modelId="{F79288D0-5849-CA48-9DA4-5A524BB22E76}">
      <dsp:nvSpPr>
        <dsp:cNvPr id="0" name=""/>
        <dsp:cNvSpPr/>
      </dsp:nvSpPr>
      <dsp:spPr>
        <a:xfrm>
          <a:off x="1980" y="782576"/>
          <a:ext cx="1930714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Cash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Property, plant &amp; equipment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980" y="782576"/>
        <a:ext cx="1930714" cy="1317600"/>
      </dsp:txXfrm>
    </dsp:sp>
    <dsp:sp modelId="{73DE66C8-988F-2449-AC80-EB18A23B21FE}">
      <dsp:nvSpPr>
        <dsp:cNvPr id="0" name=""/>
        <dsp:cNvSpPr/>
      </dsp:nvSpPr>
      <dsp:spPr>
        <a:xfrm>
          <a:off x="2202994" y="10290"/>
          <a:ext cx="1930714" cy="77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assets</a:t>
          </a:r>
          <a:br>
            <a:rPr lang="en-US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(on-balance)</a:t>
          </a:r>
        </a:p>
      </dsp:txBody>
      <dsp:txXfrm>
        <a:off x="2202994" y="10290"/>
        <a:ext cx="1930714" cy="772285"/>
      </dsp:txXfrm>
    </dsp:sp>
    <dsp:sp modelId="{B1B11162-4A72-B74C-B8A7-21FD4CE35050}">
      <dsp:nvSpPr>
        <dsp:cNvPr id="0" name=""/>
        <dsp:cNvSpPr/>
      </dsp:nvSpPr>
      <dsp:spPr>
        <a:xfrm>
          <a:off x="2202994" y="792866"/>
          <a:ext cx="1930714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Brands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Licenses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Goodwill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Etc.</a:t>
          </a:r>
          <a:endParaRPr lang="nl-NL" sz="1400" kern="120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02994" y="792866"/>
        <a:ext cx="1930714" cy="1317600"/>
      </dsp:txXfrm>
    </dsp:sp>
    <dsp:sp modelId="{A0D4D608-1240-49BF-84CC-67BA0F1759AF}">
      <dsp:nvSpPr>
        <dsp:cNvPr id="0" name=""/>
        <dsp:cNvSpPr/>
      </dsp:nvSpPr>
      <dsp:spPr>
        <a:xfrm>
          <a:off x="4404009" y="10290"/>
          <a:ext cx="1930714" cy="77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Intangible resources</a:t>
          </a:r>
          <a:b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(off-balance)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404009" y="10290"/>
        <a:ext cx="1930714" cy="772285"/>
      </dsp:txXfrm>
    </dsp:sp>
    <dsp:sp modelId="{32908C83-9264-42C2-BCAE-3D292A43D001}">
      <dsp:nvSpPr>
        <dsp:cNvPr id="0" name=""/>
        <dsp:cNvSpPr/>
      </dsp:nvSpPr>
      <dsp:spPr>
        <a:xfrm>
          <a:off x="4404009" y="782576"/>
          <a:ext cx="1930714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Innovation power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Human capital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Non-capitalised brands</a:t>
          </a:r>
          <a:endParaRPr lang="en-US" sz="14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Etc.</a:t>
          </a:r>
          <a:endParaRPr lang="nl-NL" sz="1400" kern="120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404009" y="782576"/>
        <a:ext cx="1930714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05-09-2023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05-09-2023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05-09-2023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05-09-2023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05-09-2023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05-09-2023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05-09-2023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05-09-2023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05-09-2023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05-09-2023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05-09-2023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05-09-2023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05-09-2023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05-09-2023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AEF486D-69B5-8250-2D54-D1418605102E}"/>
              </a:ext>
            </a:extLst>
          </p:cNvPr>
          <p:cNvSpPr txBox="1">
            <a:spLocks/>
          </p:cNvSpPr>
          <p:nvPr/>
        </p:nvSpPr>
        <p:spPr>
          <a:xfrm>
            <a:off x="3295171" y="6021288"/>
            <a:ext cx="8896829" cy="72008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Chapter 2: Integrated Value Creation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Forced 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5871" y="1556792"/>
            <a:ext cx="783046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When internalisation happens it’s not necessarily the worst polluters that are hit hardest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The impact depends on the company’s </a:t>
            </a: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preparedness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and the relative size of its external impacts versus alternatives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relationship between integrated prices and integrated profits is not linear. An integrated price can lead to higher costs for a producer and still increase profits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10">
            <a:extLst>
              <a:ext uri="{FF2B5EF4-FFF2-40B4-BE49-F238E27FC236}">
                <a16:creationId xmlns:a16="http://schemas.microsoft.com/office/drawing/2014/main" id="{B311D773-8F13-1C94-D3EC-8DF7A86EF6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50000"/>
                    </a14:imgEffect>
                  </a14:imgLayer>
                </a14:imgProps>
              </a:ext>
            </a:extLst>
          </a:blip>
          <a:srcRect l="1" t="-167" r="50692" b="167"/>
          <a:stretch/>
        </p:blipFill>
        <p:spPr>
          <a:xfrm>
            <a:off x="8400257" y="1783734"/>
            <a:ext cx="3287335" cy="2025387"/>
          </a:xfrm>
          <a:prstGeom prst="rect">
            <a:avLst/>
          </a:prstGeom>
        </p:spPr>
      </p:pic>
      <p:pic>
        <p:nvPicPr>
          <p:cNvPr id="6" name="Afbeelding 10">
            <a:extLst>
              <a:ext uri="{FF2B5EF4-FFF2-40B4-BE49-F238E27FC236}">
                <a16:creationId xmlns:a16="http://schemas.microsoft.com/office/drawing/2014/main" id="{33282F2F-66FC-8106-AAF4-F412134A39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50000"/>
                    </a14:imgEffect>
                  </a14:imgLayer>
                </a14:imgProps>
              </a:ext>
            </a:extLst>
          </a:blip>
          <a:srcRect l="50750" t="-1075" r="-57" b="1075"/>
          <a:stretch/>
        </p:blipFill>
        <p:spPr>
          <a:xfrm>
            <a:off x="8400256" y="3789040"/>
            <a:ext cx="3287335" cy="202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Forced 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DC295-4F98-5B55-1114-441DCC6EB6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600056" y="4495800"/>
            <a:ext cx="4102941" cy="1324744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Conclusion: mining company 5 was least prepared and 3 most prepared</a:t>
            </a:r>
          </a:p>
          <a:p>
            <a:endParaRPr lang="en-US" sz="23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" name="Grafiek 8">
            <a:extLst>
              <a:ext uri="{FF2B5EF4-FFF2-40B4-BE49-F238E27FC236}">
                <a16:creationId xmlns:a16="http://schemas.microsoft.com/office/drawing/2014/main" id="{E5C3D438-1985-86C6-F4C0-8FA4F6A6B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90219"/>
              </p:ext>
            </p:extLst>
          </p:nvPr>
        </p:nvGraphicFramePr>
        <p:xfrm>
          <a:off x="1489003" y="1658352"/>
          <a:ext cx="4102941" cy="239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ek 9">
            <a:extLst>
              <a:ext uri="{FF2B5EF4-FFF2-40B4-BE49-F238E27FC236}">
                <a16:creationId xmlns:a16="http://schemas.microsoft.com/office/drawing/2014/main" id="{6034C4EF-894A-CD06-5ED2-80022FEA7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369727"/>
              </p:ext>
            </p:extLst>
          </p:nvPr>
        </p:nvGraphicFramePr>
        <p:xfrm>
          <a:off x="6600056" y="1658352"/>
          <a:ext cx="4102941" cy="239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ek 10">
            <a:extLst>
              <a:ext uri="{FF2B5EF4-FFF2-40B4-BE49-F238E27FC236}">
                <a16:creationId xmlns:a16="http://schemas.microsoft.com/office/drawing/2014/main" id="{B53EFF07-7C33-4EF5-3910-76B3499F97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217799"/>
              </p:ext>
            </p:extLst>
          </p:nvPr>
        </p:nvGraphicFramePr>
        <p:xfrm>
          <a:off x="1489003" y="4233672"/>
          <a:ext cx="4105656" cy="239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34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Key players in 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27660" y="1556792"/>
            <a:ext cx="1113668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Several players are relevant for internalisation – their roles are largely complementary</a:t>
            </a: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Government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prime mover setting regulation and taxation; also active role (e.g. initial investor) to accelerate sustainability transitions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Investors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can incorporate ESG in lending + invest decisions; engagement with companies to speed up transitions to sustainable business models and/or exit (see Chapter 3)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Companies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can incorporate costs of externalities into business practices -&gt; managing for integrated value (this book)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Consumers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may buy sustainable products and services; sharing / peer-to-peer economy, where consumers mutualise access to products instead of ownership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Civil society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non-governmental organisations (NGOs) can raise awareness of S + E issues through public voice in the media -&gt; to stimulate other players to act </a:t>
            </a:r>
            <a:r>
              <a:rPr lang="en-GB" sz="2400">
                <a:latin typeface="Arial" charset="0"/>
                <a:ea typeface="Arial" charset="0"/>
                <a:cs typeface="Arial" charset="0"/>
              </a:rPr>
              <a:t>(see Chapter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14)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2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Double materiality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9336" y="1700808"/>
            <a:ext cx="6984776" cy="475553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concept of double materiality means that one is mindful of the company’s relation with society and nature in both directions: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900" dirty="0">
                <a:latin typeface="Arial" charset="0"/>
                <a:ea typeface="Arial" charset="0"/>
                <a:cs typeface="Arial" charset="0"/>
              </a:rPr>
              <a:t>Company’s dependencies on society and nature (inward)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900" dirty="0">
                <a:latin typeface="Arial" charset="0"/>
                <a:ea typeface="Arial" charset="0"/>
                <a:cs typeface="Arial" charset="0"/>
              </a:rPr>
              <a:t>Company’s impact on society and nature (outward)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Finance typically cares about the first (ESG risk) and ignores the second (impact)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Solution: steering on integrated value (profit and impact)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17">
            <a:extLst>
              <a:ext uri="{FF2B5EF4-FFF2-40B4-BE49-F238E27FC236}">
                <a16:creationId xmlns:a16="http://schemas.microsoft.com/office/drawing/2014/main" id="{5433CE89-84F9-EE81-89F6-BF21C48CC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219" y="2204864"/>
            <a:ext cx="4863445" cy="324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0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Value Creation Matrix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70D1107-4C16-80AA-219D-41E8A13EE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44824"/>
            <a:ext cx="800585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8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Value Creation Matrix -&gt; transition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60297F3-7F60-347E-5923-5CE75FBCF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1" y="1844824"/>
            <a:ext cx="831980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83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Measuring historical value creation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22003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Measuring SV or EV takes a three-step process: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Determine material S and E issues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Quantify the S and E issues in their own units (Q)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Put a monetary value on those S and E units through shadow prices (P)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71FC55-DBF5-CAC4-BCA5-CD20C18CAD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8" b="8804"/>
          <a:stretch/>
        </p:blipFill>
        <p:spPr>
          <a:xfrm>
            <a:off x="2374482" y="3789040"/>
            <a:ext cx="7443036" cy="25046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59C46F-28A7-609E-1AB0-A9369AF911D6}"/>
              </a:ext>
            </a:extLst>
          </p:cNvPr>
          <p:cNvSpPr txBox="1"/>
          <p:nvPr/>
        </p:nvSpPr>
        <p:spPr>
          <a:xfrm>
            <a:off x="2324172" y="6109031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Adapted from True Price (2014)</a:t>
            </a: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7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Estimating future value creation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1183792" cy="464860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Future value destruction can be estimated by extrapolating its units and shadow price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17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It is not only important to understand whether companies are value creative or value destructive on SV, EV, and FV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But it is also important to understand how to create or destroy such value and how they perform versus peers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1ECA87-8630-9D60-1BE0-1F4CD9020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54641"/>
              </p:ext>
            </p:extLst>
          </p:nvPr>
        </p:nvGraphicFramePr>
        <p:xfrm>
          <a:off x="3144216" y="2299793"/>
          <a:ext cx="5903567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5255">
                  <a:extLst>
                    <a:ext uri="{9D8B030D-6E8A-4147-A177-3AD203B41FA5}">
                      <a16:colId xmlns:a16="http://schemas.microsoft.com/office/drawing/2014/main" val="2173176110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3081249339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1317409703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1202556359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174460801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174507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6016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Shadow price (2)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53070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value destruction (3)=(1)x(2)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46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363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46EB-9620-EDAA-7795-4E7B6DDD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Value management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2836-A82E-630C-6668-B3C702D2B6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Value management (FV only)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83BFF-9413-5A7D-A84D-6DE650EB282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integrated view: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ECE4A-77E8-38F2-3B91-DB0084E9E6E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AB80E0-ADAB-395A-8F7C-DCE2185BF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277206"/>
            <a:ext cx="4952706" cy="39062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BDF52B-A27E-1610-1ED4-2767AAA70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868" y="2277206"/>
            <a:ext cx="4331973" cy="384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84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Intangible assets in financial reporting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Significant parts of FV do not appear on corporate balance sheets.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financial value of companies has shifted from tangible assets (land, buildings &amp; machinery, and financial assets) to intangibles (human capital, intellectual property (IP), processes, data and innovation)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F23FF72-7856-9EDC-F4B3-97E19E72EE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88736"/>
              </p:ext>
            </p:extLst>
          </p:nvPr>
        </p:nvGraphicFramePr>
        <p:xfrm>
          <a:off x="2927648" y="4202566"/>
          <a:ext cx="6336704" cy="21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38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Chapter 2: Integrated Value Creation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4A6CC7-0154-FB01-1C0D-4EA0CEBB7C44}"/>
              </a:ext>
            </a:extLst>
          </p:cNvPr>
          <p:cNvSpPr txBox="1">
            <a:spLocks/>
          </p:cNvSpPr>
          <p:nvPr/>
        </p:nvSpPr>
        <p:spPr>
          <a:xfrm>
            <a:off x="6585037" y="1169114"/>
            <a:ext cx="5400600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Part 1: Why corporate finance for long-term value?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23E3B-10D4-A403-706F-E8CE082BF218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23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SV and EV in reporting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95228" y="1516698"/>
            <a:ext cx="10535720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SV and EV tend to be almost completely off-balance sheet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This is only partly mitigated by sustainability reporting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Companies need to be held more accountable and take more accountability to perform integrated reporting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This allows investors and other stakeholders to make reasonable estimates of companies’ value creation profiles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30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Corporate Value Creation Profile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p:graphicFrame>
        <p:nvGraphicFramePr>
          <p:cNvPr id="7" name="Grafiek 9">
            <a:extLst>
              <a:ext uri="{FF2B5EF4-FFF2-40B4-BE49-F238E27FC236}">
                <a16:creationId xmlns:a16="http://schemas.microsoft.com/office/drawing/2014/main" id="{6B0902B3-C937-4DD4-B2B3-71F7A50CC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8916917"/>
              </p:ext>
            </p:extLst>
          </p:nvPr>
        </p:nvGraphicFramePr>
        <p:xfrm>
          <a:off x="2279576" y="1700808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585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Where does value come from?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64860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Since integrated value means that FV, SV and EV need to be positive, this raises the question of what to prioritise and how to balance these types of value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Choice of parameters </a:t>
            </a:r>
            <a:r>
              <a:rPr lang="en-GB" sz="2100" i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GB" sz="2100" i="1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by company board; FV has parameter 1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𝐼𝑉 = 𝐹𝑉 + 𝑎 ∙ 𝑆𝑉 + 𝑏 ∙ 𝐸𝑉</a:t>
            </a:r>
          </a:p>
          <a:p>
            <a:pPr>
              <a:lnSpc>
                <a:spcPct val="150000"/>
              </a:lnSpc>
            </a:pPr>
            <a:endParaRPr lang="en-GB" sz="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How do companies know what to focus on?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Focus and balancing should depend on the company’s: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Purpose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Area(s) of value destruction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78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Purpose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company finds focus in its mission or purpose (Mayer, 2018)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Why and for what does the company exist? 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What societal need does it serve? 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What value does it provide for its customers?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How does it do that in the best way?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What type of value should it focus on, without losing sight of the other types?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75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GB" sz="3200" dirty="0" err="1">
                <a:latin typeface="Arial" charset="0"/>
                <a:ea typeface="Arial" charset="0"/>
                <a:cs typeface="Arial" charset="0"/>
              </a:rPr>
              <a:t>trategy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6486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Based on its mission, focus, and competitive landscape, a company can build its strategy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strategy can be described as the plan chosen to achieve a desired future state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Hambrick and Fredrickson (2001) claim a strategy needs to have five parts: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Arenas: in which markets is the company going to be active?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Vehicles: how is it going to get there?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Differentiators: how can the company win in the marketplace?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Staging: what will be the speed and sequence of moves?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Economic logic: how can returns be obtained?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35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Business model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Johnson et al. (2008) argue that a successful business model has three components: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Customer value proposition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helps customers perform a specific ‘job’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Profit formula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generates value for the company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Key resources and processes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the people, technology, products, facilities, equipment and brand required to deliver the value proposition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To change a company’s value creation profile on FV, SV and EV, this involves strategic changes to the components of its business model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93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Stakeholder impact maps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20563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Stakeholder impact maps can be used to investigate what a company’s most material issues are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It outlines the company’s main stakeholders, their main goals, and the way the company helps them (positive impact) or hurts them (negative impact)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DFBB42-ABF5-AF53-3DC3-FD5689FD6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03363"/>
              </p:ext>
            </p:extLst>
          </p:nvPr>
        </p:nvGraphicFramePr>
        <p:xfrm>
          <a:off x="1847528" y="3573016"/>
          <a:ext cx="8136904" cy="272665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89164">
                  <a:extLst>
                    <a:ext uri="{9D8B030D-6E8A-4147-A177-3AD203B41FA5}">
                      <a16:colId xmlns:a16="http://schemas.microsoft.com/office/drawing/2014/main" val="505430977"/>
                    </a:ext>
                  </a:extLst>
                </a:gridCol>
                <a:gridCol w="1586935">
                  <a:extLst>
                    <a:ext uri="{9D8B030D-6E8A-4147-A177-3AD203B41FA5}">
                      <a16:colId xmlns:a16="http://schemas.microsoft.com/office/drawing/2014/main" val="3613408412"/>
                    </a:ext>
                  </a:extLst>
                </a:gridCol>
                <a:gridCol w="1586935">
                  <a:extLst>
                    <a:ext uri="{9D8B030D-6E8A-4147-A177-3AD203B41FA5}">
                      <a16:colId xmlns:a16="http://schemas.microsoft.com/office/drawing/2014/main" val="363387933"/>
                    </a:ext>
                  </a:extLst>
                </a:gridCol>
                <a:gridCol w="1586935">
                  <a:extLst>
                    <a:ext uri="{9D8B030D-6E8A-4147-A177-3AD203B41FA5}">
                      <a16:colId xmlns:a16="http://schemas.microsoft.com/office/drawing/2014/main" val="2341696874"/>
                    </a:ext>
                  </a:extLst>
                </a:gridCol>
                <a:gridCol w="1586935">
                  <a:extLst>
                    <a:ext uri="{9D8B030D-6E8A-4147-A177-3AD203B41FA5}">
                      <a16:colId xmlns:a16="http://schemas.microsoft.com/office/drawing/2014/main" val="1603149750"/>
                    </a:ext>
                  </a:extLst>
                </a:gridCol>
              </a:tblGrid>
              <a:tr h="689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group 1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group 2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group 3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group 4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2485972"/>
                  </a:ext>
                </a:extLst>
              </a:tr>
              <a:tr h="462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4548046"/>
                  </a:ext>
                </a:extLst>
              </a:tr>
              <a:tr h="787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the company helps those goals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753804"/>
                  </a:ext>
                </a:extLst>
              </a:tr>
              <a:tr h="787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the company hurts those goals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771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334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Stakeholder impact map for a pharmaceutical company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27</a:t>
            </a:fld>
            <a:endParaRPr lang="nl-NL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B9182E-F539-245C-854D-7BE04C1D4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61280"/>
              </p:ext>
            </p:extLst>
          </p:nvPr>
        </p:nvGraphicFramePr>
        <p:xfrm>
          <a:off x="1469485" y="1700808"/>
          <a:ext cx="9253029" cy="446449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00111">
                  <a:extLst>
                    <a:ext uri="{9D8B030D-6E8A-4147-A177-3AD203B41FA5}">
                      <a16:colId xmlns:a16="http://schemas.microsoft.com/office/drawing/2014/main" val="1584405737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1894756830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3833336844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951467438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213091282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147389410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16684813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Shareholders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Doctors &amp; hospitals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Insurers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0387258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goals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Survival, affordability &amp; accessibility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healthcare costs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Maximise financial return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work-life balance and pay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Doctors get sweeteners; hospitals minimise costs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Minimise costs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8350039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goals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health outcomes at decent price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health outcomes at decent price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Maximise financial return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development &amp; financial security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health outcomes at decent price 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health outcomes at decent price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6762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impact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&amp; possibly cured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 health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prices &amp; high growth, new drugs drive share price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Remuneration &amp; job fulfilment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treatment outcomes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Fewer other costly treatments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422783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impact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cost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 (prices) paid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R&amp;D costs, high risk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company reputation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prices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prices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3597134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DA19CD5D-DBA1-EADD-E235-5087A14EC50D}"/>
              </a:ext>
            </a:extLst>
          </p:cNvPr>
          <p:cNvSpPr/>
          <p:nvPr/>
        </p:nvSpPr>
        <p:spPr>
          <a:xfrm>
            <a:off x="2495600" y="2420888"/>
            <a:ext cx="144016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694909-9F13-202F-65D8-7348983082B1}"/>
              </a:ext>
            </a:extLst>
          </p:cNvPr>
          <p:cNvSpPr txBox="1"/>
          <p:nvPr/>
        </p:nvSpPr>
        <p:spPr>
          <a:xfrm>
            <a:off x="4571901" y="3308001"/>
            <a:ext cx="1185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Frictions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EFF1581-5509-52A6-A253-997B52396300}"/>
              </a:ext>
            </a:extLst>
          </p:cNvPr>
          <p:cNvCxnSpPr>
            <a:cxnSpLocks/>
            <a:stCxn id="5" idx="5"/>
            <a:endCxn id="4" idx="3"/>
          </p:cNvCxnSpPr>
          <p:nvPr/>
        </p:nvCxnSpPr>
        <p:spPr>
          <a:xfrm rot="16200000" flipH="1">
            <a:off x="4583832" y="2237998"/>
            <a:ext cx="12700" cy="1717958"/>
          </a:xfrm>
          <a:prstGeom prst="curvedConnector3">
            <a:avLst>
              <a:gd name="adj1" fmla="val 2038378"/>
            </a:avLst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7B1E3CF-D72E-B778-8976-69280C6B391B}"/>
              </a:ext>
            </a:extLst>
          </p:cNvPr>
          <p:cNvSpPr/>
          <p:nvPr/>
        </p:nvSpPr>
        <p:spPr>
          <a:xfrm>
            <a:off x="5231904" y="2420888"/>
            <a:ext cx="144016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32264C5-66EE-9110-6C1A-2FA03FA1361A}"/>
              </a:ext>
            </a:extLst>
          </p:cNvPr>
          <p:cNvSpPr/>
          <p:nvPr/>
        </p:nvSpPr>
        <p:spPr>
          <a:xfrm>
            <a:off x="3935759" y="3486671"/>
            <a:ext cx="1317377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2014D9-CBE0-67FD-D46B-DB17A46D8913}"/>
              </a:ext>
            </a:extLst>
          </p:cNvPr>
          <p:cNvSpPr/>
          <p:nvPr/>
        </p:nvSpPr>
        <p:spPr>
          <a:xfrm>
            <a:off x="5303911" y="3486671"/>
            <a:ext cx="1389385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E11EC864-FC32-AA07-CC78-1316362BC710}"/>
              </a:ext>
            </a:extLst>
          </p:cNvPr>
          <p:cNvCxnSpPr>
            <a:cxnSpLocks/>
            <a:stCxn id="11" idx="7"/>
            <a:endCxn id="12" idx="1"/>
          </p:cNvCxnSpPr>
          <p:nvPr/>
        </p:nvCxnSpPr>
        <p:spPr>
          <a:xfrm rot="5400000" flipH="1" flipV="1">
            <a:off x="5283796" y="3379085"/>
            <a:ext cx="12700" cy="447171"/>
          </a:xfrm>
          <a:prstGeom prst="curvedConnector3">
            <a:avLst>
              <a:gd name="adj1" fmla="val 688346"/>
            </a:avLst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775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Stakeholder impact map for a social media company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28</a:t>
            </a:fld>
            <a:endParaRPr lang="nl-NL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B9182E-F539-245C-854D-7BE04C1D4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5516"/>
              </p:ext>
            </p:extLst>
          </p:nvPr>
        </p:nvGraphicFramePr>
        <p:xfrm>
          <a:off x="1469485" y="1700808"/>
          <a:ext cx="7910876" cy="446449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00111">
                  <a:extLst>
                    <a:ext uri="{9D8B030D-6E8A-4147-A177-3AD203B41FA5}">
                      <a16:colId xmlns:a16="http://schemas.microsoft.com/office/drawing/2014/main" val="1584405737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1894756830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3833336844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951467438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213091282"/>
                    </a:ext>
                  </a:extLst>
                </a:gridCol>
                <a:gridCol w="1342153">
                  <a:extLst>
                    <a:ext uri="{9D8B030D-6E8A-4147-A177-3AD203B41FA5}">
                      <a16:colId xmlns:a16="http://schemas.microsoft.com/office/drawing/2014/main" val="14738941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Users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Advertisers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Shareholders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Employees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Governments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0387258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goals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Connect &amp; share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Get more customers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Maximise financial return</a:t>
                      </a:r>
                      <a:endParaRPr lang="nl-NL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Good work-life balance and pay</a:t>
                      </a:r>
                      <a:endParaRPr lang="nl-NL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Control of information, data security; battle distorted news</a:t>
                      </a:r>
                      <a:r>
                        <a:rPr lang="nl-NL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8350039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goals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A good life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Better understanding of customer needs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Maximise financial return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Personal development &amp; financial security</a:t>
                      </a:r>
                      <a:endParaRPr lang="nl-NL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Protect the state and the people</a:t>
                      </a:r>
                      <a:endParaRPr lang="nl-NL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6762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impact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Connect people, widen their opportunity to express themselves</a:t>
                      </a:r>
                      <a:endParaRPr lang="nl-NL" sz="12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Reach users in a targeted way, save costs elsewhere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High growth drives share price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Remuneration &amp; job fulfilment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Reach people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422783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impact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Privacy, addiction</a:t>
                      </a:r>
                      <a:endParaRPr lang="nl-NL" sz="14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 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Unease at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value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(valuation)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Potential company reputation</a:t>
                      </a:r>
                      <a:endParaRPr lang="nl-NL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Might affect public opinion in a way that undermines government</a:t>
                      </a:r>
                      <a:endParaRPr lang="nl-NL" sz="11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3597134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6D56EE88-EC34-8527-36B6-4B5ED3A1C2EC}"/>
              </a:ext>
            </a:extLst>
          </p:cNvPr>
          <p:cNvSpPr/>
          <p:nvPr/>
        </p:nvSpPr>
        <p:spPr>
          <a:xfrm>
            <a:off x="2423592" y="5517232"/>
            <a:ext cx="136815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69C76195-6253-0B4F-51FE-AB06C13DBA14}"/>
              </a:ext>
            </a:extLst>
          </p:cNvPr>
          <p:cNvCxnSpPr>
            <a:cxnSpLocks/>
            <a:stCxn id="10" idx="6"/>
            <a:endCxn id="17" idx="3"/>
          </p:cNvCxnSpPr>
          <p:nvPr/>
        </p:nvCxnSpPr>
        <p:spPr>
          <a:xfrm flipV="1">
            <a:off x="3791744" y="5305187"/>
            <a:ext cx="239174" cy="536081"/>
          </a:xfrm>
          <a:prstGeom prst="curvedConnector2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932E8B5-244C-D3C0-1E61-BFB22C31459E}"/>
              </a:ext>
            </a:extLst>
          </p:cNvPr>
          <p:cNvSpPr/>
          <p:nvPr/>
        </p:nvSpPr>
        <p:spPr>
          <a:xfrm>
            <a:off x="3791744" y="4444710"/>
            <a:ext cx="1633179" cy="10081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01C149D-CB26-AFA2-8D28-AF6220C9F4CB}"/>
              </a:ext>
            </a:extLst>
          </p:cNvPr>
          <p:cNvSpPr/>
          <p:nvPr/>
        </p:nvSpPr>
        <p:spPr>
          <a:xfrm>
            <a:off x="5303912" y="3451312"/>
            <a:ext cx="1368152" cy="812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C0ADA3D-93DA-E85A-D2AE-99F22E6EA098}"/>
              </a:ext>
            </a:extLst>
          </p:cNvPr>
          <p:cNvSpPr/>
          <p:nvPr/>
        </p:nvSpPr>
        <p:spPr>
          <a:xfrm>
            <a:off x="6600056" y="4542325"/>
            <a:ext cx="1484160" cy="812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8B8E93D8-BFC0-4F6C-EF87-AC4D3FDDD8F1}"/>
              </a:ext>
            </a:extLst>
          </p:cNvPr>
          <p:cNvCxnSpPr>
            <a:cxnSpLocks/>
          </p:cNvCxnSpPr>
          <p:nvPr/>
        </p:nvCxnSpPr>
        <p:spPr>
          <a:xfrm rot="10800000">
            <a:off x="6252464" y="4226670"/>
            <a:ext cx="568232" cy="397177"/>
          </a:xfrm>
          <a:prstGeom prst="curvedConnector2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24">
            <a:extLst>
              <a:ext uri="{FF2B5EF4-FFF2-40B4-BE49-F238E27FC236}">
                <a16:creationId xmlns:a16="http://schemas.microsoft.com/office/drawing/2014/main" id="{DD692CEF-8AB2-F3C1-031E-8D813D8CBBFF}"/>
              </a:ext>
            </a:extLst>
          </p:cNvPr>
          <p:cNvSpPr txBox="1"/>
          <p:nvPr/>
        </p:nvSpPr>
        <p:spPr>
          <a:xfrm>
            <a:off x="3719736" y="5617077"/>
            <a:ext cx="1185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Frictions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4448F81A-0ECB-3141-2882-7A410D00783F}"/>
              </a:ext>
            </a:extLst>
          </p:cNvPr>
          <p:cNvSpPr txBox="1"/>
          <p:nvPr/>
        </p:nvSpPr>
        <p:spPr>
          <a:xfrm>
            <a:off x="5395464" y="4366516"/>
            <a:ext cx="1185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Frictions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25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Transition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205631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move from a negative social and/or negative value to a positive value profile across all three value dimensions is often part of a wider transition in the economy.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Transition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is about transformational change rather than incremental change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x-curve of transition dynamics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17C032-A2C8-8CED-16CC-E08F38D5C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270" y="3573016"/>
            <a:ext cx="4860540" cy="2654586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D3A9A6-3D1B-3F0C-60AF-E9F1F57AA281}"/>
              </a:ext>
            </a:extLst>
          </p:cNvPr>
          <p:cNvSpPr txBox="1"/>
          <p:nvPr/>
        </p:nvSpPr>
        <p:spPr>
          <a:xfrm>
            <a:off x="3630270" y="6321623"/>
            <a:ext cx="60985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Adapted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Loorbach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Frantzeskaki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Avelino (2017).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7271" y="1675655"/>
            <a:ext cx="1107343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Many companies are currently value destructive on SV and EV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Corporate strategy is starting point for value creation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Challenge 1: incorporate social and environmental goals in strategy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Challenge 2: move from static to dynamic perspective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Envisage transition pathways towards value creation on SV and EV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company’s transition preparedness is key determinant of its long-term value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67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Transition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9366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SDG agenda sets the stage for the transition to a sustainable and inclusive economy, with several identified transitions: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Climate – Energy transition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Moving from the use of fossil fuels to renewable energy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Raw Materials – Circular Economy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Redesign and recycle products leading to less use of raw materials and fewer carbon emissions 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Biodiversity – Healthy Food and Regenerative Agri- and Aquaculture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Trend towards healthy food production with respect for land and water</a:t>
            </a:r>
          </a:p>
          <a:p>
            <a:pPr lvl="1">
              <a:lnSpc>
                <a:spcPct val="150000"/>
              </a:lnSpc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Labour practices – Social Transition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: Trend towards decent labour practices across the value chain of production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08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Transition and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00704" y="1678834"/>
            <a:ext cx="10535720" cy="49366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Transitions can have major implications for company value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company that adapts in a timely manner to the new world can realise its integrated value potential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contrast, a company that follows a business-as-usual path and fails to adapt can lose its value and go bankrupt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5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Transition and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32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12687" y="1628800"/>
                <a:ext cx="10535720" cy="4936638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formula to estimate expected transition losses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ETL</a:t>
                </a:r>
                <a:r>
                  <a:rPr lang="en-US" sz="2400" i="1" baseline="-25000" dirty="0" err="1">
                    <a:latin typeface="Arial" charset="0"/>
                    <a:ea typeface="Arial" charset="0"/>
                    <a:cs typeface="Arial" charset="0"/>
                  </a:rPr>
                  <a:t>ij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for company </a:t>
                </a:r>
                <a:r>
                  <a:rPr lang="en-US" sz="2400" i="1" dirty="0" err="1">
                    <a:latin typeface="Arial" charset="0"/>
                    <a:ea typeface="Arial" charset="0"/>
                    <a:cs typeface="Arial" charset="0"/>
                  </a:rPr>
                  <a:t>i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in sector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j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is:</a:t>
                </a:r>
              </a:p>
              <a:p>
                <a:pPr marL="0" marR="0" indent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𝐸𝑇𝐿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𝐸𝐴𝑇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nl-NL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𝑃𝑇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nl-NL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𝐿𝐺𝑇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nl-NL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nl-NL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𝑃𝑇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∙(1−</m:t>
                      </m:r>
                      <m:sSub>
                        <m:sSubPr>
                          <m:ctrlPr>
                            <a:rPr lang="nl-NL" sz="1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nl-NL" sz="3200" dirty="0">
                  <a:latin typeface="Arial" charset="0"/>
                  <a:ea typeface="Arial" charset="0"/>
                  <a:cs typeface="Arial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𝐸𝐴𝑇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exposure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to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transition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where</a:t>
                </a:r>
                <a:br>
                  <a:rPr lang="nl-NL" sz="2000" dirty="0">
                    <a:latin typeface="Arial" charset="0"/>
                    <a:ea typeface="Arial" charset="0"/>
                    <a:cs typeface="Aria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level of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transition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in sector </a:t>
                </a:r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j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and</a:t>
                </a:r>
                <a:br>
                  <a:rPr lang="nl-NL" sz="2000" dirty="0">
                    <a:latin typeface="Arial" charset="0"/>
                    <a:ea typeface="Arial" charset="0"/>
                    <a:cs typeface="Aria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value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of company </a:t>
                </a:r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i</a:t>
                </a:r>
                <a:endParaRPr lang="nl-NL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𝑃𝑇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probability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of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transition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in sector </a:t>
                </a:r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j</a:t>
                </a:r>
              </a:p>
              <a:p>
                <a:pPr lvl="1"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𝐿𝐺𝑇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loss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given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transition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where</a:t>
                </a:r>
                <a:br>
                  <a:rPr lang="nl-NL" sz="2000" dirty="0">
                    <a:latin typeface="Arial" charset="0"/>
                    <a:ea typeface="Arial" charset="0"/>
                    <a:cs typeface="Aria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company </a:t>
                </a:r>
                <a:r>
                  <a:rPr lang="nl-NL" sz="2000" i="1" dirty="0">
                    <a:latin typeface="Arial" charset="0"/>
                    <a:ea typeface="Arial" charset="0"/>
                    <a:cs typeface="Arial" charset="0"/>
                  </a:rPr>
                  <a:t>i’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s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adaptability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to</a:t>
                </a:r>
                <a:r>
                  <a:rPr lang="nl-NL" sz="20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nl-NL" sz="2000" dirty="0" err="1">
                    <a:latin typeface="Arial" charset="0"/>
                    <a:ea typeface="Arial" charset="0"/>
                    <a:cs typeface="Arial" charset="0"/>
                  </a:rPr>
                  <a:t>transition</a:t>
                </a:r>
                <a:endParaRPr lang="nl-NL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12687" y="1628800"/>
                <a:ext cx="10535720" cy="4936638"/>
              </a:xfrm>
              <a:blipFill>
                <a:blip r:embed="rId2"/>
                <a:stretch>
                  <a:fillRect l="-120" t="-10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85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 of car market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28800"/>
            <a:ext cx="10535720" cy="49366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car market where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400" baseline="-25000" dirty="0" err="1">
                <a:latin typeface="Arial" charset="0"/>
                <a:ea typeface="Arial" charset="0"/>
                <a:cs typeface="Arial" charset="0"/>
              </a:rPr>
              <a:t>car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= 1</a:t>
            </a:r>
          </a:p>
          <a:p>
            <a:pPr>
              <a:spcAft>
                <a:spcPts val="1200"/>
              </a:spcAft>
            </a:pPr>
            <a:endParaRPr lang="nl-NL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B5C1CB4D-4200-A060-EACC-C237AE7CB4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24" r="4124" b="4918"/>
          <a:stretch/>
        </p:blipFill>
        <p:spPr>
          <a:xfrm>
            <a:off x="2002102" y="2348880"/>
            <a:ext cx="8187795" cy="402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54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Can Volkswagen catch up?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58956"/>
            <a:ext cx="10535720" cy="49366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where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400" baseline="-25000" dirty="0" err="1">
                <a:latin typeface="Arial" charset="0"/>
                <a:ea typeface="Arial" charset="0"/>
                <a:cs typeface="Arial" charset="0"/>
              </a:rPr>
              <a:t>VW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= 0.4</a:t>
            </a:r>
          </a:p>
          <a:p>
            <a:pPr>
              <a:spcAft>
                <a:spcPts val="1200"/>
              </a:spcAft>
            </a:pPr>
            <a:endParaRPr lang="nl-NL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CC703C6-B16A-0A7A-057B-86AF536D4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9" t="12656" r="-999"/>
          <a:stretch/>
        </p:blipFill>
        <p:spPr>
          <a:xfrm>
            <a:off x="2095719" y="2420888"/>
            <a:ext cx="7978009" cy="370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8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Potential VW losses?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35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93199" y="1678834"/>
                <a:ext cx="10535720" cy="49366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𝐸𝑇𝐿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𝑃𝑇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∙(1−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	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𝐸𝑇𝐿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𝑉𝑊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𝑉𝑊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60% of VW’s value					</a:t>
                </a: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Conclusion: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21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GB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adaptability</a:t>
                </a:r>
                <a:r>
                  <a:rPr lang="en-GB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GB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transition preparedness</a:t>
                </a:r>
                <a:r>
                  <a:rPr lang="en-GB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key factor for company valuation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Need fundamental analysis to assess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endParaRPr lang="nl-NL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93199" y="1678834"/>
                <a:ext cx="10535720" cy="4936638"/>
              </a:xfrm>
              <a:blipFill>
                <a:blip r:embed="rId2"/>
                <a:stretch>
                  <a:fillRect l="-12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216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Transition pathways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92762"/>
            <a:ext cx="10535720" cy="49366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When a company is value destructive on any type of value (FV, SV, or EV) it needs to find a credible transition pathway in line with social and planetary boundaries towards positive value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Grafiek 3">
            <a:extLst>
              <a:ext uri="{FF2B5EF4-FFF2-40B4-BE49-F238E27FC236}">
                <a16:creationId xmlns:a16="http://schemas.microsoft.com/office/drawing/2014/main" id="{4A1F886F-6797-0687-E52D-FD01D7446A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707701"/>
              </p:ext>
            </p:extLst>
          </p:nvPr>
        </p:nvGraphicFramePr>
        <p:xfrm>
          <a:off x="2567608" y="3573016"/>
          <a:ext cx="3171825" cy="274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F1F9C616-0B3D-947B-6D4D-CDBAB798B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239094"/>
              </p:ext>
            </p:extLst>
          </p:nvPr>
        </p:nvGraphicFramePr>
        <p:xfrm>
          <a:off x="6451508" y="3573016"/>
          <a:ext cx="3172884" cy="27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1533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Steering your company on integrated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9447" y="1703918"/>
            <a:ext cx="5147257" cy="49366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Goals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Companies should steer according to FV, SV and EV in an integrated way. This is the process of optimising the company’s integrated value.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Constraints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Companies need to survive the transitions in the market and also need to operate within social and planetary boundaries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With a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future-proof business model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, companies can attract funding and avoid bankruptcy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74B005-D1E5-F76D-9C8C-EDB8FB09E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4" y="1988840"/>
            <a:ext cx="6645849" cy="38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52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29118" y="1628800"/>
            <a:ext cx="10535720" cy="49366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Creating value on FV, SV and EV requires a clear view of all types of value creation</a:t>
            </a:r>
          </a:p>
          <a:p>
            <a:pPr>
              <a:lnSpc>
                <a:spcPct val="150000"/>
              </a:lnSpc>
            </a:pPr>
            <a:endParaRPr lang="en-GB" sz="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Internalisation shifts the burdens of externalities back from society to the companies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If companies’ FV depends on the exploitation of an external impact, that FV will be affected when internalisation occurs</a:t>
            </a:r>
          </a:p>
          <a:p>
            <a:pPr lvl="1">
              <a:lnSpc>
                <a:spcPct val="150000"/>
              </a:lnSpc>
            </a:pPr>
            <a:endParaRPr lang="en-GB" sz="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Stakeholders can use the Value Creation Matrix to identify value creation on SV and EV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Based on companies’ purpose and area(s) of value destruction, companies can adjust their strategy and business model 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 the case of serious value destruction, companies should be able to outline a credible transition pathway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9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What is value creation?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financial terms,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value creation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defined as an increase in the net present value (NPV) of a company’s projects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FV is often generated at the expense of SV and EV as resources are depleted without sufficient investments in maintaining them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Responsible companies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manage for integrated value creation (profit and impact) rather than merely shareholder value (profit)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1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alignment of FV, SV and EV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17682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External impacts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(also called externalities) are costs or benefits that are created by organisations or persons but whose costs are borne by society as a whole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02D8303-88D2-C859-748D-02B539D09D46}"/>
              </a:ext>
            </a:extLst>
          </p:cNvPr>
          <p:cNvSpPr txBox="1">
            <a:spLocks/>
          </p:cNvSpPr>
          <p:nvPr/>
        </p:nvSpPr>
        <p:spPr>
          <a:xfrm>
            <a:off x="812654" y="3284984"/>
            <a:ext cx="6444221" cy="216024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way to improve the alignment between FV, SV and EV is to ensure that companies charge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true prices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or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integrated prices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(prices that include all hidden costs)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2582805-43F8-67E3-571E-33EA5360FA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1668" y="2886527"/>
            <a:ext cx="3943350" cy="2597150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D808FB-C589-EA00-674B-C067F3D5F364}"/>
              </a:ext>
            </a:extLst>
          </p:cNvPr>
          <p:cNvSpPr txBox="1"/>
          <p:nvPr/>
        </p:nvSpPr>
        <p:spPr>
          <a:xfrm>
            <a:off x="7361668" y="5483677"/>
            <a:ext cx="29307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True Price (2020)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9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The alignment of FV, SV and EV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53572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Currently, many companies are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value destructive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on SV or EV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For society and the economy to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operate within social and planetary boundaries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, we need companies on aggregate to stop being value destructive on SV and EV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901B914A-6CC3-361B-C53A-38C05B828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6803" y="3915714"/>
            <a:ext cx="3998394" cy="2419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188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Why is it in companies’ interest to manage for integrated value?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81384" y="1516698"/>
            <a:ext cx="11375256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If company management neglects SV or EV, that will hurt long-term FV as well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Ethical case - license to operate -&gt; corporate responsibility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US survey shows that 63% of US citizens (including 71% of millennials) expect companies to contribute to social and environmental challenges (Cone Communications, 2017)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Companies that create FV at the expense of SV or EV are likely to lose their license to operate at some stage (</a:t>
            </a:r>
            <a:r>
              <a:rPr lang="en-GB" sz="2100" dirty="0" err="1">
                <a:latin typeface="Arial" charset="0"/>
                <a:ea typeface="Arial" charset="0"/>
                <a:cs typeface="Arial" charset="0"/>
              </a:rPr>
              <a:t>Kurznack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et al, 2021)</a:t>
            </a:r>
          </a:p>
          <a:p>
            <a:pPr lvl="1"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Business case – long-term value creation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Companies that create value on SV and EV are more likely to be value creative on FV in the long run as well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As external impacts are being internalised, they affect FV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7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Long-term alignment of profit and impact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F3FFEFB2-A162-330C-9183-ADCC1F040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8" b="3048"/>
          <a:stretch/>
        </p:blipFill>
        <p:spPr>
          <a:xfrm>
            <a:off x="1796112" y="1628800"/>
            <a:ext cx="8912703" cy="47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1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871200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Rationally, some companies are better off if they can continue to externalise their large costs on SV and EV, if: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Companies are not interested in double materiality (see slide below)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There is no threat of internalisation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We distinguish four driving forces behind the internalisation of SV and EV into FV: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License to operate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Regulation and taxation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Technological advancement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Customer preferences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93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26470</TotalTime>
  <Words>2459</Words>
  <Application>Microsoft Macintosh PowerPoint</Application>
  <PresentationFormat>Breedbeeld</PresentationFormat>
  <Paragraphs>352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2: Integrated Value Creation</vt:lpstr>
      <vt:lpstr>The BIG Picture</vt:lpstr>
      <vt:lpstr>What is value creation?</vt:lpstr>
      <vt:lpstr>The alignment of FV, SV and EV</vt:lpstr>
      <vt:lpstr>The alignment of FV, SV and EV</vt:lpstr>
      <vt:lpstr>Why is it in companies’ interest to manage for integrated value?</vt:lpstr>
      <vt:lpstr>Long-term alignment of profit and impact</vt:lpstr>
      <vt:lpstr>Internalisation</vt:lpstr>
      <vt:lpstr>Forced internalisation</vt:lpstr>
      <vt:lpstr>Forced internalisation</vt:lpstr>
      <vt:lpstr>Key players in internalisation</vt:lpstr>
      <vt:lpstr>Double materiality</vt:lpstr>
      <vt:lpstr>Value Creation Matrix</vt:lpstr>
      <vt:lpstr>Value Creation Matrix -&gt; transition</vt:lpstr>
      <vt:lpstr>Measuring historical value creation</vt:lpstr>
      <vt:lpstr>Estimating future value creation</vt:lpstr>
      <vt:lpstr>Value management</vt:lpstr>
      <vt:lpstr>Intangible assets in financial reporting</vt:lpstr>
      <vt:lpstr>SV and EV in reporting</vt:lpstr>
      <vt:lpstr>Corporate Value Creation Profile</vt:lpstr>
      <vt:lpstr>Where does value come from?</vt:lpstr>
      <vt:lpstr>Purpose</vt:lpstr>
      <vt:lpstr>Strategy</vt:lpstr>
      <vt:lpstr>Business model</vt:lpstr>
      <vt:lpstr>Stakeholder impact maps</vt:lpstr>
      <vt:lpstr>Stakeholder impact map for a pharmaceutical company</vt:lpstr>
      <vt:lpstr>Stakeholder impact map for a social media company</vt:lpstr>
      <vt:lpstr>Transition</vt:lpstr>
      <vt:lpstr>Transition</vt:lpstr>
      <vt:lpstr>Transition and value</vt:lpstr>
      <vt:lpstr>Transition and value</vt:lpstr>
      <vt:lpstr>Example of car market</vt:lpstr>
      <vt:lpstr>Can Volkswagen catch up?</vt:lpstr>
      <vt:lpstr>Potential VW losses?</vt:lpstr>
      <vt:lpstr>Transition pathways</vt:lpstr>
      <vt:lpstr>Steering your company on integrated value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428</cp:revision>
  <cp:lastPrinted>2017-10-25T07:51:07Z</cp:lastPrinted>
  <dcterms:created xsi:type="dcterms:W3CDTF">2014-04-08T12:02:43Z</dcterms:created>
  <dcterms:modified xsi:type="dcterms:W3CDTF">2023-09-05T05:51:02Z</dcterms:modified>
</cp:coreProperties>
</file>