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4" r:id="rId3"/>
    <p:sldId id="454" r:id="rId4"/>
    <p:sldId id="496" r:id="rId5"/>
    <p:sldId id="498" r:id="rId6"/>
    <p:sldId id="499" r:id="rId7"/>
    <p:sldId id="500" r:id="rId8"/>
    <p:sldId id="501" r:id="rId9"/>
    <p:sldId id="898" r:id="rId10"/>
    <p:sldId id="901" r:id="rId11"/>
    <p:sldId id="502" r:id="rId12"/>
    <p:sldId id="503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444"/>
            <p14:sldId id="454"/>
          </p14:sldIdLst>
        </p14:section>
        <p14:section name="3.1 Current corporate governance models" id="{82B96233-CE70-49E5-8BF3-3164E0F97AA4}">
          <p14:sldIdLst>
            <p14:sldId id="496"/>
            <p14:sldId id="498"/>
            <p14:sldId id="499"/>
            <p14:sldId id="500"/>
          </p14:sldIdLst>
        </p14:section>
        <p14:section name="3.2 The integrated model of corporate governance" id="{07974BBC-226C-43E9-B527-C5E45488056F}">
          <p14:sldIdLst>
            <p14:sldId id="501"/>
            <p14:sldId id="898"/>
            <p14:sldId id="901"/>
            <p14:sldId id="502"/>
            <p14:sldId id="503"/>
          </p14:sldIdLst>
        </p14:section>
        <p14:section name="3.3 Ownership and integrated value creation" id="{1B5E020B-0A55-42F0-B327-34E1E91E56D2}">
          <p14:sldIdLst>
            <p14:sldId id="505"/>
            <p14:sldId id="506"/>
            <p14:sldId id="507"/>
          </p14:sldIdLst>
        </p14:section>
        <p14:section name="3.4 Corporate governance mechanisms" id="{0B8C8D70-6501-440C-AA19-D44D220C2217}">
          <p14:sldIdLst>
            <p14:sldId id="508"/>
            <p14:sldId id="509"/>
            <p14:sldId id="510"/>
            <p14:sldId id="511"/>
          </p14:sldIdLst>
        </p14:section>
        <p14:section name="3.5 Conclusions" id="{178EF25C-958A-4121-8DF3-1B822610ACA1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 autoAdjust="0"/>
    <p:restoredTop sz="95374" autoAdjust="0"/>
  </p:normalViewPr>
  <p:slideViewPr>
    <p:cSldViewPr>
      <p:cViewPr varScale="1">
        <p:scale>
          <a:sx n="122" d="100"/>
          <a:sy n="122" d="100"/>
        </p:scale>
        <p:origin x="11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6A94B-2A71-426B-B77B-91C872F864AF}" type="doc">
      <dgm:prSet loTypeId="urn:microsoft.com/office/officeart/2008/layout/VerticalCurvedLis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8BE5AF7-0427-4289-834C-687CA362C90F}">
      <dgm:prSet phldrT="[Teks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1. Strengthening sustainability disclosure</a:t>
          </a:r>
        </a:p>
      </dgm:t>
    </dgm:pt>
    <dgm:pt modelId="{8C057FE4-24DE-44D0-A07B-7D9095653C9F}" type="parTrans" cxnId="{C5EBD438-235A-4578-9856-7EE62A7755E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D915F-A3ED-4C16-BC1D-57BEFFAA4C60}" type="sibTrans" cxnId="{C5EBD438-235A-4578-9856-7EE62A7755EE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DB775B-1CBA-45EE-B185-2BD95B7016F0}">
      <dgm:prSet phldrT="[Teks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4. Fostering sustainable corporate governance</a:t>
          </a:r>
        </a:p>
      </dgm:t>
    </dgm:pt>
    <dgm:pt modelId="{C3BB1C67-9F0F-4918-9459-75BDE2480AFE}" type="parTrans" cxnId="{B5486CD9-F1C3-48DE-AD8E-0A7FF05144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2F4974-DEA5-4FAE-A6B9-B5CD77F077A5}" type="sibTrans" cxnId="{B5486CD9-F1C3-48DE-AD8E-0A7FF05144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2FC809-1E66-486D-8547-7D1E4A52F51A}">
      <dgm:prSet phldrT="[Teks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D297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2. Taxonomy of green investments</a:t>
          </a:r>
        </a:p>
      </dgm:t>
    </dgm:pt>
    <dgm:pt modelId="{2DCADBF4-B76E-4BA0-8443-E7F1CB898FF7}" type="parTrans" cxnId="{C3088C0C-1684-4298-99BD-7A5A7A1B85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44B09-D97D-45C2-BDDF-0F247B6C3B97}" type="sibTrans" cxnId="{C3088C0C-1684-4298-99BD-7A5A7A1B85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39B7F-8309-42E0-A1AC-D2600A9CF0BE}">
      <dgm:prSet phldrT="[Teks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3. Clarifying investors’ duties regarding sustainability</a:t>
          </a:r>
        </a:p>
      </dgm:t>
    </dgm:pt>
    <dgm:pt modelId="{7F210643-DD8B-4080-A14C-E6FA9BE6971E}" type="parTrans" cxnId="{7BC3D190-71BC-4891-ADF3-21EFF8090C0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09C0F-4130-41A1-9F37-4BC34E1ACC66}" type="sibTrans" cxnId="{7BC3D190-71BC-4891-ADF3-21EFF8090C0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875666-7B6E-4508-BD33-A6F389ECEE64}" type="pres">
      <dgm:prSet presAssocID="{7386A94B-2A71-426B-B77B-91C872F864AF}" presName="Name0" presStyleCnt="0">
        <dgm:presLayoutVars>
          <dgm:chMax val="7"/>
          <dgm:chPref val="7"/>
          <dgm:dir/>
        </dgm:presLayoutVars>
      </dgm:prSet>
      <dgm:spPr/>
    </dgm:pt>
    <dgm:pt modelId="{54BADFC3-1A53-4A59-BE95-E3A01339D61A}" type="pres">
      <dgm:prSet presAssocID="{7386A94B-2A71-426B-B77B-91C872F864AF}" presName="Name1" presStyleCnt="0"/>
      <dgm:spPr/>
    </dgm:pt>
    <dgm:pt modelId="{7BAC327B-B016-4554-B5A1-E9F50F21E047}" type="pres">
      <dgm:prSet presAssocID="{7386A94B-2A71-426B-B77B-91C872F864AF}" presName="cycle" presStyleCnt="0"/>
      <dgm:spPr/>
    </dgm:pt>
    <dgm:pt modelId="{0954F5AA-0351-47F5-946B-D4BEAA5FB982}" type="pres">
      <dgm:prSet presAssocID="{7386A94B-2A71-426B-B77B-91C872F864AF}" presName="srcNode" presStyleLbl="node1" presStyleIdx="0" presStyleCnt="4"/>
      <dgm:spPr/>
    </dgm:pt>
    <dgm:pt modelId="{1B760C1E-27B1-4409-A367-92D06DD3D52A}" type="pres">
      <dgm:prSet presAssocID="{7386A94B-2A71-426B-B77B-91C872F864AF}" presName="conn" presStyleLbl="parChTrans1D2" presStyleIdx="0" presStyleCnt="1"/>
      <dgm:spPr/>
    </dgm:pt>
    <dgm:pt modelId="{9B62A94D-1D71-4E08-A5C9-0B7F9B1CBD84}" type="pres">
      <dgm:prSet presAssocID="{7386A94B-2A71-426B-B77B-91C872F864AF}" presName="extraNode" presStyleLbl="node1" presStyleIdx="0" presStyleCnt="4"/>
      <dgm:spPr/>
    </dgm:pt>
    <dgm:pt modelId="{E17C284C-73FB-482D-9FD5-CF13177B6038}" type="pres">
      <dgm:prSet presAssocID="{7386A94B-2A71-426B-B77B-91C872F864AF}" presName="dstNode" presStyleLbl="node1" presStyleIdx="0" presStyleCnt="4"/>
      <dgm:spPr/>
    </dgm:pt>
    <dgm:pt modelId="{E80C2223-0637-4090-A6FF-29DEBDE50836}" type="pres">
      <dgm:prSet presAssocID="{F8BE5AF7-0427-4289-834C-687CA362C90F}" presName="text_1" presStyleLbl="node1" presStyleIdx="0" presStyleCnt="4">
        <dgm:presLayoutVars>
          <dgm:bulletEnabled val="1"/>
        </dgm:presLayoutVars>
      </dgm:prSet>
      <dgm:spPr/>
    </dgm:pt>
    <dgm:pt modelId="{83D28DC7-2D04-4B24-AC71-2CBE420B22B8}" type="pres">
      <dgm:prSet presAssocID="{F8BE5AF7-0427-4289-834C-687CA362C90F}" presName="accent_1" presStyleCnt="0"/>
      <dgm:spPr/>
    </dgm:pt>
    <dgm:pt modelId="{42B2746A-4AE7-4238-BA08-98306B3C3F62}" type="pres">
      <dgm:prSet presAssocID="{F8BE5AF7-0427-4289-834C-687CA362C90F}" presName="accentRepeatNode" presStyleLbl="solidFgAcc1" presStyleIdx="0" presStyleCnt="4"/>
      <dgm:spPr>
        <a:ln>
          <a:solidFill>
            <a:srgbClr val="0070C0"/>
          </a:solidFill>
        </a:ln>
      </dgm:spPr>
    </dgm:pt>
    <dgm:pt modelId="{F7329C69-8282-456A-A566-810FB9CE2658}" type="pres">
      <dgm:prSet presAssocID="{F72FC809-1E66-486D-8547-7D1E4A52F51A}" presName="text_2" presStyleLbl="node1" presStyleIdx="1" presStyleCnt="4">
        <dgm:presLayoutVars>
          <dgm:bulletEnabled val="1"/>
        </dgm:presLayoutVars>
      </dgm:prSet>
      <dgm:spPr/>
    </dgm:pt>
    <dgm:pt modelId="{2B7CA49F-5AC6-4223-B22F-07A386E80EC4}" type="pres">
      <dgm:prSet presAssocID="{F72FC809-1E66-486D-8547-7D1E4A52F51A}" presName="accent_2" presStyleCnt="0"/>
      <dgm:spPr/>
    </dgm:pt>
    <dgm:pt modelId="{5FE72B6F-4F51-47A4-9882-917082F6FB90}" type="pres">
      <dgm:prSet presAssocID="{F72FC809-1E66-486D-8547-7D1E4A52F51A}" presName="accentRepeatNode" presStyleLbl="solidFgAcc1" presStyleIdx="1" presStyleCnt="4"/>
      <dgm:spPr>
        <a:ln>
          <a:solidFill>
            <a:srgbClr val="0070C0"/>
          </a:solidFill>
        </a:ln>
      </dgm:spPr>
    </dgm:pt>
    <dgm:pt modelId="{DF46836B-A7CD-4B5F-98EB-B688CB8ACB1D}" type="pres">
      <dgm:prSet presAssocID="{7AA39B7F-8309-42E0-A1AC-D2600A9CF0BE}" presName="text_3" presStyleLbl="node1" presStyleIdx="2" presStyleCnt="4">
        <dgm:presLayoutVars>
          <dgm:bulletEnabled val="1"/>
        </dgm:presLayoutVars>
      </dgm:prSet>
      <dgm:spPr/>
    </dgm:pt>
    <dgm:pt modelId="{5F78E248-0999-4DDC-937B-0C58C539A4EB}" type="pres">
      <dgm:prSet presAssocID="{7AA39B7F-8309-42E0-A1AC-D2600A9CF0BE}" presName="accent_3" presStyleCnt="0"/>
      <dgm:spPr/>
    </dgm:pt>
    <dgm:pt modelId="{6AA71CDE-8AC1-44F7-9D86-620BA4F316BC}" type="pres">
      <dgm:prSet presAssocID="{7AA39B7F-8309-42E0-A1AC-D2600A9CF0BE}" presName="accentRepeatNode" presStyleLbl="solidFgAcc1" presStyleIdx="2" presStyleCnt="4"/>
      <dgm:spPr>
        <a:ln>
          <a:solidFill>
            <a:srgbClr val="0070C0"/>
          </a:solidFill>
        </a:ln>
      </dgm:spPr>
    </dgm:pt>
    <dgm:pt modelId="{841436CD-D2FB-4FF1-800F-C5F79FDDC8AF}" type="pres">
      <dgm:prSet presAssocID="{E4DB775B-1CBA-45EE-B185-2BD95B7016F0}" presName="text_4" presStyleLbl="node1" presStyleIdx="3" presStyleCnt="4">
        <dgm:presLayoutVars>
          <dgm:bulletEnabled val="1"/>
        </dgm:presLayoutVars>
      </dgm:prSet>
      <dgm:spPr/>
    </dgm:pt>
    <dgm:pt modelId="{A375F572-2128-483E-8CD2-DAAC23AEDF98}" type="pres">
      <dgm:prSet presAssocID="{E4DB775B-1CBA-45EE-B185-2BD95B7016F0}" presName="accent_4" presStyleCnt="0"/>
      <dgm:spPr/>
    </dgm:pt>
    <dgm:pt modelId="{8F9A273E-057A-468F-97F8-46C0F615313E}" type="pres">
      <dgm:prSet presAssocID="{E4DB775B-1CBA-45EE-B185-2BD95B7016F0}" presName="accentRepeatNode" presStyleLbl="solidFgAcc1" presStyleIdx="3" presStyleCnt="4"/>
      <dgm:spPr>
        <a:ln>
          <a:solidFill>
            <a:srgbClr val="0070C0"/>
          </a:solidFill>
        </a:ln>
      </dgm:spPr>
    </dgm:pt>
  </dgm:ptLst>
  <dgm:cxnLst>
    <dgm:cxn modelId="{C3088C0C-1684-4298-99BD-7A5A7A1B85CC}" srcId="{7386A94B-2A71-426B-B77B-91C872F864AF}" destId="{F72FC809-1E66-486D-8547-7D1E4A52F51A}" srcOrd="1" destOrd="0" parTransId="{2DCADBF4-B76E-4BA0-8443-E7F1CB898FF7}" sibTransId="{F4344B09-D97D-45C2-BDDF-0F247B6C3B97}"/>
    <dgm:cxn modelId="{C5EBD438-235A-4578-9856-7EE62A7755EE}" srcId="{7386A94B-2A71-426B-B77B-91C872F864AF}" destId="{F8BE5AF7-0427-4289-834C-687CA362C90F}" srcOrd="0" destOrd="0" parTransId="{8C057FE4-24DE-44D0-A07B-7D9095653C9F}" sibTransId="{36BD915F-A3ED-4C16-BC1D-57BEFFAA4C60}"/>
    <dgm:cxn modelId="{0B35DE3A-C885-4726-9681-89FFA78C575A}" type="presOf" srcId="{36BD915F-A3ED-4C16-BC1D-57BEFFAA4C60}" destId="{1B760C1E-27B1-4409-A367-92D06DD3D52A}" srcOrd="0" destOrd="0" presId="urn:microsoft.com/office/officeart/2008/layout/VerticalCurvedList#1"/>
    <dgm:cxn modelId="{FD626547-3BF2-41BE-B5C0-E995C8FB5DA3}" type="presOf" srcId="{E4DB775B-1CBA-45EE-B185-2BD95B7016F0}" destId="{841436CD-D2FB-4FF1-800F-C5F79FDDC8AF}" srcOrd="0" destOrd="0" presId="urn:microsoft.com/office/officeart/2008/layout/VerticalCurvedList#1"/>
    <dgm:cxn modelId="{E9310950-8FBA-4918-8FC8-243F3F00CDB6}" type="presOf" srcId="{7386A94B-2A71-426B-B77B-91C872F864AF}" destId="{6E875666-7B6E-4508-BD33-A6F389ECEE64}" srcOrd="0" destOrd="0" presId="urn:microsoft.com/office/officeart/2008/layout/VerticalCurvedList#1"/>
    <dgm:cxn modelId="{3196806C-A6A6-40A9-9135-D3FD5B510F8A}" type="presOf" srcId="{7AA39B7F-8309-42E0-A1AC-D2600A9CF0BE}" destId="{DF46836B-A7CD-4B5F-98EB-B688CB8ACB1D}" srcOrd="0" destOrd="0" presId="urn:microsoft.com/office/officeart/2008/layout/VerticalCurvedList#1"/>
    <dgm:cxn modelId="{7BC3D190-71BC-4891-ADF3-21EFF8090C07}" srcId="{7386A94B-2A71-426B-B77B-91C872F864AF}" destId="{7AA39B7F-8309-42E0-A1AC-D2600A9CF0BE}" srcOrd="2" destOrd="0" parTransId="{7F210643-DD8B-4080-A14C-E6FA9BE6971E}" sibTransId="{CC709C0F-4130-41A1-9F37-4BC34E1ACC66}"/>
    <dgm:cxn modelId="{B5DD53A1-96EB-4B56-88E5-C9EE5613C9D9}" type="presOf" srcId="{F72FC809-1E66-486D-8547-7D1E4A52F51A}" destId="{F7329C69-8282-456A-A566-810FB9CE2658}" srcOrd="0" destOrd="0" presId="urn:microsoft.com/office/officeart/2008/layout/VerticalCurvedList#1"/>
    <dgm:cxn modelId="{337FBDD3-361E-401C-880B-D08A814A5373}" type="presOf" srcId="{F8BE5AF7-0427-4289-834C-687CA362C90F}" destId="{E80C2223-0637-4090-A6FF-29DEBDE50836}" srcOrd="0" destOrd="0" presId="urn:microsoft.com/office/officeart/2008/layout/VerticalCurvedList#1"/>
    <dgm:cxn modelId="{B5486CD9-F1C3-48DE-AD8E-0A7FF05144AE}" srcId="{7386A94B-2A71-426B-B77B-91C872F864AF}" destId="{E4DB775B-1CBA-45EE-B185-2BD95B7016F0}" srcOrd="3" destOrd="0" parTransId="{C3BB1C67-9F0F-4918-9459-75BDE2480AFE}" sibTransId="{B32F4974-DEA5-4FAE-A6B9-B5CD77F077A5}"/>
    <dgm:cxn modelId="{1E36EE33-7AA3-4351-8FF4-31E056654E58}" type="presParOf" srcId="{6E875666-7B6E-4508-BD33-A6F389ECEE64}" destId="{54BADFC3-1A53-4A59-BE95-E3A01339D61A}" srcOrd="0" destOrd="0" presId="urn:microsoft.com/office/officeart/2008/layout/VerticalCurvedList#1"/>
    <dgm:cxn modelId="{3E88B6C4-656B-47AB-B728-2359241B6A2E}" type="presParOf" srcId="{54BADFC3-1A53-4A59-BE95-E3A01339D61A}" destId="{7BAC327B-B016-4554-B5A1-E9F50F21E047}" srcOrd="0" destOrd="0" presId="urn:microsoft.com/office/officeart/2008/layout/VerticalCurvedList#1"/>
    <dgm:cxn modelId="{95F33A8C-F2C3-4540-8A2E-990D942432BE}" type="presParOf" srcId="{7BAC327B-B016-4554-B5A1-E9F50F21E047}" destId="{0954F5AA-0351-47F5-946B-D4BEAA5FB982}" srcOrd="0" destOrd="0" presId="urn:microsoft.com/office/officeart/2008/layout/VerticalCurvedList#1"/>
    <dgm:cxn modelId="{BFDBF70F-1EE7-4442-98AA-CC26A113BD04}" type="presParOf" srcId="{7BAC327B-B016-4554-B5A1-E9F50F21E047}" destId="{1B760C1E-27B1-4409-A367-92D06DD3D52A}" srcOrd="1" destOrd="0" presId="urn:microsoft.com/office/officeart/2008/layout/VerticalCurvedList#1"/>
    <dgm:cxn modelId="{A3B46726-4B3A-404B-818F-79E4D97B50DC}" type="presParOf" srcId="{7BAC327B-B016-4554-B5A1-E9F50F21E047}" destId="{9B62A94D-1D71-4E08-A5C9-0B7F9B1CBD84}" srcOrd="2" destOrd="0" presId="urn:microsoft.com/office/officeart/2008/layout/VerticalCurvedList#1"/>
    <dgm:cxn modelId="{25E5992F-7646-4E91-AA52-089567A6176B}" type="presParOf" srcId="{7BAC327B-B016-4554-B5A1-E9F50F21E047}" destId="{E17C284C-73FB-482D-9FD5-CF13177B6038}" srcOrd="3" destOrd="0" presId="urn:microsoft.com/office/officeart/2008/layout/VerticalCurvedList#1"/>
    <dgm:cxn modelId="{0D5F0865-C822-4FFB-86F2-ABF1E58C6987}" type="presParOf" srcId="{54BADFC3-1A53-4A59-BE95-E3A01339D61A}" destId="{E80C2223-0637-4090-A6FF-29DEBDE50836}" srcOrd="1" destOrd="0" presId="urn:microsoft.com/office/officeart/2008/layout/VerticalCurvedList#1"/>
    <dgm:cxn modelId="{6536680B-51E7-4FF4-BF9C-EC1D84565043}" type="presParOf" srcId="{54BADFC3-1A53-4A59-BE95-E3A01339D61A}" destId="{83D28DC7-2D04-4B24-AC71-2CBE420B22B8}" srcOrd="2" destOrd="0" presId="urn:microsoft.com/office/officeart/2008/layout/VerticalCurvedList#1"/>
    <dgm:cxn modelId="{D6283F07-EEF0-44FD-9F1E-AC2FAB972D36}" type="presParOf" srcId="{83D28DC7-2D04-4B24-AC71-2CBE420B22B8}" destId="{42B2746A-4AE7-4238-BA08-98306B3C3F62}" srcOrd="0" destOrd="0" presId="urn:microsoft.com/office/officeart/2008/layout/VerticalCurvedList#1"/>
    <dgm:cxn modelId="{8EFA22F5-0477-42F2-BFAF-204A2941572E}" type="presParOf" srcId="{54BADFC3-1A53-4A59-BE95-E3A01339D61A}" destId="{F7329C69-8282-456A-A566-810FB9CE2658}" srcOrd="3" destOrd="0" presId="urn:microsoft.com/office/officeart/2008/layout/VerticalCurvedList#1"/>
    <dgm:cxn modelId="{C238D3D2-3C26-4359-9204-C2C3A8F39987}" type="presParOf" srcId="{54BADFC3-1A53-4A59-BE95-E3A01339D61A}" destId="{2B7CA49F-5AC6-4223-B22F-07A386E80EC4}" srcOrd="4" destOrd="0" presId="urn:microsoft.com/office/officeart/2008/layout/VerticalCurvedList#1"/>
    <dgm:cxn modelId="{8201D850-2EED-4082-B34B-247B6CB0DB89}" type="presParOf" srcId="{2B7CA49F-5AC6-4223-B22F-07A386E80EC4}" destId="{5FE72B6F-4F51-47A4-9882-917082F6FB90}" srcOrd="0" destOrd="0" presId="urn:microsoft.com/office/officeart/2008/layout/VerticalCurvedList#1"/>
    <dgm:cxn modelId="{92B3133C-D2FA-47EF-BCDF-812B2CB8E1FA}" type="presParOf" srcId="{54BADFC3-1A53-4A59-BE95-E3A01339D61A}" destId="{DF46836B-A7CD-4B5F-98EB-B688CB8ACB1D}" srcOrd="5" destOrd="0" presId="urn:microsoft.com/office/officeart/2008/layout/VerticalCurvedList#1"/>
    <dgm:cxn modelId="{3E8FFD84-E3AC-4321-AEEE-4742B2AEE37D}" type="presParOf" srcId="{54BADFC3-1A53-4A59-BE95-E3A01339D61A}" destId="{5F78E248-0999-4DDC-937B-0C58C539A4EB}" srcOrd="6" destOrd="0" presId="urn:microsoft.com/office/officeart/2008/layout/VerticalCurvedList#1"/>
    <dgm:cxn modelId="{0722CEF4-A5F0-4639-9101-9019B4186D96}" type="presParOf" srcId="{5F78E248-0999-4DDC-937B-0C58C539A4EB}" destId="{6AA71CDE-8AC1-44F7-9D86-620BA4F316BC}" srcOrd="0" destOrd="0" presId="urn:microsoft.com/office/officeart/2008/layout/VerticalCurvedList#1"/>
    <dgm:cxn modelId="{BDAF9582-FD7D-4C37-9B5E-5A63CBF00A43}" type="presParOf" srcId="{54BADFC3-1A53-4A59-BE95-E3A01339D61A}" destId="{841436CD-D2FB-4FF1-800F-C5F79FDDC8AF}" srcOrd="7" destOrd="0" presId="urn:microsoft.com/office/officeart/2008/layout/VerticalCurvedList#1"/>
    <dgm:cxn modelId="{DD071FD5-C04D-4B18-AD53-3E05C276DFC4}" type="presParOf" srcId="{54BADFC3-1A53-4A59-BE95-E3A01339D61A}" destId="{A375F572-2128-483E-8CD2-DAAC23AEDF98}" srcOrd="8" destOrd="0" presId="urn:microsoft.com/office/officeart/2008/layout/VerticalCurvedList#1"/>
    <dgm:cxn modelId="{CAF9232F-D24E-4020-89AE-D88F076DD505}" type="presParOf" srcId="{A375F572-2128-483E-8CD2-DAAC23AEDF98}" destId="{8F9A273E-057A-468F-97F8-46C0F615313E}" srcOrd="0" destOrd="0" presId="urn:microsoft.com/office/officeart/2008/layout/VerticalCurvedList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6A94B-2A71-426B-B77B-91C872F864AF}" type="doc">
      <dgm:prSet loTypeId="urn:microsoft.com/office/officeart/2008/layout/VerticalCurvedList#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8BE5AF7-0427-4289-834C-687CA362C90F}">
      <dgm:prSet phldrT="[Teks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1. Formal stakeholder models</a:t>
          </a:r>
        </a:p>
      </dgm:t>
    </dgm:pt>
    <dgm:pt modelId="{8C057FE4-24DE-44D0-A07B-7D9095653C9F}" type="parTrans" cxnId="{C5EBD438-235A-4578-9856-7EE62A7755E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D915F-A3ED-4C16-BC1D-57BEFFAA4C60}" type="sibTrans" cxnId="{C5EBD438-235A-4578-9856-7EE62A7755EE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DB775B-1CBA-45EE-B185-2BD95B7016F0}">
      <dgm:prSet phldrT="[Teks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5. Incentive mechanisms</a:t>
          </a:r>
        </a:p>
      </dgm:t>
    </dgm:pt>
    <dgm:pt modelId="{C3BB1C67-9F0F-4918-9459-75BDE2480AFE}" type="parTrans" cxnId="{B5486CD9-F1C3-48DE-AD8E-0A7FF05144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2F4974-DEA5-4FAE-A6B9-B5CD77F077A5}" type="sibTrans" cxnId="{B5486CD9-F1C3-48DE-AD8E-0A7FF05144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2FC809-1E66-486D-8547-7D1E4A52F51A}">
      <dgm:prSet phldrT="[Teks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D297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2. Board mandates for sustainability</a:t>
          </a:r>
        </a:p>
      </dgm:t>
    </dgm:pt>
    <dgm:pt modelId="{2DCADBF4-B76E-4BA0-8443-E7F1CB898FF7}" type="parTrans" cxnId="{C3088C0C-1684-4298-99BD-7A5A7A1B85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44B09-D97D-45C2-BDDF-0F247B6C3B97}" type="sibTrans" cxnId="{C3088C0C-1684-4298-99BD-7A5A7A1B85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39B7F-8309-42E0-A1AC-D2600A9CF0BE}">
      <dgm:prSet phldrT="[Teks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4. Stakeholder council</a:t>
          </a:r>
        </a:p>
      </dgm:t>
    </dgm:pt>
    <dgm:pt modelId="{7F210643-DD8B-4080-A14C-E6FA9BE6971E}" type="parTrans" cxnId="{7BC3D190-71BC-4891-ADF3-21EFF8090C0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09C0F-4130-41A1-9F37-4BC34E1ACC66}" type="sibTrans" cxnId="{7BC3D190-71BC-4891-ADF3-21EFF8090C0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125AFE-841F-944F-8A5C-350794EAAB27}">
      <dgm:prSet phldrT="[Teks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D297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3. Board composition and expertise</a:t>
          </a:r>
        </a:p>
      </dgm:t>
    </dgm:pt>
    <dgm:pt modelId="{F0DCE05B-A68E-A94E-955E-2799FDA17010}" type="parTrans" cxnId="{15FA1CD4-11F0-A34E-99BE-D909B6FD2F1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59993-4E1F-8846-BA8B-7429EA7F73F2}" type="sibTrans" cxnId="{15FA1CD4-11F0-A34E-99BE-D909B6FD2F1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875666-7B6E-4508-BD33-A6F389ECEE64}" type="pres">
      <dgm:prSet presAssocID="{7386A94B-2A71-426B-B77B-91C872F864AF}" presName="Name0" presStyleCnt="0">
        <dgm:presLayoutVars>
          <dgm:chMax val="7"/>
          <dgm:chPref val="7"/>
          <dgm:dir/>
        </dgm:presLayoutVars>
      </dgm:prSet>
      <dgm:spPr/>
    </dgm:pt>
    <dgm:pt modelId="{54BADFC3-1A53-4A59-BE95-E3A01339D61A}" type="pres">
      <dgm:prSet presAssocID="{7386A94B-2A71-426B-B77B-91C872F864AF}" presName="Name1" presStyleCnt="0"/>
      <dgm:spPr/>
    </dgm:pt>
    <dgm:pt modelId="{7BAC327B-B016-4554-B5A1-E9F50F21E047}" type="pres">
      <dgm:prSet presAssocID="{7386A94B-2A71-426B-B77B-91C872F864AF}" presName="cycle" presStyleCnt="0"/>
      <dgm:spPr/>
    </dgm:pt>
    <dgm:pt modelId="{0954F5AA-0351-47F5-946B-D4BEAA5FB982}" type="pres">
      <dgm:prSet presAssocID="{7386A94B-2A71-426B-B77B-91C872F864AF}" presName="srcNode" presStyleLbl="node1" presStyleIdx="0" presStyleCnt="5"/>
      <dgm:spPr/>
    </dgm:pt>
    <dgm:pt modelId="{1B760C1E-27B1-4409-A367-92D06DD3D52A}" type="pres">
      <dgm:prSet presAssocID="{7386A94B-2A71-426B-B77B-91C872F864AF}" presName="conn" presStyleLbl="parChTrans1D2" presStyleIdx="0" presStyleCnt="1"/>
      <dgm:spPr/>
    </dgm:pt>
    <dgm:pt modelId="{9B62A94D-1D71-4E08-A5C9-0B7F9B1CBD84}" type="pres">
      <dgm:prSet presAssocID="{7386A94B-2A71-426B-B77B-91C872F864AF}" presName="extraNode" presStyleLbl="node1" presStyleIdx="0" presStyleCnt="5"/>
      <dgm:spPr/>
    </dgm:pt>
    <dgm:pt modelId="{E17C284C-73FB-482D-9FD5-CF13177B6038}" type="pres">
      <dgm:prSet presAssocID="{7386A94B-2A71-426B-B77B-91C872F864AF}" presName="dstNode" presStyleLbl="node1" presStyleIdx="0" presStyleCnt="5"/>
      <dgm:spPr/>
    </dgm:pt>
    <dgm:pt modelId="{E80C2223-0637-4090-A6FF-29DEBDE50836}" type="pres">
      <dgm:prSet presAssocID="{F8BE5AF7-0427-4289-834C-687CA362C90F}" presName="text_1" presStyleLbl="node1" presStyleIdx="0" presStyleCnt="5">
        <dgm:presLayoutVars>
          <dgm:bulletEnabled val="1"/>
        </dgm:presLayoutVars>
      </dgm:prSet>
      <dgm:spPr/>
    </dgm:pt>
    <dgm:pt modelId="{83D28DC7-2D04-4B24-AC71-2CBE420B22B8}" type="pres">
      <dgm:prSet presAssocID="{F8BE5AF7-0427-4289-834C-687CA362C90F}" presName="accent_1" presStyleCnt="0"/>
      <dgm:spPr/>
    </dgm:pt>
    <dgm:pt modelId="{42B2746A-4AE7-4238-BA08-98306B3C3F62}" type="pres">
      <dgm:prSet presAssocID="{F8BE5AF7-0427-4289-834C-687CA362C90F}" presName="accentRepeatNode" presStyleLbl="solidFgAcc1" presStyleIdx="0" presStyleCnt="5"/>
      <dgm:spPr>
        <a:ln>
          <a:solidFill>
            <a:srgbClr val="0070C0"/>
          </a:solidFill>
        </a:ln>
      </dgm:spPr>
    </dgm:pt>
    <dgm:pt modelId="{F7329C69-8282-456A-A566-810FB9CE2658}" type="pres">
      <dgm:prSet presAssocID="{F72FC809-1E66-486D-8547-7D1E4A52F51A}" presName="text_2" presStyleLbl="node1" presStyleIdx="1" presStyleCnt="5">
        <dgm:presLayoutVars>
          <dgm:bulletEnabled val="1"/>
        </dgm:presLayoutVars>
      </dgm:prSet>
      <dgm:spPr/>
    </dgm:pt>
    <dgm:pt modelId="{2B7CA49F-5AC6-4223-B22F-07A386E80EC4}" type="pres">
      <dgm:prSet presAssocID="{F72FC809-1E66-486D-8547-7D1E4A52F51A}" presName="accent_2" presStyleCnt="0"/>
      <dgm:spPr/>
    </dgm:pt>
    <dgm:pt modelId="{5FE72B6F-4F51-47A4-9882-917082F6FB90}" type="pres">
      <dgm:prSet presAssocID="{F72FC809-1E66-486D-8547-7D1E4A52F51A}" presName="accentRepeatNode" presStyleLbl="solidFgAcc1" presStyleIdx="1" presStyleCnt="5"/>
      <dgm:spPr>
        <a:ln>
          <a:solidFill>
            <a:srgbClr val="0070C0"/>
          </a:solidFill>
        </a:ln>
      </dgm:spPr>
    </dgm:pt>
    <dgm:pt modelId="{01F3CF90-7300-3A45-860F-E05FD96282BD}" type="pres">
      <dgm:prSet presAssocID="{42125AFE-841F-944F-8A5C-350794EAAB27}" presName="text_3" presStyleLbl="node1" presStyleIdx="2" presStyleCnt="5">
        <dgm:presLayoutVars>
          <dgm:bulletEnabled val="1"/>
        </dgm:presLayoutVars>
      </dgm:prSet>
      <dgm:spPr/>
    </dgm:pt>
    <dgm:pt modelId="{640A3D48-D65A-BB46-8250-C05AEE103E9E}" type="pres">
      <dgm:prSet presAssocID="{42125AFE-841F-944F-8A5C-350794EAAB27}" presName="accent_3" presStyleCnt="0"/>
      <dgm:spPr/>
    </dgm:pt>
    <dgm:pt modelId="{08C0CAE7-CD66-6E49-8036-DFA3A25019F0}" type="pres">
      <dgm:prSet presAssocID="{42125AFE-841F-944F-8A5C-350794EAAB27}" presName="accentRepeatNode" presStyleLbl="solidFgAcc1" presStyleIdx="2" presStyleCnt="5"/>
      <dgm:spPr/>
    </dgm:pt>
    <dgm:pt modelId="{24A12747-611C-E043-85A4-A40125B74F2E}" type="pres">
      <dgm:prSet presAssocID="{7AA39B7F-8309-42E0-A1AC-D2600A9CF0BE}" presName="text_4" presStyleLbl="node1" presStyleIdx="3" presStyleCnt="5">
        <dgm:presLayoutVars>
          <dgm:bulletEnabled val="1"/>
        </dgm:presLayoutVars>
      </dgm:prSet>
      <dgm:spPr/>
    </dgm:pt>
    <dgm:pt modelId="{B06D90C1-3F1C-5D4C-BB86-8361AB414D11}" type="pres">
      <dgm:prSet presAssocID="{7AA39B7F-8309-42E0-A1AC-D2600A9CF0BE}" presName="accent_4" presStyleCnt="0"/>
      <dgm:spPr/>
    </dgm:pt>
    <dgm:pt modelId="{6AA71CDE-8AC1-44F7-9D86-620BA4F316BC}" type="pres">
      <dgm:prSet presAssocID="{7AA39B7F-8309-42E0-A1AC-D2600A9CF0BE}" presName="accentRepeatNode" presStyleLbl="solidFgAcc1" presStyleIdx="3" presStyleCnt="5"/>
      <dgm:spPr>
        <a:ln>
          <a:solidFill>
            <a:srgbClr val="0070C0"/>
          </a:solidFill>
        </a:ln>
      </dgm:spPr>
    </dgm:pt>
    <dgm:pt modelId="{317B39A9-6870-484E-BDEE-618981B9D6E1}" type="pres">
      <dgm:prSet presAssocID="{E4DB775B-1CBA-45EE-B185-2BD95B7016F0}" presName="text_5" presStyleLbl="node1" presStyleIdx="4" presStyleCnt="5">
        <dgm:presLayoutVars>
          <dgm:bulletEnabled val="1"/>
        </dgm:presLayoutVars>
      </dgm:prSet>
      <dgm:spPr/>
    </dgm:pt>
    <dgm:pt modelId="{881DC87C-E324-1B4A-9FC9-2597DF2E1F18}" type="pres">
      <dgm:prSet presAssocID="{E4DB775B-1CBA-45EE-B185-2BD95B7016F0}" presName="accent_5" presStyleCnt="0"/>
      <dgm:spPr/>
    </dgm:pt>
    <dgm:pt modelId="{8F9A273E-057A-468F-97F8-46C0F615313E}" type="pres">
      <dgm:prSet presAssocID="{E4DB775B-1CBA-45EE-B185-2BD95B7016F0}" presName="accentRepeatNode" presStyleLbl="solidFgAcc1" presStyleIdx="4" presStyleCnt="5"/>
      <dgm:spPr>
        <a:ln>
          <a:solidFill>
            <a:srgbClr val="0070C0"/>
          </a:solidFill>
        </a:ln>
      </dgm:spPr>
    </dgm:pt>
  </dgm:ptLst>
  <dgm:cxnLst>
    <dgm:cxn modelId="{C3088C0C-1684-4298-99BD-7A5A7A1B85CC}" srcId="{7386A94B-2A71-426B-B77B-91C872F864AF}" destId="{F72FC809-1E66-486D-8547-7D1E4A52F51A}" srcOrd="1" destOrd="0" parTransId="{2DCADBF4-B76E-4BA0-8443-E7F1CB898FF7}" sibTransId="{F4344B09-D97D-45C2-BDDF-0F247B6C3B97}"/>
    <dgm:cxn modelId="{C5EBD438-235A-4578-9856-7EE62A7755EE}" srcId="{7386A94B-2A71-426B-B77B-91C872F864AF}" destId="{F8BE5AF7-0427-4289-834C-687CA362C90F}" srcOrd="0" destOrd="0" parTransId="{8C057FE4-24DE-44D0-A07B-7D9095653C9F}" sibTransId="{36BD915F-A3ED-4C16-BC1D-57BEFFAA4C60}"/>
    <dgm:cxn modelId="{0B35DE3A-C885-4726-9681-89FFA78C575A}" type="presOf" srcId="{36BD915F-A3ED-4C16-BC1D-57BEFFAA4C60}" destId="{1B760C1E-27B1-4409-A367-92D06DD3D52A}" srcOrd="0" destOrd="0" presId="urn:microsoft.com/office/officeart/2008/layout/VerticalCurvedList#2"/>
    <dgm:cxn modelId="{E9310950-8FBA-4918-8FC8-243F3F00CDB6}" type="presOf" srcId="{7386A94B-2A71-426B-B77B-91C872F864AF}" destId="{6E875666-7B6E-4508-BD33-A6F389ECEE64}" srcOrd="0" destOrd="0" presId="urn:microsoft.com/office/officeart/2008/layout/VerticalCurvedList#2"/>
    <dgm:cxn modelId="{68AE7955-D588-7B4F-B23B-4A47A59BC93F}" type="presOf" srcId="{42125AFE-841F-944F-8A5C-350794EAAB27}" destId="{01F3CF90-7300-3A45-860F-E05FD96282BD}" srcOrd="0" destOrd="0" presId="urn:microsoft.com/office/officeart/2008/layout/VerticalCurvedList#2"/>
    <dgm:cxn modelId="{3BCCA15D-0A79-5D4E-9469-E68377F9C28F}" type="presOf" srcId="{E4DB775B-1CBA-45EE-B185-2BD95B7016F0}" destId="{317B39A9-6870-484E-BDEE-618981B9D6E1}" srcOrd="0" destOrd="0" presId="urn:microsoft.com/office/officeart/2008/layout/VerticalCurvedList#2"/>
    <dgm:cxn modelId="{7468228A-9998-F242-A615-6033B554A1D0}" type="presOf" srcId="{7AA39B7F-8309-42E0-A1AC-D2600A9CF0BE}" destId="{24A12747-611C-E043-85A4-A40125B74F2E}" srcOrd="0" destOrd="0" presId="urn:microsoft.com/office/officeart/2008/layout/VerticalCurvedList#2"/>
    <dgm:cxn modelId="{7BC3D190-71BC-4891-ADF3-21EFF8090C07}" srcId="{7386A94B-2A71-426B-B77B-91C872F864AF}" destId="{7AA39B7F-8309-42E0-A1AC-D2600A9CF0BE}" srcOrd="3" destOrd="0" parTransId="{7F210643-DD8B-4080-A14C-E6FA9BE6971E}" sibTransId="{CC709C0F-4130-41A1-9F37-4BC34E1ACC66}"/>
    <dgm:cxn modelId="{B5DD53A1-96EB-4B56-88E5-C9EE5613C9D9}" type="presOf" srcId="{F72FC809-1E66-486D-8547-7D1E4A52F51A}" destId="{F7329C69-8282-456A-A566-810FB9CE2658}" srcOrd="0" destOrd="0" presId="urn:microsoft.com/office/officeart/2008/layout/VerticalCurvedList#2"/>
    <dgm:cxn modelId="{337FBDD3-361E-401C-880B-D08A814A5373}" type="presOf" srcId="{F8BE5AF7-0427-4289-834C-687CA362C90F}" destId="{E80C2223-0637-4090-A6FF-29DEBDE50836}" srcOrd="0" destOrd="0" presId="urn:microsoft.com/office/officeart/2008/layout/VerticalCurvedList#2"/>
    <dgm:cxn modelId="{15FA1CD4-11F0-A34E-99BE-D909B6FD2F15}" srcId="{7386A94B-2A71-426B-B77B-91C872F864AF}" destId="{42125AFE-841F-944F-8A5C-350794EAAB27}" srcOrd="2" destOrd="0" parTransId="{F0DCE05B-A68E-A94E-955E-2799FDA17010}" sibTransId="{86359993-4E1F-8846-BA8B-7429EA7F73F2}"/>
    <dgm:cxn modelId="{B5486CD9-F1C3-48DE-AD8E-0A7FF05144AE}" srcId="{7386A94B-2A71-426B-B77B-91C872F864AF}" destId="{E4DB775B-1CBA-45EE-B185-2BD95B7016F0}" srcOrd="4" destOrd="0" parTransId="{C3BB1C67-9F0F-4918-9459-75BDE2480AFE}" sibTransId="{B32F4974-DEA5-4FAE-A6B9-B5CD77F077A5}"/>
    <dgm:cxn modelId="{1E36EE33-7AA3-4351-8FF4-31E056654E58}" type="presParOf" srcId="{6E875666-7B6E-4508-BD33-A6F389ECEE64}" destId="{54BADFC3-1A53-4A59-BE95-E3A01339D61A}" srcOrd="0" destOrd="0" presId="urn:microsoft.com/office/officeart/2008/layout/VerticalCurvedList#2"/>
    <dgm:cxn modelId="{3E88B6C4-656B-47AB-B728-2359241B6A2E}" type="presParOf" srcId="{54BADFC3-1A53-4A59-BE95-E3A01339D61A}" destId="{7BAC327B-B016-4554-B5A1-E9F50F21E047}" srcOrd="0" destOrd="0" presId="urn:microsoft.com/office/officeart/2008/layout/VerticalCurvedList#2"/>
    <dgm:cxn modelId="{95F33A8C-F2C3-4540-8A2E-990D942432BE}" type="presParOf" srcId="{7BAC327B-B016-4554-B5A1-E9F50F21E047}" destId="{0954F5AA-0351-47F5-946B-D4BEAA5FB982}" srcOrd="0" destOrd="0" presId="urn:microsoft.com/office/officeart/2008/layout/VerticalCurvedList#2"/>
    <dgm:cxn modelId="{BFDBF70F-1EE7-4442-98AA-CC26A113BD04}" type="presParOf" srcId="{7BAC327B-B016-4554-B5A1-E9F50F21E047}" destId="{1B760C1E-27B1-4409-A367-92D06DD3D52A}" srcOrd="1" destOrd="0" presId="urn:microsoft.com/office/officeart/2008/layout/VerticalCurvedList#2"/>
    <dgm:cxn modelId="{A3B46726-4B3A-404B-818F-79E4D97B50DC}" type="presParOf" srcId="{7BAC327B-B016-4554-B5A1-E9F50F21E047}" destId="{9B62A94D-1D71-4E08-A5C9-0B7F9B1CBD84}" srcOrd="2" destOrd="0" presId="urn:microsoft.com/office/officeart/2008/layout/VerticalCurvedList#2"/>
    <dgm:cxn modelId="{25E5992F-7646-4E91-AA52-089567A6176B}" type="presParOf" srcId="{7BAC327B-B016-4554-B5A1-E9F50F21E047}" destId="{E17C284C-73FB-482D-9FD5-CF13177B6038}" srcOrd="3" destOrd="0" presId="urn:microsoft.com/office/officeart/2008/layout/VerticalCurvedList#2"/>
    <dgm:cxn modelId="{0D5F0865-C822-4FFB-86F2-ABF1E58C6987}" type="presParOf" srcId="{54BADFC3-1A53-4A59-BE95-E3A01339D61A}" destId="{E80C2223-0637-4090-A6FF-29DEBDE50836}" srcOrd="1" destOrd="0" presId="urn:microsoft.com/office/officeart/2008/layout/VerticalCurvedList#2"/>
    <dgm:cxn modelId="{6536680B-51E7-4FF4-BF9C-EC1D84565043}" type="presParOf" srcId="{54BADFC3-1A53-4A59-BE95-E3A01339D61A}" destId="{83D28DC7-2D04-4B24-AC71-2CBE420B22B8}" srcOrd="2" destOrd="0" presId="urn:microsoft.com/office/officeart/2008/layout/VerticalCurvedList#2"/>
    <dgm:cxn modelId="{D6283F07-EEF0-44FD-9F1E-AC2FAB972D36}" type="presParOf" srcId="{83D28DC7-2D04-4B24-AC71-2CBE420B22B8}" destId="{42B2746A-4AE7-4238-BA08-98306B3C3F62}" srcOrd="0" destOrd="0" presId="urn:microsoft.com/office/officeart/2008/layout/VerticalCurvedList#2"/>
    <dgm:cxn modelId="{8EFA22F5-0477-42F2-BFAF-204A2941572E}" type="presParOf" srcId="{54BADFC3-1A53-4A59-BE95-E3A01339D61A}" destId="{F7329C69-8282-456A-A566-810FB9CE2658}" srcOrd="3" destOrd="0" presId="urn:microsoft.com/office/officeart/2008/layout/VerticalCurvedList#2"/>
    <dgm:cxn modelId="{C238D3D2-3C26-4359-9204-C2C3A8F39987}" type="presParOf" srcId="{54BADFC3-1A53-4A59-BE95-E3A01339D61A}" destId="{2B7CA49F-5AC6-4223-B22F-07A386E80EC4}" srcOrd="4" destOrd="0" presId="urn:microsoft.com/office/officeart/2008/layout/VerticalCurvedList#2"/>
    <dgm:cxn modelId="{8201D850-2EED-4082-B34B-247B6CB0DB89}" type="presParOf" srcId="{2B7CA49F-5AC6-4223-B22F-07A386E80EC4}" destId="{5FE72B6F-4F51-47A4-9882-917082F6FB90}" srcOrd="0" destOrd="0" presId="urn:microsoft.com/office/officeart/2008/layout/VerticalCurvedList#2"/>
    <dgm:cxn modelId="{5AA9C1D4-AD86-E44D-A43E-7821E7181726}" type="presParOf" srcId="{54BADFC3-1A53-4A59-BE95-E3A01339D61A}" destId="{01F3CF90-7300-3A45-860F-E05FD96282BD}" srcOrd="5" destOrd="0" presId="urn:microsoft.com/office/officeart/2008/layout/VerticalCurvedList#2"/>
    <dgm:cxn modelId="{2780570A-55BA-DD48-9898-1EF87FE27AF5}" type="presParOf" srcId="{54BADFC3-1A53-4A59-BE95-E3A01339D61A}" destId="{640A3D48-D65A-BB46-8250-C05AEE103E9E}" srcOrd="6" destOrd="0" presId="urn:microsoft.com/office/officeart/2008/layout/VerticalCurvedList#2"/>
    <dgm:cxn modelId="{897CFAA5-7935-4D43-A27B-CDC8A556641D}" type="presParOf" srcId="{640A3D48-D65A-BB46-8250-C05AEE103E9E}" destId="{08C0CAE7-CD66-6E49-8036-DFA3A25019F0}" srcOrd="0" destOrd="0" presId="urn:microsoft.com/office/officeart/2008/layout/VerticalCurvedList#2"/>
    <dgm:cxn modelId="{1791009D-EB07-5C42-B051-19B4E8DEC734}" type="presParOf" srcId="{54BADFC3-1A53-4A59-BE95-E3A01339D61A}" destId="{24A12747-611C-E043-85A4-A40125B74F2E}" srcOrd="7" destOrd="0" presId="urn:microsoft.com/office/officeart/2008/layout/VerticalCurvedList#2"/>
    <dgm:cxn modelId="{AAE9A767-8593-834A-ADD7-8BB8E74F360B}" type="presParOf" srcId="{54BADFC3-1A53-4A59-BE95-E3A01339D61A}" destId="{B06D90C1-3F1C-5D4C-BB86-8361AB414D11}" srcOrd="8" destOrd="0" presId="urn:microsoft.com/office/officeart/2008/layout/VerticalCurvedList#2"/>
    <dgm:cxn modelId="{BEDB76C8-631D-E74D-8610-E119D453780B}" type="presParOf" srcId="{B06D90C1-3F1C-5D4C-BB86-8361AB414D11}" destId="{6AA71CDE-8AC1-44F7-9D86-620BA4F316BC}" srcOrd="0" destOrd="0" presId="urn:microsoft.com/office/officeart/2008/layout/VerticalCurvedList#2"/>
    <dgm:cxn modelId="{B8FDD706-925E-7847-A356-4B136B709D28}" type="presParOf" srcId="{54BADFC3-1A53-4A59-BE95-E3A01339D61A}" destId="{317B39A9-6870-484E-BDEE-618981B9D6E1}" srcOrd="9" destOrd="0" presId="urn:microsoft.com/office/officeart/2008/layout/VerticalCurvedList#2"/>
    <dgm:cxn modelId="{990FAB9F-551C-6446-9CC8-7EED21C93259}" type="presParOf" srcId="{54BADFC3-1A53-4A59-BE95-E3A01339D61A}" destId="{881DC87C-E324-1B4A-9FC9-2597DF2E1F18}" srcOrd="10" destOrd="0" presId="urn:microsoft.com/office/officeart/2008/layout/VerticalCurvedList#2"/>
    <dgm:cxn modelId="{488DFBA9-DF3D-F444-A5B6-253AC3C4A2FF}" type="presParOf" srcId="{881DC87C-E324-1B4A-9FC9-2597DF2E1F18}" destId="{8F9A273E-057A-468F-97F8-46C0F615313E}" srcOrd="0" destOrd="0" presId="urn:microsoft.com/office/officeart/2008/layout/VerticalCurvedList#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60C1E-27B1-4409-A367-92D06DD3D52A}">
      <dsp:nvSpPr>
        <dsp:cNvPr id="0" name=""/>
        <dsp:cNvSpPr/>
      </dsp:nvSpPr>
      <dsp:spPr>
        <a:xfrm>
          <a:off x="-2847798" y="-438888"/>
          <a:ext cx="3398056" cy="3398056"/>
        </a:xfrm>
        <a:prstGeom prst="blockArc">
          <a:avLst>
            <a:gd name="adj1" fmla="val 18900000"/>
            <a:gd name="adj2" fmla="val 2700000"/>
            <a:gd name="adj3" fmla="val 636"/>
          </a:avLst>
        </a:prstGeom>
        <a:noFill/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C2223-0637-4090-A6FF-29DEBDE50836}">
      <dsp:nvSpPr>
        <dsp:cNvPr id="0" name=""/>
        <dsp:cNvSpPr/>
      </dsp:nvSpPr>
      <dsp:spPr>
        <a:xfrm>
          <a:off x="288766" y="193759"/>
          <a:ext cx="6377172" cy="38771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7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1. Strengthening sustainability disclosure</a:t>
          </a:r>
        </a:p>
      </dsp:txBody>
      <dsp:txXfrm>
        <a:off x="288766" y="193759"/>
        <a:ext cx="6377172" cy="387719"/>
      </dsp:txXfrm>
    </dsp:sp>
    <dsp:sp modelId="{42B2746A-4AE7-4238-BA08-98306B3C3F62}">
      <dsp:nvSpPr>
        <dsp:cNvPr id="0" name=""/>
        <dsp:cNvSpPr/>
      </dsp:nvSpPr>
      <dsp:spPr>
        <a:xfrm>
          <a:off x="46441" y="145294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29C69-8282-456A-A566-810FB9CE2658}">
      <dsp:nvSpPr>
        <dsp:cNvPr id="0" name=""/>
        <dsp:cNvSpPr/>
      </dsp:nvSpPr>
      <dsp:spPr>
        <a:xfrm>
          <a:off x="511055" y="775439"/>
          <a:ext cx="6154883" cy="387719"/>
        </a:xfrm>
        <a:prstGeom prst="rect">
          <a:avLst/>
        </a:prstGeom>
        <a:solidFill>
          <a:srgbClr val="00D297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7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2. Taxonomy of green investments</a:t>
          </a:r>
        </a:p>
      </dsp:txBody>
      <dsp:txXfrm>
        <a:off x="511055" y="775439"/>
        <a:ext cx="6154883" cy="387719"/>
      </dsp:txXfrm>
    </dsp:sp>
    <dsp:sp modelId="{5FE72B6F-4F51-47A4-9882-917082F6FB90}">
      <dsp:nvSpPr>
        <dsp:cNvPr id="0" name=""/>
        <dsp:cNvSpPr/>
      </dsp:nvSpPr>
      <dsp:spPr>
        <a:xfrm>
          <a:off x="268730" y="726974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6836B-A7CD-4B5F-98EB-B688CB8ACB1D}">
      <dsp:nvSpPr>
        <dsp:cNvPr id="0" name=""/>
        <dsp:cNvSpPr/>
      </dsp:nvSpPr>
      <dsp:spPr>
        <a:xfrm>
          <a:off x="511055" y="1357120"/>
          <a:ext cx="6154883" cy="387719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7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3. Clarifying investors’ duties regarding sustainability</a:t>
          </a:r>
        </a:p>
      </dsp:txBody>
      <dsp:txXfrm>
        <a:off x="511055" y="1357120"/>
        <a:ext cx="6154883" cy="387719"/>
      </dsp:txXfrm>
    </dsp:sp>
    <dsp:sp modelId="{6AA71CDE-8AC1-44F7-9D86-620BA4F316BC}">
      <dsp:nvSpPr>
        <dsp:cNvPr id="0" name=""/>
        <dsp:cNvSpPr/>
      </dsp:nvSpPr>
      <dsp:spPr>
        <a:xfrm>
          <a:off x="268730" y="1308655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436CD-D2FB-4FF1-800F-C5F79FDDC8AF}">
      <dsp:nvSpPr>
        <dsp:cNvPr id="0" name=""/>
        <dsp:cNvSpPr/>
      </dsp:nvSpPr>
      <dsp:spPr>
        <a:xfrm>
          <a:off x="288766" y="1938800"/>
          <a:ext cx="6377172" cy="387719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07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4. Fostering sustainable corporate governance</a:t>
          </a:r>
        </a:p>
      </dsp:txBody>
      <dsp:txXfrm>
        <a:off x="288766" y="1938800"/>
        <a:ext cx="6377172" cy="387719"/>
      </dsp:txXfrm>
    </dsp:sp>
    <dsp:sp modelId="{8F9A273E-057A-468F-97F8-46C0F615313E}">
      <dsp:nvSpPr>
        <dsp:cNvPr id="0" name=""/>
        <dsp:cNvSpPr/>
      </dsp:nvSpPr>
      <dsp:spPr>
        <a:xfrm>
          <a:off x="46441" y="1890336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60C1E-27B1-4409-A367-92D06DD3D52A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C2223-0637-4090-A6FF-29DEBDE50836}">
      <dsp:nvSpPr>
        <dsp:cNvPr id="0" name=""/>
        <dsp:cNvSpPr/>
      </dsp:nvSpPr>
      <dsp:spPr>
        <a:xfrm>
          <a:off x="434854" y="287939"/>
          <a:ext cx="3570411" cy="57624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1. Formal stakeholder models</a:t>
          </a:r>
        </a:p>
      </dsp:txBody>
      <dsp:txXfrm>
        <a:off x="434854" y="287939"/>
        <a:ext cx="3570411" cy="576248"/>
      </dsp:txXfrm>
    </dsp:sp>
    <dsp:sp modelId="{42B2746A-4AE7-4238-BA08-98306B3C3F62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29C69-8282-456A-A566-810FB9CE2658}">
      <dsp:nvSpPr>
        <dsp:cNvPr id="0" name=""/>
        <dsp:cNvSpPr/>
      </dsp:nvSpPr>
      <dsp:spPr>
        <a:xfrm>
          <a:off x="847777" y="1152035"/>
          <a:ext cx="3157488" cy="576248"/>
        </a:xfrm>
        <a:prstGeom prst="rect">
          <a:avLst/>
        </a:prstGeom>
        <a:solidFill>
          <a:srgbClr val="00D297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2. Board mandates for sustainability</a:t>
          </a:r>
        </a:p>
      </dsp:txBody>
      <dsp:txXfrm>
        <a:off x="847777" y="1152035"/>
        <a:ext cx="3157488" cy="576248"/>
      </dsp:txXfrm>
    </dsp:sp>
    <dsp:sp modelId="{5FE72B6F-4F51-47A4-9882-917082F6FB90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3CF90-7300-3A45-860F-E05FD96282BD}">
      <dsp:nvSpPr>
        <dsp:cNvPr id="0" name=""/>
        <dsp:cNvSpPr/>
      </dsp:nvSpPr>
      <dsp:spPr>
        <a:xfrm>
          <a:off x="974511" y="2016131"/>
          <a:ext cx="3030754" cy="576248"/>
        </a:xfrm>
        <a:prstGeom prst="rect">
          <a:avLst/>
        </a:prstGeom>
        <a:solidFill>
          <a:srgbClr val="00D297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3. Board composition and expertise</a:t>
          </a:r>
        </a:p>
      </dsp:txBody>
      <dsp:txXfrm>
        <a:off x="974511" y="2016131"/>
        <a:ext cx="3030754" cy="576248"/>
      </dsp:txXfrm>
    </dsp:sp>
    <dsp:sp modelId="{08C0CAE7-CD66-6E49-8036-DFA3A25019F0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12747-611C-E043-85A4-A40125B74F2E}">
      <dsp:nvSpPr>
        <dsp:cNvPr id="0" name=""/>
        <dsp:cNvSpPr/>
      </dsp:nvSpPr>
      <dsp:spPr>
        <a:xfrm>
          <a:off x="847777" y="2880227"/>
          <a:ext cx="3157488" cy="576248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4. Stakeholder council</a:t>
          </a:r>
        </a:p>
      </dsp:txBody>
      <dsp:txXfrm>
        <a:off x="847777" y="2880227"/>
        <a:ext cx="3157488" cy="576248"/>
      </dsp:txXfrm>
    </dsp:sp>
    <dsp:sp modelId="{6AA71CDE-8AC1-44F7-9D86-620BA4F316BC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B39A9-6870-484E-BDEE-618981B9D6E1}">
      <dsp:nvSpPr>
        <dsp:cNvPr id="0" name=""/>
        <dsp:cNvSpPr/>
      </dsp:nvSpPr>
      <dsp:spPr>
        <a:xfrm>
          <a:off x="434854" y="3744323"/>
          <a:ext cx="3570411" cy="576248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5. Incentive mechanisms</a:t>
          </a:r>
        </a:p>
      </dsp:txBody>
      <dsp:txXfrm>
        <a:off x="434854" y="3744323"/>
        <a:ext cx="3570411" cy="576248"/>
      </dsp:txXfrm>
    </dsp:sp>
    <dsp:sp modelId="{8F9A273E-057A-468F-97F8-46C0F615313E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panAng" val="90"/>
              <dgm:param type="stAng" val="45"/>
            </dgm:alg>
          </dgm:if>
          <dgm:else name="Name23">
            <dgm:alg type="cycle">
              <dgm:param type="spanAng" val="90"/>
              <dgm:param type="stAng" val="225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begPts" val="ctr"/>
            <dgm:param type="connRout" val="curve"/>
            <dgm:param type="dstNode" val="dstNode"/>
            <dgm:param type="endPts" val="ctr"/>
            <dgm:param type="endSty" val="noArr"/>
            <dgm:param type="srcNode" val="srcNode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#2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panAng" val="90"/>
              <dgm:param type="stAng" val="45"/>
            </dgm:alg>
          </dgm:if>
          <dgm:else name="Name23">
            <dgm:alg type="cycle">
              <dgm:param type="spanAng" val="90"/>
              <dgm:param type="stAng" val="225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begPts" val="ctr"/>
            <dgm:param type="connRout" val="curve"/>
            <dgm:param type="dstNode" val="dstNode"/>
            <dgm:param type="endPts" val="ctr"/>
            <dgm:param type="endSty" val="noArr"/>
            <dgm:param type="srcNode" val="srcNode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01-09-2023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01-09-2023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01-09-2023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01-09-2023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3: Corporate Governance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Objective of the firm (2)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621" y="1628800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Stakeholder value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(Freeman, 1984; Magill,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Quinzii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Rochet, 2015)</a:t>
            </a:r>
          </a:p>
          <a:p>
            <a:pPr marL="579961" lvl="1" indent="-342900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Current stakeholders: financial and social (employees, customers, suppliers)</a:t>
            </a:r>
          </a:p>
          <a:p>
            <a:pPr marL="579961" lvl="1" indent="-342900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also two problems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multiple objectives -&gt; need for balancing rules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future generations (environmental stakeholders) not included</a:t>
            </a:r>
          </a:p>
          <a:p>
            <a:pPr lvl="0">
              <a:lnSpc>
                <a:spcPct val="150000"/>
              </a:lnSpc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Integrated value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Schoenmaker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Schramade, 2019; 2023)</a:t>
            </a:r>
          </a:p>
          <a:p>
            <a:pPr marL="579961" lvl="1" indent="-342900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Inclusion of all stakeholders: current and future</a:t>
            </a:r>
          </a:p>
          <a:p>
            <a:pPr marL="579961" lvl="1" indent="-342900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also problem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multiple objectives -&gt; need for balancing rules</a:t>
            </a:r>
          </a:p>
          <a:p>
            <a:pPr marL="494018" lvl="1" indent="-285750">
              <a:lnSpc>
                <a:spcPct val="150000"/>
              </a:lnSpc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Solution: integrated value as objective  IV = FV + SV + EV</a:t>
            </a:r>
          </a:p>
          <a:p>
            <a:pPr lvl="1"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3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How can interests be balanced?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28800"/>
            <a:ext cx="10391704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Directors should act according to the company’s purpose (Mayer, 2018; 2021)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By making corporate values explicit, management becomes accountable to deliver on corporate purpose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Edmans (2020) argues that value is only created when the social benefits exceed the social opportunity costs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Three interrelated principles to deliver value to stakeholders: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Multiplication: do social benefits exceed private costs?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Comparative advantage: does the company deliver more value than other companies?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Materiality: are the benefitted stakeholders material to the company?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8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Integrated measure for societal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704256"/>
                <a:ext cx="10391704" cy="492514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Basic model for integrated value (IV):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𝐼𝑉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𝐹𝑉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𝑆𝑉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𝐸𝑉</m:t>
                    </m:r>
                  </m:oMath>
                </a14:m>
                <a:r>
                  <a:rPr lang="en-GB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nl-NL" sz="1800" dirty="0">
                  <a:effectLst/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  <a:p>
                <a:pPr marL="0" indent="0">
                  <a:buNone/>
                </a:pP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FV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financial value</a:t>
                </a:r>
                <a:b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SV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social value</a:t>
                </a:r>
                <a:b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environmental value</a:t>
                </a:r>
                <a:b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weighting of social value</a:t>
                </a:r>
                <a:b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weighting of environmental value 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GB" sz="18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FV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weighted at 1)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Allows for a structured balancing of stakeholder interests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Board should set parameters (</a:t>
                </a:r>
                <a:r>
                  <a:rPr lang="en-GB" sz="2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lang="en-GB" sz="2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in advance and in dialogue with stakeholders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Current regime is characterised by a very small weighting of social and environmental value (</a:t>
                </a:r>
                <a:r>
                  <a:rPr lang="en-GB" sz="2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GB" sz="2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0.1)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704256"/>
                <a:ext cx="10391704" cy="4925144"/>
              </a:xfrm>
              <a:blipFill>
                <a:blip r:embed="rId2"/>
                <a:stretch>
                  <a:fillRect l="-36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516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Organisational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forms of companies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9959656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Public company</a:t>
            </a:r>
          </a:p>
          <a:p>
            <a:pPr lvl="1">
              <a:lnSpc>
                <a:spcPct val="150000"/>
              </a:lnSpc>
            </a:pP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Main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corporate vehicle (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especially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in UK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US)</a:t>
            </a:r>
          </a:p>
          <a:p>
            <a:pPr lvl="1">
              <a:lnSpc>
                <a:spcPct val="150000"/>
              </a:lnSpc>
            </a:pPr>
            <a:endParaRPr lang="nl-NL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Private Company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Financed by debt and/or private equity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Gaining in importance due to fewer agency problems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Governmental organisation (state-owned or government intervention)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Public objective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Efficiency problems due to lacking profit motive</a:t>
            </a:r>
          </a:p>
        </p:txBody>
      </p:sp>
    </p:spTree>
    <p:extLst>
      <p:ext uri="{BB962C8B-B14F-4D97-AF65-F5344CB8AC3E}">
        <p14:creationId xmlns:p14="http://schemas.microsoft.com/office/powerpoint/2010/main" val="170660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Organisational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forms of companies (2)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7368" y="1516698"/>
            <a:ext cx="7056784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corporation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Company certified as meeting social and environmental standards</a:t>
            </a:r>
          </a:p>
          <a:p>
            <a:pPr lvl="1">
              <a:lnSpc>
                <a:spcPct val="150000"/>
              </a:lnSpc>
            </a:pPr>
            <a:endParaRPr lang="en-US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Social enterprise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Non-profit with focus on societal impact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Cooperation / Cooperative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Created by groups of people (customers, suppliers, employees) working together for common benefit instead of profit</a:t>
            </a: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33">
            <a:extLst>
              <a:ext uri="{FF2B5EF4-FFF2-40B4-BE49-F238E27FC236}">
                <a16:creationId xmlns:a16="http://schemas.microsoft.com/office/drawing/2014/main" id="{407CF7A9-2560-53FC-E539-9289EE0E9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211" y="2150368"/>
            <a:ext cx="4442700" cy="25747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9C6FDA-76BD-6FD6-6F44-FC075664FBF5}"/>
              </a:ext>
            </a:extLst>
          </p:cNvPr>
          <p:cNvSpPr txBox="1"/>
          <p:nvPr/>
        </p:nvSpPr>
        <p:spPr>
          <a:xfrm>
            <a:off x="8688288" y="1700808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Number of certified B corps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7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Role of institutional investors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7398" y="1530417"/>
            <a:ext cx="10319696" cy="191230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Institutional investors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are financial institutions that manage investments for clients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Investment funds, pension funds, insurance companies, etc.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Growing role: from 67% of GDP in 1990 to 230% of GDP in 2016</a:t>
            </a:r>
          </a:p>
          <a:p>
            <a:pPr>
              <a:lnSpc>
                <a:spcPct val="150000"/>
              </a:lnSpc>
            </a:pPr>
            <a:endParaRPr lang="en-GB" sz="2100" i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871F0BD-F6C2-3AF4-C0DB-38FE0C7C3383}"/>
              </a:ext>
            </a:extLst>
          </p:cNvPr>
          <p:cNvSpPr txBox="1">
            <a:spLocks/>
          </p:cNvSpPr>
          <p:nvPr/>
        </p:nvSpPr>
        <p:spPr>
          <a:xfrm>
            <a:off x="390700" y="3429000"/>
            <a:ext cx="6857428" cy="3024748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Two choices for action to influence investee companies: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Voice (or direct intervention): engage with management or vote at AGMs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Exit (or divest): (threaten to) leave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Rise of passive investments limits impact of voice or exit</a:t>
            </a:r>
          </a:p>
          <a:p>
            <a:pPr>
              <a:lnSpc>
                <a:spcPct val="150000"/>
              </a:lnSpc>
            </a:pPr>
            <a:endParaRPr lang="en-GB" sz="2100" i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6CEE6B2-6723-B7CD-14C3-99A0467BD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176" y="3212976"/>
            <a:ext cx="42672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1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Managing stakeholders'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interests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5600" y="1628800"/>
            <a:ext cx="1171706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How to include the interests of the various stakeholders in board decision-making?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EU is most advanced in including interest of current and future stakeholders in legislation</a:t>
            </a:r>
          </a:p>
          <a:p>
            <a:pPr lvl="1">
              <a:lnSpc>
                <a:spcPct val="150000"/>
              </a:lnSpc>
            </a:pPr>
            <a:endParaRPr lang="en-GB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EU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Sustainable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Finance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strategy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1B7A33-1F66-2D8E-0A25-90E948051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400203"/>
              </p:ext>
            </p:extLst>
          </p:nvPr>
        </p:nvGraphicFramePr>
        <p:xfrm>
          <a:off x="911424" y="3861048"/>
          <a:ext cx="669674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13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Sustainability disclosure &amp; taxonomy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28800"/>
            <a:ext cx="10497368" cy="5000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EU’s Corporate Sustainability Reporting Directive (CSRD), effective 2025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Requires companies to disclose information on S and E issues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Helps stakeholders evaluate the sustainability performance of companies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Encourages these companies to develop a responsible approach to business</a:t>
            </a:r>
          </a:p>
          <a:p>
            <a:pPr lvl="1">
              <a:lnSpc>
                <a:spcPct val="150000"/>
              </a:lnSpc>
            </a:pPr>
            <a:endParaRPr lang="en-GB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EU Green Taxonomy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Classification system that establishes a list of environmentally sustainable economic activities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Creates security for investors, protects investors from greenwashing and helps companies to plan its transition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Expansion to  (1) cover </a:t>
            </a:r>
            <a:r>
              <a:rPr lang="en-GB" sz="1800" dirty="0" err="1">
                <a:latin typeface="Arial" charset="0"/>
                <a:ea typeface="Arial" charset="0"/>
                <a:cs typeface="Arial" charset="0"/>
              </a:rPr>
              <a:t>gray</a:t>
            </a: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 and brown investments (detrimental to sustainability); and</a:t>
            </a:r>
            <a:br>
              <a:rPr lang="en-GB" sz="1800" dirty="0">
                <a:latin typeface="Arial" charset="0"/>
                <a:ea typeface="Arial" charset="0"/>
                <a:cs typeface="Arial" charset="0"/>
              </a:rPr>
            </a:b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		    (2) include social activities</a:t>
            </a: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53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Board mechanisms at company level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1B7A33-1F66-2D8E-0A25-90E948051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001679"/>
              </p:ext>
            </p:extLst>
          </p:nvPr>
        </p:nvGraphicFramePr>
        <p:xfrm>
          <a:off x="623392" y="1674844"/>
          <a:ext cx="40690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B76730-68DC-A670-4AC4-A7CC4B2A78DC}"/>
              </a:ext>
            </a:extLst>
          </p:cNvPr>
          <p:cNvSpPr txBox="1">
            <a:spLocks/>
          </p:cNvSpPr>
          <p:nvPr/>
        </p:nvSpPr>
        <p:spPr>
          <a:xfrm>
            <a:off x="5434758" y="1844824"/>
            <a:ext cx="6287248" cy="478457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Formal stakeholder models: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Focus on particular stakeholder interests</a:t>
            </a: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Board mandates for sustainability: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Makes sustainability an explicit board priority</a:t>
            </a: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Board composition and expertise: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Representative and diverse boards are more sensitive to company’s societal impact</a:t>
            </a: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Stakeholder council: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 council that discusses the sustainability performance of the company</a:t>
            </a: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Incentive mechanisms: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Executive compensation can include social and environmental KPIs to make management accountable for sustainability performance</a:t>
            </a:r>
            <a:endParaRPr lang="en-GB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11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Future design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B76730-68DC-A670-4AC4-A7CC4B2A78DC}"/>
              </a:ext>
            </a:extLst>
          </p:cNvPr>
          <p:cNvSpPr txBox="1">
            <a:spLocks/>
          </p:cNvSpPr>
          <p:nvPr/>
        </p:nvSpPr>
        <p:spPr>
          <a:xfrm>
            <a:off x="790467" y="1540927"/>
            <a:ext cx="10103672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eveloped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in Japanese local politics,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future design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aims to solve the dilemma between current and future stakeholders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stakeholder councils, designated people take on the role of future generations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People who become members of an ‘imaginary future generation’ truly change their lines of thought and points of view, becoming clearly aware of the interests of future generations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Very important to get voice of young/future generation in boards</a:t>
            </a:r>
          </a:p>
        </p:txBody>
      </p:sp>
    </p:spTree>
    <p:extLst>
      <p:ext uri="{BB962C8B-B14F-4D97-AF65-F5344CB8AC3E}">
        <p14:creationId xmlns:p14="http://schemas.microsoft.com/office/powerpoint/2010/main" val="16380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US" sz="2800" dirty="0"/>
              <a:t>Chapter 3: Corporate Governance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47158E-B350-C0F9-6576-0B7562176666}"/>
              </a:ext>
            </a:extLst>
          </p:cNvPr>
          <p:cNvSpPr txBox="1">
            <a:spLocks/>
          </p:cNvSpPr>
          <p:nvPr/>
        </p:nvSpPr>
        <p:spPr>
          <a:xfrm>
            <a:off x="6585037" y="1169114"/>
            <a:ext cx="5400600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Part 1: Why corporate finance for long-term value?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F11D58-DAA8-520A-9A4B-890EDCADD4C8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423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3205" y="1540927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Corporate governance is about controlling and directing the company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Shareholder model: financial value maximisation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Stakeholder model: includes current stakeholders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Integrated model: includes current and future stakeholders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balancing of the interests of various stakeholders is central to corporate governance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Integrated value can provide guidance on dealing with trade-offs between the interests of various stakeholders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8580" y="1704256"/>
            <a:ext cx="10967768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Current corporate finance maximises financial value from financial shareholder perspective, ignoring social and environmental externalities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Single objective facilitates accountability in corporate governance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Expand company objective from FV to IV (= FV + SV + EV)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Include current and future generations as stakeholders, alongside shareholders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Broaden board diversity and expertise to deal with expanded objective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Accountability: single integrated value measure facilitates accountability</a:t>
            </a:r>
          </a:p>
          <a:p>
            <a:pPr>
              <a:lnSpc>
                <a:spcPct val="150000"/>
              </a:lnSpc>
            </a:pPr>
            <a:endParaRPr lang="en-GB" sz="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Incentives: include social and environmental KPIs in performance pay</a:t>
            </a:r>
          </a:p>
          <a:p>
            <a:pPr marL="0" indent="0">
              <a:buNone/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Core problems in corporate governance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41088"/>
            <a:ext cx="10247688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Corporate governance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refers to the mechanisms, relations and processes by which a company is controlled and directed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At the core of corporate governance there are two problems:</a:t>
            </a:r>
          </a:p>
          <a:p>
            <a:pPr lvl="1">
              <a:lnSpc>
                <a:spcPct val="150000"/>
              </a:lnSpc>
            </a:pPr>
            <a:r>
              <a:rPr lang="en-US" sz="2100" i="1" dirty="0">
                <a:latin typeface="Arial" charset="0"/>
                <a:ea typeface="Arial" charset="0"/>
                <a:cs typeface="Arial" charset="0"/>
              </a:rPr>
              <a:t>Information asymmetry</a:t>
            </a: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 between </a:t>
            </a:r>
            <a:br>
              <a:rPr lang="en-US" sz="2100" dirty="0">
                <a:latin typeface="Arial" charset="0"/>
                <a:ea typeface="Arial" charset="0"/>
                <a:cs typeface="Arial" charset="0"/>
              </a:rPr>
            </a:b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principals and agents</a:t>
            </a:r>
          </a:p>
          <a:p>
            <a:pPr lvl="1">
              <a:lnSpc>
                <a:spcPct val="150000"/>
              </a:lnSpc>
            </a:pPr>
            <a:r>
              <a:rPr lang="en-US" sz="2100" i="1" dirty="0">
                <a:latin typeface="Arial" charset="0"/>
                <a:ea typeface="Arial" charset="0"/>
                <a:cs typeface="Arial" charset="0"/>
              </a:rPr>
              <a:t>Agency problem</a:t>
            </a: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: agents may not</a:t>
            </a:r>
            <a:br>
              <a:rPr lang="en-US" sz="2100" dirty="0">
                <a:latin typeface="Arial" charset="0"/>
                <a:ea typeface="Arial" charset="0"/>
                <a:cs typeface="Arial" charset="0"/>
              </a:rPr>
            </a:b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act in interest of principals</a:t>
            </a:r>
            <a:endParaRPr lang="en-US" sz="2100" i="1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29">
            <a:extLst>
              <a:ext uri="{FF2B5EF4-FFF2-40B4-BE49-F238E27FC236}">
                <a16:creationId xmlns:a16="http://schemas.microsoft.com/office/drawing/2014/main" id="{424E4247-5959-656C-1187-848A30175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1550" y="3515816"/>
            <a:ext cx="4079957" cy="3137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Shareholder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75933"/>
            <a:ext cx="10751744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Agency theory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focuses on conflicts between owners (shareholders) as principals and managers as agents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Accountability of managers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scope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for correction (removal 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of management)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Managers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might be incentivised to focus on short-term profits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Common law countries (i.e., US, UK, Canada): dispersed shareholders &amp; active trading in stock markets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Civil law countries (i.e., Europe, Asia): controlling shareholders, less active market for corporate control and management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is held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less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accountable</a:t>
            </a:r>
          </a:p>
        </p:txBody>
      </p:sp>
    </p:spTree>
    <p:extLst>
      <p:ext uri="{BB962C8B-B14F-4D97-AF65-F5344CB8AC3E}">
        <p14:creationId xmlns:p14="http://schemas.microsoft.com/office/powerpoint/2010/main" val="205353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Stakeholder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Stakeholder model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argues that managers should balance the interests of all stakeholders, including financial agents (shareholders and debtholders) and social agents (employees, consumers, suppliers)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System of co-determination: both shareholders and employees can appoint representatives to a company’s board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Corporate governance codes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define best practices in corporate governance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Codes have started to address the narrow shareholder perspective and short-termism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 NL and UK, codes include long-term value creation for stakeholders as a corporate objective</a:t>
            </a:r>
          </a:p>
        </p:txBody>
      </p:sp>
    </p:spTree>
    <p:extLst>
      <p:ext uri="{BB962C8B-B14F-4D97-AF65-F5344CB8AC3E}">
        <p14:creationId xmlns:p14="http://schemas.microsoft.com/office/powerpoint/2010/main" val="259432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Governance and company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05912" y="1704256"/>
            <a:ext cx="10618679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Well-run companies are better able to realise their long-term value potential by making better (investment) decisions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Strong correlation between company-level governance and the broad institutional setting of a country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Corporate scandals reveal classical agency problems in companies across the world: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Americas: Collapse of Enron in 2001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Asia: Olympus-scandal in 2011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Europe: Volkswagen-scandal in 2015</a:t>
            </a:r>
          </a:p>
          <a:p>
            <a:pPr lvl="1"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1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Comparing corporate governance models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A9E257B-6FFD-53BC-12A6-D5029D3B6F12}"/>
                  </a:ext>
                </a:extLst>
              </p:cNvPr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985334676"/>
                  </p:ext>
                </p:extLst>
              </p:nvPr>
            </p:nvGraphicFramePr>
            <p:xfrm>
              <a:off x="764312" y="2132856"/>
              <a:ext cx="10225134" cy="346812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8696">
                      <a:extLst>
                        <a:ext uri="{9D8B030D-6E8A-4147-A177-3AD203B41FA5}">
                          <a16:colId xmlns:a16="http://schemas.microsoft.com/office/drawing/2014/main" val="3341593264"/>
                        </a:ext>
                      </a:extLst>
                    </a:gridCol>
                    <a:gridCol w="2872802">
                      <a:extLst>
                        <a:ext uri="{9D8B030D-6E8A-4147-A177-3AD203B41FA5}">
                          <a16:colId xmlns:a16="http://schemas.microsoft.com/office/drawing/2014/main" val="3479686077"/>
                        </a:ext>
                      </a:extLst>
                    </a:gridCol>
                    <a:gridCol w="3016818">
                      <a:extLst>
                        <a:ext uri="{9D8B030D-6E8A-4147-A177-3AD203B41FA5}">
                          <a16:colId xmlns:a16="http://schemas.microsoft.com/office/drawing/2014/main" val="2887685706"/>
                        </a:ext>
                      </a:extLst>
                    </a:gridCol>
                    <a:gridCol w="3016818">
                      <a:extLst>
                        <a:ext uri="{9D8B030D-6E8A-4147-A177-3AD203B41FA5}">
                          <a16:colId xmlns:a16="http://schemas.microsoft.com/office/drawing/2014/main" val="2063040297"/>
                        </a:ext>
                      </a:extLst>
                    </a:gridCol>
                  </a:tblGrid>
                  <a:tr h="487451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Dimension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 model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 model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Integrated model</a:t>
                          </a:r>
                          <a:endParaRPr lang="nl-NL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1871267669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Objective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 value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 value</a:t>
                          </a:r>
                          <a:endParaRPr lang="nl-NL" sz="2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Integrated value</a:t>
                          </a:r>
                          <a:endParaRPr lang="nl-NL" sz="2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2324731246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Optimisation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</m:oMath>
                            </m:oMathPara>
                          </a14:m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𝑆𝑇𝑉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𝑆𝑉</m:t>
                                </m:r>
                              </m:oMath>
                            </m:oMathPara>
                          </a14:m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𝐼𝑉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𝑆𝑉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>
                                    <a:effectLst/>
                                    <a:latin typeface="Cambria Math" panose="02040503050406030204" pitchFamily="18" charset="0"/>
                                  </a:rPr>
                                  <m:t>𝐸𝑉</m:t>
                                </m:r>
                              </m:oMath>
                            </m:oMathPara>
                          </a14:m>
                          <a:endParaRPr lang="nl-NL" sz="2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1045334016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Stakeholders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Current stakeholders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Current and future stakeholders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3944481766"/>
                      </a:ext>
                    </a:extLst>
                  </a:tr>
                  <a:tr h="169851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Implications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en-GB" sz="16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imple</a:t>
                          </a: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decision-making and accountability</a:t>
                          </a:r>
                        </a:p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kumimoji="0" lang="en-GB" sz="1600" kern="1200" dirty="0">
                              <a:solidFill>
                                <a:schemeClr val="dk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Social and environmental value considerations come second, if considered at all</a:t>
                          </a:r>
                          <a:r>
                            <a:rPr lang="nl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objectives requires balancing rules for decision-making and accountability</a:t>
                          </a: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 typeface="Symbol" panose="05050102010706020507" pitchFamily="18" charset="2"/>
                            <a:buChar char=""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Environmental value considerations come second, if considered at all</a:t>
                          </a:r>
                          <a:r>
                            <a:rPr kumimoji="0" lang="nl-US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objectives requires  balancing rules for decision-making and accountability</a:t>
                          </a:r>
                        </a:p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All values considered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19106920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A9E257B-6FFD-53BC-12A6-D5029D3B6F12}"/>
                  </a:ext>
                </a:extLst>
              </p:cNvPr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985334676"/>
                  </p:ext>
                </p:extLst>
              </p:nvPr>
            </p:nvGraphicFramePr>
            <p:xfrm>
              <a:off x="764312" y="2132856"/>
              <a:ext cx="10225134" cy="346812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8696">
                      <a:extLst>
                        <a:ext uri="{9D8B030D-6E8A-4147-A177-3AD203B41FA5}">
                          <a16:colId xmlns:a16="http://schemas.microsoft.com/office/drawing/2014/main" val="3341593264"/>
                        </a:ext>
                      </a:extLst>
                    </a:gridCol>
                    <a:gridCol w="2872802">
                      <a:extLst>
                        <a:ext uri="{9D8B030D-6E8A-4147-A177-3AD203B41FA5}">
                          <a16:colId xmlns:a16="http://schemas.microsoft.com/office/drawing/2014/main" val="3479686077"/>
                        </a:ext>
                      </a:extLst>
                    </a:gridCol>
                    <a:gridCol w="3016818">
                      <a:extLst>
                        <a:ext uri="{9D8B030D-6E8A-4147-A177-3AD203B41FA5}">
                          <a16:colId xmlns:a16="http://schemas.microsoft.com/office/drawing/2014/main" val="2887685706"/>
                        </a:ext>
                      </a:extLst>
                    </a:gridCol>
                    <a:gridCol w="3016818">
                      <a:extLst>
                        <a:ext uri="{9D8B030D-6E8A-4147-A177-3AD203B41FA5}">
                          <a16:colId xmlns:a16="http://schemas.microsoft.com/office/drawing/2014/main" val="2063040297"/>
                        </a:ext>
                      </a:extLst>
                    </a:gridCol>
                  </a:tblGrid>
                  <a:tr h="487451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Dimension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 model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 model</a:t>
                          </a:r>
                          <a:endParaRPr lang="nl-NL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Integrated model</a:t>
                          </a:r>
                          <a:endParaRPr lang="nl-NL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1871267669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Objective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 value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 value</a:t>
                          </a:r>
                          <a:endParaRPr lang="nl-NL" sz="2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Integrated value</a:t>
                          </a:r>
                          <a:endParaRPr lang="nl-NL" sz="2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2324731246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Optimisation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2093" marR="62093" marT="0" marB="0" anchor="ctr">
                        <a:blipFill>
                          <a:blip r:embed="rId2"/>
                          <a:stretch>
                            <a:fillRect l="-46460" t="-221212" r="-211504" b="-524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2093" marR="62093" marT="0" marB="0" anchor="ctr">
                        <a:blipFill>
                          <a:blip r:embed="rId2"/>
                          <a:stretch>
                            <a:fillRect l="-139076" t="-221212" r="-100840" b="-524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2093" marR="62093" marT="0" marB="0" anchor="ctr">
                        <a:blipFill>
                          <a:blip r:embed="rId2"/>
                          <a:stretch>
                            <a:fillRect l="-239076" t="-221212" r="-840" b="-524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5334016"/>
                      </a:ext>
                    </a:extLst>
                  </a:tr>
                  <a:tr h="42738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Stakeholders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Current stakeholders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Current and future stakeholders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3944481766"/>
                      </a:ext>
                    </a:extLst>
                  </a:tr>
                  <a:tr h="169851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Implications</a:t>
                          </a:r>
                          <a:endParaRPr lang="nl-NL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en-GB" sz="1600" dirty="0" err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imple</a:t>
                          </a: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decision-making and accountability</a:t>
                          </a:r>
                        </a:p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kumimoji="0" lang="en-GB" sz="1600" kern="1200" dirty="0">
                              <a:solidFill>
                                <a:schemeClr val="dk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Social and environmental value considerations come second, if considered at all</a:t>
                          </a:r>
                          <a:r>
                            <a:rPr lang="nl-US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objectives requires balancing rules for decision-making and accountability</a:t>
                          </a: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 typeface="Symbol" panose="05050102010706020507" pitchFamily="18" charset="2"/>
                            <a:buChar char=""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Environmental value considerations come second, if considered at all</a:t>
                          </a:r>
                          <a:r>
                            <a:rPr kumimoji="0" lang="nl-US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tc>
                      <a:txBody>
                        <a:bodyPr/>
                        <a:lstStyle/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objectives requires  balancing rules for decision-making and accountability</a:t>
                          </a:r>
                        </a:p>
                        <a:p>
                          <a:pPr marL="342900" marR="0" lvl="0" indent="-34290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buFont typeface="Symbol" panose="05050102010706020507" pitchFamily="18" charset="2"/>
                            <a:buChar char=""/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All values considered</a:t>
                          </a:r>
                          <a:endParaRPr lang="nl-NL" sz="2000" dirty="0"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2093" marR="62093" marT="0" marB="0" anchor="ctr"/>
                    </a:tc>
                    <a:extLst>
                      <a:ext uri="{0D108BD9-81ED-4DB2-BD59-A6C34878D82A}">
                        <a16:rowId xmlns:a16="http://schemas.microsoft.com/office/drawing/2014/main" val="19106920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548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Objective of the firm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28800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Shareholder value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(Friedman, 1970; Jensen, 2002)</a:t>
            </a:r>
          </a:p>
          <a:p>
            <a:pPr marL="579961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Division of labour: companies -&gt; FV; governments -&gt; SV + EV</a:t>
            </a:r>
          </a:p>
          <a:p>
            <a:pPr marL="579961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two problems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externalities happen at level of companies (part of business model)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regulation cannot effectively capture all externalities</a:t>
            </a:r>
          </a:p>
          <a:p>
            <a:pPr lvl="0">
              <a:lnSpc>
                <a:spcPct val="150000"/>
              </a:lnSpc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Shareholder welfare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(Hart and Zingales, 2017; 2022)</a:t>
            </a:r>
          </a:p>
          <a:p>
            <a:pPr marL="579961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Pro-social shareholders (which put weight on welfare of others) to address externalities</a:t>
            </a:r>
          </a:p>
          <a:p>
            <a:pPr marL="579961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also two problems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shareholder preferences not representative for stakeholder preferences</a:t>
            </a:r>
          </a:p>
          <a:p>
            <a:pPr marL="939788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free-rider problem -&gt;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underprovision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22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26437</TotalTime>
  <Words>1469</Words>
  <Application>Microsoft Macintosh PowerPoint</Application>
  <PresentationFormat>Breedbeeld</PresentationFormat>
  <Paragraphs>199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Tw Cen MT</vt:lpstr>
      <vt:lpstr>Wingdings</vt:lpstr>
      <vt:lpstr>Wingdings 2</vt:lpstr>
      <vt:lpstr>Median</vt:lpstr>
      <vt:lpstr>Corporate Finance for Long-Term Value  </vt:lpstr>
      <vt:lpstr>Chapter 3: Corporate Governance</vt:lpstr>
      <vt:lpstr>The BIG Picture</vt:lpstr>
      <vt:lpstr>Core problems in corporate governance</vt:lpstr>
      <vt:lpstr>Shareholder model</vt:lpstr>
      <vt:lpstr>Stakeholder model</vt:lpstr>
      <vt:lpstr>Governance and company value</vt:lpstr>
      <vt:lpstr>Comparing corporate governance models</vt:lpstr>
      <vt:lpstr>Objective of the firm</vt:lpstr>
      <vt:lpstr>Objective of the firm (2)</vt:lpstr>
      <vt:lpstr>How can interests be balanced?</vt:lpstr>
      <vt:lpstr>Integrated measure for societal value</vt:lpstr>
      <vt:lpstr>Organisational forms of companies</vt:lpstr>
      <vt:lpstr>Organisational forms of companies (2)</vt:lpstr>
      <vt:lpstr>Role of institutional investors</vt:lpstr>
      <vt:lpstr>Managing stakeholders' interests</vt:lpstr>
      <vt:lpstr>Sustainability disclosure &amp; taxonomy</vt:lpstr>
      <vt:lpstr>Board mechanisms at company level</vt:lpstr>
      <vt:lpstr>Future design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427</cp:revision>
  <cp:lastPrinted>2017-10-25T07:51:07Z</cp:lastPrinted>
  <dcterms:created xsi:type="dcterms:W3CDTF">2014-04-08T12:02:43Z</dcterms:created>
  <dcterms:modified xsi:type="dcterms:W3CDTF">2023-09-01T09:20:54Z</dcterms:modified>
</cp:coreProperties>
</file>