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444" r:id="rId3"/>
    <p:sldId id="454" r:id="rId4"/>
    <p:sldId id="496" r:id="rId5"/>
    <p:sldId id="498" r:id="rId6"/>
    <p:sldId id="499" r:id="rId7"/>
    <p:sldId id="500" r:id="rId8"/>
    <p:sldId id="524" r:id="rId9"/>
    <p:sldId id="513" r:id="rId10"/>
    <p:sldId id="514" r:id="rId11"/>
    <p:sldId id="515" r:id="rId12"/>
    <p:sldId id="516" r:id="rId13"/>
    <p:sldId id="502" r:id="rId14"/>
    <p:sldId id="517" r:id="rId15"/>
    <p:sldId id="518" r:id="rId16"/>
    <p:sldId id="519" r:id="rId17"/>
    <p:sldId id="520" r:id="rId18"/>
    <p:sldId id="521" r:id="rId19"/>
    <p:sldId id="522" r:id="rId20"/>
    <p:sldId id="523" r:id="rId21"/>
    <p:sldId id="505" r:id="rId22"/>
    <p:sldId id="506" r:id="rId23"/>
    <p:sldId id="512" r:id="rId24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444"/>
            <p14:sldId id="454"/>
          </p14:sldIdLst>
        </p14:section>
        <p14:section name="4.1 Discount rates and the time value of money" id="{82B96233-CE70-49E5-8BF3-3164E0F97AA4}">
          <p14:sldIdLst>
            <p14:sldId id="496"/>
            <p14:sldId id="498"/>
            <p14:sldId id="499"/>
            <p14:sldId id="500"/>
            <p14:sldId id="524"/>
            <p14:sldId id="513"/>
            <p14:sldId id="514"/>
            <p14:sldId id="515"/>
          </p14:sldIdLst>
        </p14:section>
        <p14:section name="4.2 Determinants of discount rates on financial capital" id="{07974BBC-226C-43E9-B527-C5E45488056F}">
          <p14:sldIdLst>
            <p14:sldId id="516"/>
            <p14:sldId id="502"/>
            <p14:sldId id="517"/>
            <p14:sldId id="518"/>
            <p14:sldId id="519"/>
            <p14:sldId id="520"/>
            <p14:sldId id="521"/>
          </p14:sldIdLst>
        </p14:section>
        <p14:section name="4.3 Discounting social and environmental capital" id="{1B5E020B-0A55-42F0-B327-34E1E91E56D2}">
          <p14:sldIdLst>
            <p14:sldId id="522"/>
            <p14:sldId id="523"/>
          </p14:sldIdLst>
        </p14:section>
        <p14:section name="4.4 Discounting integrated capital" id="{E83C631F-396E-4B50-BFF4-EA547A8798AF}">
          <p14:sldIdLst>
            <p14:sldId id="505"/>
            <p14:sldId id="506"/>
          </p14:sldIdLst>
        </p14:section>
        <p14:section name="4.5 Conclusions" id="{178EF25C-958A-4121-8DF3-1B822610ACA1}">
          <p14:sldIdLst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3F5"/>
    <a:srgbClr val="E7F1FA"/>
    <a:srgbClr val="2683C6"/>
    <a:srgbClr val="E84A8E"/>
    <a:srgbClr val="DA970F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2" autoAdjust="0"/>
    <p:restoredTop sz="95369"/>
  </p:normalViewPr>
  <p:slideViewPr>
    <p:cSldViewPr>
      <p:cViewPr varScale="1">
        <p:scale>
          <a:sx n="128" d="100"/>
          <a:sy n="128" d="100"/>
        </p:scale>
        <p:origin x="8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ACDB1-A2B0-7D40-8542-6F4B39FC9726}" type="doc">
      <dgm:prSet loTypeId="urn:microsoft.com/office/officeart/2005/8/layout/hProcess10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E12E0D3-AEDF-534B-A518-6B5D1050224E}">
      <dgm:prSet phldrT="[Tekst]" custT="1"/>
      <dgm:spPr/>
      <dgm:t>
        <a:bodyPr/>
        <a:lstStyle/>
        <a:p>
          <a:r>
            <a:rPr lang="nl-NL" sz="1800" dirty="0">
              <a:latin typeface="Arial" panose="020B0604020202020204" pitchFamily="34" charset="0"/>
              <a:cs typeface="Arial" panose="020B0604020202020204" pitchFamily="34" charset="0"/>
            </a:rPr>
            <a:t>Investor-</a:t>
          </a:r>
          <a:r>
            <a:rPr lang="nl-NL" sz="1800" dirty="0" err="1">
              <a:latin typeface="Arial" panose="020B0604020202020204" pitchFamily="34" charset="0"/>
              <a:cs typeface="Arial" panose="020B0604020202020204" pitchFamily="34" charset="0"/>
            </a:rPr>
            <a:t>savers</a:t>
          </a:r>
          <a:endParaRPr lang="nl-NL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C3288-FCBF-144C-9A43-CF8CB0D619BB}" type="parTrans" cxnId="{C409AF86-0C0B-8847-B988-44BAA84D3883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C59F4-0E44-E148-B03D-126482E6725D}" type="sibTrans" cxnId="{C409AF86-0C0B-8847-B988-44BAA84D3883}">
      <dgm:prSet custT="1"/>
      <dgm:spPr/>
      <dgm:t>
        <a:bodyPr/>
        <a:lstStyle/>
        <a:p>
          <a:endParaRPr lang="nl-N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87CE1-18D1-6140-B6E5-43E40200AD9A}">
      <dgm:prSet phldrT="[Tekst]" custT="1"/>
      <dgm:spPr/>
      <dgm:t>
        <a:bodyPr/>
        <a:lstStyle/>
        <a:p>
          <a:r>
            <a:rPr lang="nl-NL" sz="1600">
              <a:latin typeface="Arial" panose="020B0604020202020204" pitchFamily="34" charset="0"/>
              <a:cs typeface="Arial" panose="020B0604020202020204" pitchFamily="34" charset="0"/>
            </a:rPr>
            <a:t> Households</a:t>
          </a:r>
        </a:p>
      </dgm:t>
    </dgm:pt>
    <dgm:pt modelId="{13B45C38-42C7-F448-95BC-E350876B1173}" type="parTrans" cxnId="{3EF18028-2CA1-7F47-A25F-F5492D3A7BA1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ABBB9-DC85-3846-81A4-B6B9F7D33FFD}" type="sibTrans" cxnId="{3EF18028-2CA1-7F47-A25F-F5492D3A7BA1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D7EEAE-2664-F548-B0FC-C51D12A6B9B5}">
      <dgm:prSet phldrT="[Tekst]" custT="1"/>
      <dgm:spPr/>
      <dgm:t>
        <a:bodyPr/>
        <a:lstStyle/>
        <a:p>
          <a:r>
            <a:rPr lang="nl-NL" sz="1800">
              <a:latin typeface="Arial" panose="020B0604020202020204" pitchFamily="34" charset="0"/>
              <a:cs typeface="Arial" panose="020B0604020202020204" pitchFamily="34" charset="0"/>
            </a:rPr>
            <a:t>Financial markets and intermediaries</a:t>
          </a:r>
        </a:p>
      </dgm:t>
    </dgm:pt>
    <dgm:pt modelId="{6B3B629C-2934-E948-AD9D-5A1699FCF94A}" type="parTrans" cxnId="{376AB532-A329-4549-AEB9-166E7E3BB869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48E490-DE82-4B46-9BAC-0049F7002975}" type="sibTrans" cxnId="{376AB532-A329-4549-AEB9-166E7E3BB869}">
      <dgm:prSet custT="1"/>
      <dgm:spPr/>
      <dgm:t>
        <a:bodyPr/>
        <a:lstStyle/>
        <a:p>
          <a:endParaRPr lang="nl-NL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1FE631-E79F-A749-8F15-4E382D5DB3D5}">
      <dgm:prSet phldrT="[Tekst]" custT="1"/>
      <dgm:spPr/>
      <dgm:t>
        <a:bodyPr/>
        <a:lstStyle/>
        <a:p>
          <a:r>
            <a:rPr lang="nl-NL" sz="1800">
              <a:latin typeface="Arial" panose="020B0604020202020204" pitchFamily="34" charset="0"/>
              <a:cs typeface="Arial" panose="020B0604020202020204" pitchFamily="34" charset="0"/>
            </a:rPr>
            <a:t>User-spenders</a:t>
          </a:r>
        </a:p>
      </dgm:t>
    </dgm:pt>
    <dgm:pt modelId="{8992DA64-7645-F041-8A4B-1B542C464A7F}" type="parTrans" cxnId="{E724BB99-8C85-6041-81A3-0B51D4D57DAC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C35ABB-2163-A543-A9C6-0FDA8C9C84D2}" type="sibTrans" cxnId="{E724BB99-8C85-6041-81A3-0B51D4D57DAC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1D23BE-5912-704F-9129-EAF4F785C28E}">
      <dgm:prSet phldrT="[Tekst]" custT="1"/>
      <dgm:spPr/>
      <dgm:t>
        <a:bodyPr/>
        <a:lstStyle/>
        <a:p>
          <a:r>
            <a:rPr lang="nl-NL" sz="1600">
              <a:latin typeface="Arial" panose="020B0604020202020204" pitchFamily="34" charset="0"/>
              <a:cs typeface="Arial" panose="020B0604020202020204" pitchFamily="34" charset="0"/>
            </a:rPr>
            <a:t> Households</a:t>
          </a:r>
        </a:p>
      </dgm:t>
    </dgm:pt>
    <dgm:pt modelId="{D46090A0-530D-0F45-AD3B-C4235404F8D3}" type="parTrans" cxnId="{3F53A019-1F47-244A-BEF6-021C87604073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1A4138-C7EC-8648-BD65-E34446707D54}" type="sibTrans" cxnId="{3F53A019-1F47-244A-BEF6-021C87604073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B2AABB-F297-EC4D-BA44-A0CC19AFD27E}">
      <dgm:prSet phldrT="[Tekst]" custT="1"/>
      <dgm:spPr/>
      <dgm:t>
        <a:bodyPr/>
        <a:lstStyle/>
        <a:p>
          <a:r>
            <a:rPr lang="nl-NL" sz="1600">
              <a:latin typeface="Arial" panose="020B0604020202020204" pitchFamily="34" charset="0"/>
              <a:cs typeface="Arial" panose="020B0604020202020204" pitchFamily="34" charset="0"/>
            </a:rPr>
            <a:t> Companies</a:t>
          </a:r>
        </a:p>
      </dgm:t>
    </dgm:pt>
    <dgm:pt modelId="{B7B7185A-FD9E-444C-89D3-AC91C6610E6C}" type="parTrans" cxnId="{9CFEDFB2-0C4C-2546-A11F-3EA2B4A6CBCC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97244-5328-B140-8861-204AB7DE5FD4}" type="sibTrans" cxnId="{9CFEDFB2-0C4C-2546-A11F-3EA2B4A6CBCC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14BBE4-41C7-D449-A14E-578604E47C4D}">
      <dgm:prSet phldrT="[Tekst]" custT="1"/>
      <dgm:spPr/>
      <dgm:t>
        <a:bodyPr/>
        <a:lstStyle/>
        <a:p>
          <a:r>
            <a:rPr lang="nl-NL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600" dirty="0" err="1">
              <a:latin typeface="Arial" panose="020B0604020202020204" pitchFamily="34" charset="0"/>
              <a:cs typeface="Arial" panose="020B0604020202020204" pitchFamily="34" charset="0"/>
            </a:rPr>
            <a:t>Governments</a:t>
          </a:r>
          <a:endParaRPr lang="nl-NL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3561D0-F453-B54D-9429-E3D7A0BCD396}" type="parTrans" cxnId="{059DF020-D35C-9B40-ABD8-2D05E602B4E9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E2333B-F09C-5549-8F2A-86907EB12C05}" type="sibTrans" cxnId="{059DF020-D35C-9B40-ABD8-2D05E602B4E9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2188F2-BA21-F54E-BB09-EC591B48876E}">
      <dgm:prSet phldrT="[Tekst]" custT="1"/>
      <dgm:spPr/>
      <dgm:t>
        <a:bodyPr/>
        <a:lstStyle/>
        <a:p>
          <a:r>
            <a:rPr lang="nl-NL" sz="1600">
              <a:latin typeface="Arial" panose="020B0604020202020204" pitchFamily="34" charset="0"/>
              <a:cs typeface="Arial" panose="020B0604020202020204" pitchFamily="34" charset="0"/>
            </a:rPr>
            <a:t> Companies</a:t>
          </a:r>
        </a:p>
      </dgm:t>
    </dgm:pt>
    <dgm:pt modelId="{27F186B7-CD03-6547-8714-5A9270D8E640}" type="parTrans" cxnId="{92F995AA-7A0E-534A-83D2-5EA9534352E3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3B3838-9F75-3F4E-AC88-609538E55E0D}" type="sibTrans" cxnId="{92F995AA-7A0E-534A-83D2-5EA9534352E3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8A1485-2256-7240-A5DC-9D7DD80FFBD6}">
      <dgm:prSet phldrT="[Tekst]" custT="1"/>
      <dgm:spPr/>
      <dgm:t>
        <a:bodyPr/>
        <a:lstStyle/>
        <a:p>
          <a:r>
            <a:rPr lang="nl-NL" sz="1600">
              <a:latin typeface="Arial" panose="020B0604020202020204" pitchFamily="34" charset="0"/>
              <a:cs typeface="Arial" panose="020B0604020202020204" pitchFamily="34" charset="0"/>
            </a:rPr>
            <a:t> Governments</a:t>
          </a:r>
        </a:p>
      </dgm:t>
    </dgm:pt>
    <dgm:pt modelId="{C1624C8A-05BB-3546-BBF5-F866194B8F37}" type="parTrans" cxnId="{D8105684-8A21-C54B-96F8-B51B74BC4AE3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B89CCA-C642-B647-BB6E-EF4959D37CFF}" type="sibTrans" cxnId="{D8105684-8A21-C54B-96F8-B51B74BC4AE3}">
      <dgm:prSet/>
      <dgm:spPr/>
      <dgm:t>
        <a:bodyPr/>
        <a:lstStyle/>
        <a:p>
          <a:endParaRPr lang="nl-NL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C42570-DBD7-3948-89E5-47730F469A54}" type="pres">
      <dgm:prSet presAssocID="{852ACDB1-A2B0-7D40-8542-6F4B39FC9726}" presName="Name0" presStyleCnt="0">
        <dgm:presLayoutVars>
          <dgm:dir/>
          <dgm:resizeHandles val="exact"/>
        </dgm:presLayoutVars>
      </dgm:prSet>
      <dgm:spPr/>
    </dgm:pt>
    <dgm:pt modelId="{E51A9576-B07A-D84E-9513-D23E8BD12C0D}" type="pres">
      <dgm:prSet presAssocID="{8E12E0D3-AEDF-534B-A518-6B5D1050224E}" presName="composite" presStyleCnt="0"/>
      <dgm:spPr/>
    </dgm:pt>
    <dgm:pt modelId="{7ABBFC09-9BA2-114B-B03D-E694ECD43194}" type="pres">
      <dgm:prSet presAssocID="{8E12E0D3-AEDF-534B-A518-6B5D1050224E}" presName="imagSh" presStyleLbl="bgImgPlace1" presStyleIdx="0" presStyleCnt="3"/>
      <dgm:spPr/>
    </dgm:pt>
    <dgm:pt modelId="{3F1A2459-BFB8-DD4E-8A4B-BDFBB116CB0B}" type="pres">
      <dgm:prSet presAssocID="{8E12E0D3-AEDF-534B-A518-6B5D1050224E}" presName="txNode" presStyleLbl="node1" presStyleIdx="0" presStyleCnt="3" custScaleX="100000" custScaleY="100291" custLinFactNeighborX="-11019" custLinFactNeighborY="-60421">
        <dgm:presLayoutVars>
          <dgm:bulletEnabled val="1"/>
        </dgm:presLayoutVars>
      </dgm:prSet>
      <dgm:spPr/>
    </dgm:pt>
    <dgm:pt modelId="{629E4CD8-B2E3-E84C-BA1F-187B0D90141A}" type="pres">
      <dgm:prSet presAssocID="{756C59F4-0E44-E148-B03D-126482E6725D}" presName="sibTrans" presStyleLbl="sibTrans2D1" presStyleIdx="0" presStyleCnt="2"/>
      <dgm:spPr/>
    </dgm:pt>
    <dgm:pt modelId="{C079C61C-CCF6-6F47-A17B-E3415FB8FA46}" type="pres">
      <dgm:prSet presAssocID="{756C59F4-0E44-E148-B03D-126482E6725D}" presName="connTx" presStyleLbl="sibTrans2D1" presStyleIdx="0" presStyleCnt="2"/>
      <dgm:spPr/>
    </dgm:pt>
    <dgm:pt modelId="{9CE122AB-A21C-AB45-8B63-11D4F279829F}" type="pres">
      <dgm:prSet presAssocID="{4FD7EEAE-2664-F548-B0FC-C51D12A6B9B5}" presName="composite" presStyleCnt="0"/>
      <dgm:spPr/>
    </dgm:pt>
    <dgm:pt modelId="{94278191-E0D8-3A4E-96BA-C49C7FC52A41}" type="pres">
      <dgm:prSet presAssocID="{4FD7EEAE-2664-F548-B0FC-C51D12A6B9B5}" presName="imagSh" presStyleLbl="bgImgPlace1" presStyleIdx="1" presStyleCnt="3"/>
      <dgm:spPr/>
    </dgm:pt>
    <dgm:pt modelId="{AB457C37-80B3-0C4C-AC6C-2CDE79A68F84}" type="pres">
      <dgm:prSet presAssocID="{4FD7EEAE-2664-F548-B0FC-C51D12A6B9B5}" presName="txNode" presStyleLbl="node1" presStyleIdx="1" presStyleCnt="3" custScaleX="100000" custLinFactNeighborX="-11350" custLinFactNeighborY="-60153">
        <dgm:presLayoutVars>
          <dgm:bulletEnabled val="1"/>
        </dgm:presLayoutVars>
      </dgm:prSet>
      <dgm:spPr/>
    </dgm:pt>
    <dgm:pt modelId="{74E44020-1B59-514B-BAA9-37A381491775}" type="pres">
      <dgm:prSet presAssocID="{9F48E490-DE82-4B46-9BAC-0049F7002975}" presName="sibTrans" presStyleLbl="sibTrans2D1" presStyleIdx="1" presStyleCnt="2"/>
      <dgm:spPr/>
    </dgm:pt>
    <dgm:pt modelId="{1A4FADB9-E66D-FD4E-AA26-0D8B97B73A31}" type="pres">
      <dgm:prSet presAssocID="{9F48E490-DE82-4B46-9BAC-0049F7002975}" presName="connTx" presStyleLbl="sibTrans2D1" presStyleIdx="1" presStyleCnt="2"/>
      <dgm:spPr/>
    </dgm:pt>
    <dgm:pt modelId="{DB54738D-52BE-0A4A-8588-AF5F6A56C841}" type="pres">
      <dgm:prSet presAssocID="{211FE631-E79F-A749-8F15-4E382D5DB3D5}" presName="composite" presStyleCnt="0"/>
      <dgm:spPr/>
    </dgm:pt>
    <dgm:pt modelId="{9AB0DA8B-BAE4-7E4D-8A86-BCA829140829}" type="pres">
      <dgm:prSet presAssocID="{211FE631-E79F-A749-8F15-4E382D5DB3D5}" presName="imagSh" presStyleLbl="bgImgPlace1" presStyleIdx="2" presStyleCnt="3"/>
      <dgm:spPr/>
    </dgm:pt>
    <dgm:pt modelId="{BEBBB8C5-0C4D-5749-BB69-A17308AE369A}" type="pres">
      <dgm:prSet presAssocID="{211FE631-E79F-A749-8F15-4E382D5DB3D5}" presName="txNode" presStyleLbl="node1" presStyleIdx="2" presStyleCnt="3" custScaleX="103534" custLinFactNeighborX="-8802" custLinFactNeighborY="-60639">
        <dgm:presLayoutVars>
          <dgm:bulletEnabled val="1"/>
        </dgm:presLayoutVars>
      </dgm:prSet>
      <dgm:spPr/>
    </dgm:pt>
  </dgm:ptLst>
  <dgm:cxnLst>
    <dgm:cxn modelId="{796B490F-89AE-2B40-B09C-C4971DBDBABD}" type="presOf" srcId="{70387CE1-18D1-6140-B6E5-43E40200AD9A}" destId="{3F1A2459-BFB8-DD4E-8A4B-BDFBB116CB0B}" srcOrd="0" destOrd="1" presId="urn:microsoft.com/office/officeart/2005/8/layout/hProcess10"/>
    <dgm:cxn modelId="{3F53A019-1F47-244A-BEF6-021C87604073}" srcId="{211FE631-E79F-A749-8F15-4E382D5DB3D5}" destId="{F71D23BE-5912-704F-9129-EAF4F785C28E}" srcOrd="0" destOrd="0" parTransId="{D46090A0-530D-0F45-AD3B-C4235404F8D3}" sibTransId="{741A4138-C7EC-8648-BD65-E34446707D54}"/>
    <dgm:cxn modelId="{059DF020-D35C-9B40-ABD8-2D05E602B4E9}" srcId="{8E12E0D3-AEDF-534B-A518-6B5D1050224E}" destId="{2E14BBE4-41C7-D449-A14E-578604E47C4D}" srcOrd="2" destOrd="0" parTransId="{6A3561D0-F453-B54D-9429-E3D7A0BCD396}" sibTransId="{28E2333B-F09C-5549-8F2A-86907EB12C05}"/>
    <dgm:cxn modelId="{3EF18028-2CA1-7F47-A25F-F5492D3A7BA1}" srcId="{8E12E0D3-AEDF-534B-A518-6B5D1050224E}" destId="{70387CE1-18D1-6140-B6E5-43E40200AD9A}" srcOrd="0" destOrd="0" parTransId="{13B45C38-42C7-F448-95BC-E350876B1173}" sibTransId="{FBAABBB9-DC85-3846-81A4-B6B9F7D33FFD}"/>
    <dgm:cxn modelId="{C7C40E31-4B7B-EB4D-80EE-4AA188A7A4DE}" type="presOf" srcId="{9F48E490-DE82-4B46-9BAC-0049F7002975}" destId="{74E44020-1B59-514B-BAA9-37A381491775}" srcOrd="0" destOrd="0" presId="urn:microsoft.com/office/officeart/2005/8/layout/hProcess10"/>
    <dgm:cxn modelId="{376AB532-A329-4549-AEB9-166E7E3BB869}" srcId="{852ACDB1-A2B0-7D40-8542-6F4B39FC9726}" destId="{4FD7EEAE-2664-F548-B0FC-C51D12A6B9B5}" srcOrd="1" destOrd="0" parTransId="{6B3B629C-2934-E948-AD9D-5A1699FCF94A}" sibTransId="{9F48E490-DE82-4B46-9BAC-0049F7002975}"/>
    <dgm:cxn modelId="{1E0ADB43-7EF1-B34C-AAD6-692ABC48F3E5}" type="presOf" srcId="{756C59F4-0E44-E148-B03D-126482E6725D}" destId="{C079C61C-CCF6-6F47-A17B-E3415FB8FA46}" srcOrd="1" destOrd="0" presId="urn:microsoft.com/office/officeart/2005/8/layout/hProcess10"/>
    <dgm:cxn modelId="{87B8D25F-1118-554B-BC3E-966B160A2176}" type="presOf" srcId="{9F48E490-DE82-4B46-9BAC-0049F7002975}" destId="{1A4FADB9-E66D-FD4E-AA26-0D8B97B73A31}" srcOrd="1" destOrd="0" presId="urn:microsoft.com/office/officeart/2005/8/layout/hProcess10"/>
    <dgm:cxn modelId="{5EBDD169-2038-1D40-8F4E-7112E496C3BD}" type="presOf" srcId="{F71D23BE-5912-704F-9129-EAF4F785C28E}" destId="{BEBBB8C5-0C4D-5749-BB69-A17308AE369A}" srcOrd="0" destOrd="1" presId="urn:microsoft.com/office/officeart/2005/8/layout/hProcess10"/>
    <dgm:cxn modelId="{5828DA72-3F1F-DB4F-8058-A5D7E930B041}" type="presOf" srcId="{756C59F4-0E44-E148-B03D-126482E6725D}" destId="{629E4CD8-B2E3-E84C-BA1F-187B0D90141A}" srcOrd="0" destOrd="0" presId="urn:microsoft.com/office/officeart/2005/8/layout/hProcess10"/>
    <dgm:cxn modelId="{D8105684-8A21-C54B-96F8-B51B74BC4AE3}" srcId="{211FE631-E79F-A749-8F15-4E382D5DB3D5}" destId="{458A1485-2256-7240-A5DC-9D7DD80FFBD6}" srcOrd="2" destOrd="0" parTransId="{C1624C8A-05BB-3546-BBF5-F866194B8F37}" sibTransId="{39B89CCA-C642-B647-BB6E-EF4959D37CFF}"/>
    <dgm:cxn modelId="{C409AF86-0C0B-8847-B988-44BAA84D3883}" srcId="{852ACDB1-A2B0-7D40-8542-6F4B39FC9726}" destId="{8E12E0D3-AEDF-534B-A518-6B5D1050224E}" srcOrd="0" destOrd="0" parTransId="{C2DC3288-FCBF-144C-9A43-CF8CB0D619BB}" sibTransId="{756C59F4-0E44-E148-B03D-126482E6725D}"/>
    <dgm:cxn modelId="{2D733B8C-9F9D-EF4E-9108-A910A6A0CAAF}" type="presOf" srcId="{8AB2AABB-F297-EC4D-BA44-A0CC19AFD27E}" destId="{3F1A2459-BFB8-DD4E-8A4B-BDFBB116CB0B}" srcOrd="0" destOrd="2" presId="urn:microsoft.com/office/officeart/2005/8/layout/hProcess10"/>
    <dgm:cxn modelId="{32ACC48E-3130-0D4F-9B14-EBC688B1B6D9}" type="presOf" srcId="{852ACDB1-A2B0-7D40-8542-6F4B39FC9726}" destId="{77C42570-DBD7-3948-89E5-47730F469A54}" srcOrd="0" destOrd="0" presId="urn:microsoft.com/office/officeart/2005/8/layout/hProcess10"/>
    <dgm:cxn modelId="{E724BB99-8C85-6041-81A3-0B51D4D57DAC}" srcId="{852ACDB1-A2B0-7D40-8542-6F4B39FC9726}" destId="{211FE631-E79F-A749-8F15-4E382D5DB3D5}" srcOrd="2" destOrd="0" parTransId="{8992DA64-7645-F041-8A4B-1B542C464A7F}" sibTransId="{A2C35ABB-2163-A543-A9C6-0FDA8C9C84D2}"/>
    <dgm:cxn modelId="{92F995AA-7A0E-534A-83D2-5EA9534352E3}" srcId="{211FE631-E79F-A749-8F15-4E382D5DB3D5}" destId="{B72188F2-BA21-F54E-BB09-EC591B48876E}" srcOrd="1" destOrd="0" parTransId="{27F186B7-CD03-6547-8714-5A9270D8E640}" sibTransId="{433B3838-9F75-3F4E-AC88-609538E55E0D}"/>
    <dgm:cxn modelId="{9CFEDFB2-0C4C-2546-A11F-3EA2B4A6CBCC}" srcId="{8E12E0D3-AEDF-534B-A518-6B5D1050224E}" destId="{8AB2AABB-F297-EC4D-BA44-A0CC19AFD27E}" srcOrd="1" destOrd="0" parTransId="{B7B7185A-FD9E-444C-89D3-AC91C6610E6C}" sibTransId="{C8E97244-5328-B140-8861-204AB7DE5FD4}"/>
    <dgm:cxn modelId="{A49206C0-E262-744B-B775-4676BED37B89}" type="presOf" srcId="{211FE631-E79F-A749-8F15-4E382D5DB3D5}" destId="{BEBBB8C5-0C4D-5749-BB69-A17308AE369A}" srcOrd="0" destOrd="0" presId="urn:microsoft.com/office/officeart/2005/8/layout/hProcess10"/>
    <dgm:cxn modelId="{8BFE45C3-3513-E24D-81A3-25612207159D}" type="presOf" srcId="{4FD7EEAE-2664-F548-B0FC-C51D12A6B9B5}" destId="{AB457C37-80B3-0C4C-AC6C-2CDE79A68F84}" srcOrd="0" destOrd="0" presId="urn:microsoft.com/office/officeart/2005/8/layout/hProcess10"/>
    <dgm:cxn modelId="{3BEE03D0-5C53-1F4A-A741-AA596B118250}" type="presOf" srcId="{2E14BBE4-41C7-D449-A14E-578604E47C4D}" destId="{3F1A2459-BFB8-DD4E-8A4B-BDFBB116CB0B}" srcOrd="0" destOrd="3" presId="urn:microsoft.com/office/officeart/2005/8/layout/hProcess10"/>
    <dgm:cxn modelId="{76A343D4-DA80-174D-82E5-C61611CE299B}" type="presOf" srcId="{8E12E0D3-AEDF-534B-A518-6B5D1050224E}" destId="{3F1A2459-BFB8-DD4E-8A4B-BDFBB116CB0B}" srcOrd="0" destOrd="0" presId="urn:microsoft.com/office/officeart/2005/8/layout/hProcess10"/>
    <dgm:cxn modelId="{A098A2E6-7966-534F-92DA-E6216611421C}" type="presOf" srcId="{458A1485-2256-7240-A5DC-9D7DD80FFBD6}" destId="{BEBBB8C5-0C4D-5749-BB69-A17308AE369A}" srcOrd="0" destOrd="3" presId="urn:microsoft.com/office/officeart/2005/8/layout/hProcess10"/>
    <dgm:cxn modelId="{269966FE-DE14-6146-9094-47971456CA24}" type="presOf" srcId="{B72188F2-BA21-F54E-BB09-EC591B48876E}" destId="{BEBBB8C5-0C4D-5749-BB69-A17308AE369A}" srcOrd="0" destOrd="2" presId="urn:microsoft.com/office/officeart/2005/8/layout/hProcess10"/>
    <dgm:cxn modelId="{0CDE7E6E-F057-CD4D-AEAA-206D3E41EEC9}" type="presParOf" srcId="{77C42570-DBD7-3948-89E5-47730F469A54}" destId="{E51A9576-B07A-D84E-9513-D23E8BD12C0D}" srcOrd="0" destOrd="0" presId="urn:microsoft.com/office/officeart/2005/8/layout/hProcess10"/>
    <dgm:cxn modelId="{25CE500E-C410-314E-85C6-700498A05B9C}" type="presParOf" srcId="{E51A9576-B07A-D84E-9513-D23E8BD12C0D}" destId="{7ABBFC09-9BA2-114B-B03D-E694ECD43194}" srcOrd="0" destOrd="0" presId="urn:microsoft.com/office/officeart/2005/8/layout/hProcess10"/>
    <dgm:cxn modelId="{1F62A6C5-DB69-F449-B85F-AB2B45DCE80A}" type="presParOf" srcId="{E51A9576-B07A-D84E-9513-D23E8BD12C0D}" destId="{3F1A2459-BFB8-DD4E-8A4B-BDFBB116CB0B}" srcOrd="1" destOrd="0" presId="urn:microsoft.com/office/officeart/2005/8/layout/hProcess10"/>
    <dgm:cxn modelId="{442CC1A1-AF68-B542-AB89-47918EB97BFF}" type="presParOf" srcId="{77C42570-DBD7-3948-89E5-47730F469A54}" destId="{629E4CD8-B2E3-E84C-BA1F-187B0D90141A}" srcOrd="1" destOrd="0" presId="urn:microsoft.com/office/officeart/2005/8/layout/hProcess10"/>
    <dgm:cxn modelId="{6142EAB4-EEC5-6242-9AE3-EBA2E20FA5D4}" type="presParOf" srcId="{629E4CD8-B2E3-E84C-BA1F-187B0D90141A}" destId="{C079C61C-CCF6-6F47-A17B-E3415FB8FA46}" srcOrd="0" destOrd="0" presId="urn:microsoft.com/office/officeart/2005/8/layout/hProcess10"/>
    <dgm:cxn modelId="{9ECB00D2-8BC8-074A-8403-63DEE3308215}" type="presParOf" srcId="{77C42570-DBD7-3948-89E5-47730F469A54}" destId="{9CE122AB-A21C-AB45-8B63-11D4F279829F}" srcOrd="2" destOrd="0" presId="urn:microsoft.com/office/officeart/2005/8/layout/hProcess10"/>
    <dgm:cxn modelId="{42B97E5F-3997-CE46-9A51-A3FBE2B67CF1}" type="presParOf" srcId="{9CE122AB-A21C-AB45-8B63-11D4F279829F}" destId="{94278191-E0D8-3A4E-96BA-C49C7FC52A41}" srcOrd="0" destOrd="0" presId="urn:microsoft.com/office/officeart/2005/8/layout/hProcess10"/>
    <dgm:cxn modelId="{B42765A0-C17C-A446-BFFB-C9ABED62B4BA}" type="presParOf" srcId="{9CE122AB-A21C-AB45-8B63-11D4F279829F}" destId="{AB457C37-80B3-0C4C-AC6C-2CDE79A68F84}" srcOrd="1" destOrd="0" presId="urn:microsoft.com/office/officeart/2005/8/layout/hProcess10"/>
    <dgm:cxn modelId="{30716AB4-91FA-4F41-9558-802F5DE9A0BA}" type="presParOf" srcId="{77C42570-DBD7-3948-89E5-47730F469A54}" destId="{74E44020-1B59-514B-BAA9-37A381491775}" srcOrd="3" destOrd="0" presId="urn:microsoft.com/office/officeart/2005/8/layout/hProcess10"/>
    <dgm:cxn modelId="{D291234B-1D93-384B-B639-F51E5E55E779}" type="presParOf" srcId="{74E44020-1B59-514B-BAA9-37A381491775}" destId="{1A4FADB9-E66D-FD4E-AA26-0D8B97B73A31}" srcOrd="0" destOrd="0" presId="urn:microsoft.com/office/officeart/2005/8/layout/hProcess10"/>
    <dgm:cxn modelId="{0C4A83DA-D661-124F-9B83-DC089BB66AF4}" type="presParOf" srcId="{77C42570-DBD7-3948-89E5-47730F469A54}" destId="{DB54738D-52BE-0A4A-8588-AF5F6A56C841}" srcOrd="4" destOrd="0" presId="urn:microsoft.com/office/officeart/2005/8/layout/hProcess10"/>
    <dgm:cxn modelId="{171C0B57-4388-304B-8700-C8050F8FABE5}" type="presParOf" srcId="{DB54738D-52BE-0A4A-8588-AF5F6A56C841}" destId="{9AB0DA8B-BAE4-7E4D-8A86-BCA829140829}" srcOrd="0" destOrd="0" presId="urn:microsoft.com/office/officeart/2005/8/layout/hProcess10"/>
    <dgm:cxn modelId="{70ACA7AE-C4C9-0546-9687-70F43CC0E558}" type="presParOf" srcId="{DB54738D-52BE-0A4A-8588-AF5F6A56C841}" destId="{BEBBB8C5-0C4D-5749-BB69-A17308AE369A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BBFC09-9BA2-114B-B03D-E694ECD43194}">
      <dsp:nvSpPr>
        <dsp:cNvPr id="0" name=""/>
        <dsp:cNvSpPr/>
      </dsp:nvSpPr>
      <dsp:spPr>
        <a:xfrm>
          <a:off x="2013" y="-949"/>
          <a:ext cx="2089975" cy="130514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A2459-BFB8-DD4E-8A4B-BDFBB116CB0B}">
      <dsp:nvSpPr>
        <dsp:cNvPr id="0" name=""/>
        <dsp:cNvSpPr/>
      </dsp:nvSpPr>
      <dsp:spPr>
        <a:xfrm>
          <a:off x="111947" y="0"/>
          <a:ext cx="2089975" cy="1308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latin typeface="Arial" panose="020B0604020202020204" pitchFamily="34" charset="0"/>
              <a:cs typeface="Arial" panose="020B0604020202020204" pitchFamily="34" charset="0"/>
            </a:rPr>
            <a:t>Investor-</a:t>
          </a:r>
          <a:r>
            <a:rPr lang="nl-N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savers</a:t>
          </a:r>
          <a:endParaRPr lang="nl-NL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>
              <a:latin typeface="Arial" panose="020B0604020202020204" pitchFamily="34" charset="0"/>
              <a:cs typeface="Arial" panose="020B0604020202020204" pitchFamily="34" charset="0"/>
            </a:rPr>
            <a:t> Households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>
              <a:latin typeface="Arial" panose="020B0604020202020204" pitchFamily="34" charset="0"/>
              <a:cs typeface="Arial" panose="020B0604020202020204" pitchFamily="34" charset="0"/>
            </a:rPr>
            <a:t> Companies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nl-NL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Governments</a:t>
          </a:r>
          <a:endParaRPr lang="nl-NL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0285" y="38338"/>
        <a:ext cx="2013299" cy="1232266"/>
      </dsp:txXfrm>
    </dsp:sp>
    <dsp:sp modelId="{629E4CD8-B2E3-E84C-BA1F-187B0D90141A}">
      <dsp:nvSpPr>
        <dsp:cNvPr id="0" name=""/>
        <dsp:cNvSpPr/>
      </dsp:nvSpPr>
      <dsp:spPr>
        <a:xfrm rot="1007">
          <a:off x="2494564" y="401010"/>
          <a:ext cx="402575" cy="502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4564" y="501430"/>
        <a:ext cx="281803" cy="301316"/>
      </dsp:txXfrm>
    </dsp:sp>
    <dsp:sp modelId="{94278191-E0D8-3A4E-96BA-C49C7FC52A41}">
      <dsp:nvSpPr>
        <dsp:cNvPr id="0" name=""/>
        <dsp:cNvSpPr/>
      </dsp:nvSpPr>
      <dsp:spPr>
        <a:xfrm>
          <a:off x="3242204" y="0"/>
          <a:ext cx="2089975" cy="130514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57C37-80B3-0C4C-AC6C-2CDE79A68F84}">
      <dsp:nvSpPr>
        <dsp:cNvPr id="0" name=""/>
        <dsp:cNvSpPr/>
      </dsp:nvSpPr>
      <dsp:spPr>
        <a:xfrm>
          <a:off x="3345221" y="0"/>
          <a:ext cx="2089975" cy="1305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>
              <a:latin typeface="Arial" panose="020B0604020202020204" pitchFamily="34" charset="0"/>
              <a:cs typeface="Arial" panose="020B0604020202020204" pitchFamily="34" charset="0"/>
            </a:rPr>
            <a:t>Financial markets and intermediaries</a:t>
          </a:r>
        </a:p>
      </dsp:txBody>
      <dsp:txXfrm>
        <a:off x="3383447" y="38226"/>
        <a:ext cx="2013523" cy="1228693"/>
      </dsp:txXfrm>
    </dsp:sp>
    <dsp:sp modelId="{74E44020-1B59-514B-BAA9-37A381491775}">
      <dsp:nvSpPr>
        <dsp:cNvPr id="0" name=""/>
        <dsp:cNvSpPr/>
      </dsp:nvSpPr>
      <dsp:spPr>
        <a:xfrm>
          <a:off x="5734756" y="401476"/>
          <a:ext cx="402575" cy="502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34756" y="501914"/>
        <a:ext cx="281803" cy="301316"/>
      </dsp:txXfrm>
    </dsp:sp>
    <dsp:sp modelId="{9AB0DA8B-BAE4-7E4D-8A86-BCA829140829}">
      <dsp:nvSpPr>
        <dsp:cNvPr id="0" name=""/>
        <dsp:cNvSpPr/>
      </dsp:nvSpPr>
      <dsp:spPr>
        <a:xfrm>
          <a:off x="6482396" y="0"/>
          <a:ext cx="2089975" cy="130514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BB8C5-0C4D-5749-BB69-A17308AE369A}">
      <dsp:nvSpPr>
        <dsp:cNvPr id="0" name=""/>
        <dsp:cNvSpPr/>
      </dsp:nvSpPr>
      <dsp:spPr>
        <a:xfrm>
          <a:off x="6601735" y="0"/>
          <a:ext cx="2163835" cy="1305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>
              <a:latin typeface="Arial" panose="020B0604020202020204" pitchFamily="34" charset="0"/>
              <a:cs typeface="Arial" panose="020B0604020202020204" pitchFamily="34" charset="0"/>
            </a:rPr>
            <a:t>User-spenders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>
              <a:latin typeface="Arial" panose="020B0604020202020204" pitchFamily="34" charset="0"/>
              <a:cs typeface="Arial" panose="020B0604020202020204" pitchFamily="34" charset="0"/>
            </a:rPr>
            <a:t> Households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>
              <a:latin typeface="Arial" panose="020B0604020202020204" pitchFamily="34" charset="0"/>
              <a:cs typeface="Arial" panose="020B0604020202020204" pitchFamily="34" charset="0"/>
            </a:rPr>
            <a:t> Companies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>
              <a:latin typeface="Arial" panose="020B0604020202020204" pitchFamily="34" charset="0"/>
              <a:cs typeface="Arial" panose="020B0604020202020204" pitchFamily="34" charset="0"/>
            </a:rPr>
            <a:t> Governments</a:t>
          </a:r>
        </a:p>
      </dsp:txBody>
      <dsp:txXfrm>
        <a:off x="6639961" y="38226"/>
        <a:ext cx="2087383" cy="1228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01-09-2023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01-09-2023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01-09-2023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01-09-2023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01-09-2023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01-09-2023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01-09-2023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01-09-2023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01-09-2023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01-09-2023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01-09-2023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4: Discount rates and scarcity of capital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Compounding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83452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GB" sz="2400" i="1" dirty="0" err="1">
                <a:latin typeface="Arial" charset="0"/>
                <a:ea typeface="Arial" charset="0"/>
                <a:cs typeface="Arial" charset="0"/>
              </a:rPr>
              <a:t>ompounded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 interest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is the interest received over the interest already stored in saving accounts</a:t>
            </a:r>
          </a:p>
          <a:p>
            <a:pPr>
              <a:lnSpc>
                <a:spcPct val="150000"/>
              </a:lnSpc>
            </a:pPr>
            <a:endParaRPr lang="en-GB" sz="2400" i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D829A5-04C6-BA9F-7208-EA412473D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04940"/>
              </p:ext>
            </p:extLst>
          </p:nvPr>
        </p:nvGraphicFramePr>
        <p:xfrm>
          <a:off x="6658943" y="2418777"/>
          <a:ext cx="4316213" cy="2668780"/>
        </p:xfrm>
        <a:graphic>
          <a:graphicData uri="http://schemas.openxmlformats.org/drawingml/2006/table">
            <a:tbl>
              <a:tblPr firstRow="1" firstCol="1" bandRow="1"/>
              <a:tblGrid>
                <a:gridCol w="913485">
                  <a:extLst>
                    <a:ext uri="{9D8B030D-6E8A-4147-A177-3AD203B41FA5}">
                      <a16:colId xmlns:a16="http://schemas.microsoft.com/office/drawing/2014/main" val="708540868"/>
                    </a:ext>
                  </a:extLst>
                </a:gridCol>
                <a:gridCol w="810717">
                  <a:extLst>
                    <a:ext uri="{9D8B030D-6E8A-4147-A177-3AD203B41FA5}">
                      <a16:colId xmlns:a16="http://schemas.microsoft.com/office/drawing/2014/main" val="3554130792"/>
                    </a:ext>
                  </a:extLst>
                </a:gridCol>
                <a:gridCol w="810717">
                  <a:extLst>
                    <a:ext uri="{9D8B030D-6E8A-4147-A177-3AD203B41FA5}">
                      <a16:colId xmlns:a16="http://schemas.microsoft.com/office/drawing/2014/main" val="211775667"/>
                    </a:ext>
                  </a:extLst>
                </a:gridCol>
                <a:gridCol w="159860">
                  <a:extLst>
                    <a:ext uri="{9D8B030D-6E8A-4147-A177-3AD203B41FA5}">
                      <a16:colId xmlns:a16="http://schemas.microsoft.com/office/drawing/2014/main" val="2086809155"/>
                    </a:ext>
                  </a:extLst>
                </a:gridCol>
                <a:gridCol w="810717">
                  <a:extLst>
                    <a:ext uri="{9D8B030D-6E8A-4147-A177-3AD203B41FA5}">
                      <a16:colId xmlns:a16="http://schemas.microsoft.com/office/drawing/2014/main" val="3110921160"/>
                    </a:ext>
                  </a:extLst>
                </a:gridCol>
                <a:gridCol w="810717">
                  <a:extLst>
                    <a:ext uri="{9D8B030D-6E8A-4147-A177-3AD203B41FA5}">
                      <a16:colId xmlns:a16="http://schemas.microsoft.com/office/drawing/2014/main" val="2624584580"/>
                    </a:ext>
                  </a:extLst>
                </a:gridCol>
              </a:tblGrid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 not compounded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 compounded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808123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Capital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Return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Capital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Return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282250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30,600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66731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31,212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612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03605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31,836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624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462941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32,473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637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00916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33,122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649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68282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610972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79,164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1,552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1786"/>
                  </a:ext>
                </a:extLst>
              </a:tr>
              <a:tr h="266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80,748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1,583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309320"/>
                  </a:ext>
                </a:extLst>
              </a:tr>
            </a:tbl>
          </a:graphicData>
        </a:graphic>
      </p:graphicFrame>
      <p:pic>
        <p:nvPicPr>
          <p:cNvPr id="6" name="Afbeelding 44">
            <a:extLst>
              <a:ext uri="{FF2B5EF4-FFF2-40B4-BE49-F238E27FC236}">
                <a16:creationId xmlns:a16="http://schemas.microsoft.com/office/drawing/2014/main" id="{2012E7A4-163D-4914-CE71-AEC08FA76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014" y="3140786"/>
            <a:ext cx="4833385" cy="3301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954662-C1E9-C007-1548-7B4ABCE9D6BB}"/>
              </a:ext>
            </a:extLst>
          </p:cNvPr>
          <p:cNvSpPr txBox="1"/>
          <p:nvPr/>
        </p:nvSpPr>
        <p:spPr>
          <a:xfrm>
            <a:off x="2104685" y="2772480"/>
            <a:ext cx="3223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Value composition with compounding returns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072782-FD68-3CA8-36EF-E65D079DC6DB}"/>
              </a:ext>
            </a:extLst>
          </p:cNvPr>
          <p:cNvSpPr txBox="1"/>
          <p:nvPr/>
        </p:nvSpPr>
        <p:spPr>
          <a:xfrm>
            <a:off x="7402965" y="2141778"/>
            <a:ext cx="2765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Capital with and without compounding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57FF771-6914-F51C-DE01-364EBDC0E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40529"/>
              </p:ext>
            </p:extLst>
          </p:nvPr>
        </p:nvGraphicFramePr>
        <p:xfrm>
          <a:off x="6528290" y="5462224"/>
          <a:ext cx="4514850" cy="1100540"/>
        </p:xfrm>
        <a:graphic>
          <a:graphicData uri="http://schemas.openxmlformats.org/drawingml/2006/table">
            <a:tbl>
              <a:tblPr firstRow="1" firstCol="1" bandRow="1"/>
              <a:tblGrid>
                <a:gridCol w="800100">
                  <a:extLst>
                    <a:ext uri="{9D8B030D-6E8A-4147-A177-3AD203B41FA5}">
                      <a16:colId xmlns:a16="http://schemas.microsoft.com/office/drawing/2014/main" val="230345162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6002974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705119868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342881218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625149486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67107290"/>
                    </a:ext>
                  </a:extLst>
                </a:gridCol>
              </a:tblGrid>
              <a:tr h="220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Annual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Years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637278"/>
                  </a:ext>
                </a:extLst>
              </a:tr>
              <a:tr h="220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return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040286"/>
                  </a:ext>
                </a:extLst>
              </a:tr>
              <a:tr h="220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36,570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44,578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54,341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66,241</a:t>
                      </a:r>
                      <a:endParaRPr lang="nl-N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80,748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82458"/>
                  </a:ext>
                </a:extLst>
              </a:tr>
              <a:tr h="220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44,407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65,734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97,302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144,031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213,201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911827"/>
                  </a:ext>
                </a:extLst>
              </a:tr>
              <a:tr h="220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64,768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139,829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301,880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651,736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1,407,048</a:t>
                      </a:r>
                      <a:endParaRPr lang="nl-N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9978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9F3D040-0C21-3ABA-3473-3F880B7AD6DE}"/>
              </a:ext>
            </a:extLst>
          </p:cNvPr>
          <p:cNvSpPr txBox="1"/>
          <p:nvPr/>
        </p:nvSpPr>
        <p:spPr>
          <a:xfrm>
            <a:off x="7402965" y="5154991"/>
            <a:ext cx="293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Return from different compounding rates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2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Perpetuities &amp; Annuities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25103" y="1628800"/>
                <a:ext cx="10871200" cy="4925144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A 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perpetuity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is a stream of regular and equal cash flows into infinity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Formula: </a:t>
                </a: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𝑃𝑉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l-NL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𝐶𝐹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At 3%: </a:t>
                </a: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𝑃𝑉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l-NL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𝐶𝐹</m:t>
                        </m:r>
                      </m:num>
                      <m:den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0.03</m:t>
                        </m:r>
                      </m:den>
                    </m:f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=1,000</m:t>
                    </m:r>
                  </m:oMath>
                </a14:m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Law of one price holds: 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PV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 of perpetuity (1,000) is equal to cost to create it (1,000) </a:t>
                </a: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An 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annuity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is a stream of equal cash flows paid at regular intervals, with an end-date 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N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Formula: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𝐶𝐹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25103" y="1628800"/>
                <a:ext cx="10871200" cy="4925144"/>
              </a:xfrm>
              <a:blipFill>
                <a:blip r:embed="rId2"/>
                <a:stretch>
                  <a:fillRect l="-1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Afbeelding 45">
            <a:extLst>
              <a:ext uri="{FF2B5EF4-FFF2-40B4-BE49-F238E27FC236}">
                <a16:creationId xmlns:a16="http://schemas.microsoft.com/office/drawing/2014/main" id="{313E2E85-E8D3-759E-3317-A4C528F1C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2204864"/>
            <a:ext cx="5274287" cy="133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2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Opportunity cost of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3681" y="1556792"/>
            <a:ext cx="10391704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What discount rate should investors use when discounting their expected cash flows?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opportunity cost of capital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the best available return on an investment that has risk and conditions similar to the cash flows to be discounted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There are many determinants of discount 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rates, split into: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Components that drive government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bond yields (benchmark rate)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Components that drive the premium:</a:t>
            </a:r>
          </a:p>
          <a:p>
            <a:pPr lvl="2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corporate bond premium</a:t>
            </a:r>
          </a:p>
          <a:p>
            <a:pPr lvl="2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equity premium</a:t>
            </a:r>
          </a:p>
        </p:txBody>
      </p:sp>
      <p:pic>
        <p:nvPicPr>
          <p:cNvPr id="5" name="Afbeelding 46">
            <a:extLst>
              <a:ext uri="{FF2B5EF4-FFF2-40B4-BE49-F238E27FC236}">
                <a16:creationId xmlns:a16="http://schemas.microsoft.com/office/drawing/2014/main" id="{02488A95-B795-D8DE-D579-F8135CDAF4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75" t="1186" r="907" b="813"/>
          <a:stretch/>
        </p:blipFill>
        <p:spPr>
          <a:xfrm>
            <a:off x="6240016" y="3140968"/>
            <a:ext cx="450116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Benchmark – government bonds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08022" y="1628800"/>
            <a:ext cx="10391704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highest quality government securities are considered ‘risk-free’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Market discount rates are the benchmarks against which discount rates are determined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Yields of government bonds are influenced by expected short-term interest rates and the term premium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Risk-averse investors demand a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term premium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(or risk premium) for investments in long-term bonds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term premium leads to a positive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term spread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, which is the difference between yields for bonds with longer maturity and yields for bonds with shorter maturity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98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Government bond yield curve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9583" y="1502770"/>
            <a:ext cx="10607728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positive term spread reflects what is often called a ‘normal’ yield curve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yield curve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a visualisation of the term structure, which is the relation between yields (in %) and maturities (in years) of otherwise similar bonds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47">
            <a:extLst>
              <a:ext uri="{FF2B5EF4-FFF2-40B4-BE49-F238E27FC236}">
                <a16:creationId xmlns:a16="http://schemas.microsoft.com/office/drawing/2014/main" id="{FCE8A645-157B-1D85-099D-8D3A898A40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944"/>
          <a:stretch/>
        </p:blipFill>
        <p:spPr bwMode="auto">
          <a:xfrm>
            <a:off x="983432" y="3443482"/>
            <a:ext cx="4752529" cy="3245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Afbeelding 48">
            <a:extLst>
              <a:ext uri="{FF2B5EF4-FFF2-40B4-BE49-F238E27FC236}">
                <a16:creationId xmlns:a16="http://schemas.microsoft.com/office/drawing/2014/main" id="{724CA5EC-A91E-C10F-C883-0500722E46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977"/>
          <a:stretch/>
        </p:blipFill>
        <p:spPr bwMode="auto">
          <a:xfrm>
            <a:off x="6312024" y="3444115"/>
            <a:ext cx="4752528" cy="32447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0000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Credit risk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9767" y="1628800"/>
            <a:ext cx="1067973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Apart from interest rate expectations and the term premium,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credit risk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liquidity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also influence government bond yields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Credit risk premium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the spread between the yield of a particular bond and the yield of a bond with similar characteristics but without credit risk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Rating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agencies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Moody’s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S&amp;P,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Fitch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indicate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issuers’ credit risk by assigning them a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credit rating, (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AAA, A+, BBB-, etc.)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Drivers of country credit rating differences: per capita income, GDP growth, inflation, external debt, economic development and default history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70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Liquidity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2264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Liquidity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the ease with which an investor can sell or buy a bond immediately at a price close to the market price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Liquidity premium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the spread between the yield of a bond with high liquidity and a similar bond with less liquidity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Example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A very liquid 1-yr government bond may trade at a yield of 4.17%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And a a less liquid 1-jr gov bond at a yield of 4.30%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Liquidity premium is then 13 basis points (4.30% - 4.17% = 0.13%)</a:t>
            </a:r>
          </a:p>
          <a:p>
            <a:pPr>
              <a:lnSpc>
                <a:spcPct val="150000"/>
              </a:lnSpc>
            </a:pPr>
            <a:endParaRPr lang="nl-NL" sz="24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42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Corporate bonds – yield 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16698"/>
            <a:ext cx="10391704" cy="364049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Default risk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the risk that a bond will not make its promised payments. This is higher for corporate bonds since, unlike governments, they do not have the option of raising taxes to meet their payment obligations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Corporate yield spread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the difference between yields on corporate bonds and government bonds with the same maturity and rating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corporate yield spread can be calculated per rating class and per maturity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A8EED1-AC24-A37A-649E-92F11A2A2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199725"/>
              </p:ext>
            </p:extLst>
          </p:nvPr>
        </p:nvGraphicFramePr>
        <p:xfrm>
          <a:off x="2351584" y="5013176"/>
          <a:ext cx="6920808" cy="1440160"/>
        </p:xfrm>
        <a:graphic>
          <a:graphicData uri="http://schemas.openxmlformats.org/drawingml/2006/table">
            <a:tbl>
              <a:tblPr firstRow="1" firstCol="1" bandRow="1"/>
              <a:tblGrid>
                <a:gridCol w="2880320">
                  <a:extLst>
                    <a:ext uri="{9D8B030D-6E8A-4147-A177-3AD203B41FA5}">
                      <a16:colId xmlns:a16="http://schemas.microsoft.com/office/drawing/2014/main" val="1333182200"/>
                    </a:ext>
                  </a:extLst>
                </a:gridCol>
                <a:gridCol w="1010122">
                  <a:extLst>
                    <a:ext uri="{9D8B030D-6E8A-4147-A177-3AD203B41FA5}">
                      <a16:colId xmlns:a16="http://schemas.microsoft.com/office/drawing/2014/main" val="2496984886"/>
                    </a:ext>
                  </a:extLst>
                </a:gridCol>
                <a:gridCol w="1010122">
                  <a:extLst>
                    <a:ext uri="{9D8B030D-6E8A-4147-A177-3AD203B41FA5}">
                      <a16:colId xmlns:a16="http://schemas.microsoft.com/office/drawing/2014/main" val="1545853260"/>
                    </a:ext>
                  </a:extLst>
                </a:gridCol>
                <a:gridCol w="1010122">
                  <a:extLst>
                    <a:ext uri="{9D8B030D-6E8A-4147-A177-3AD203B41FA5}">
                      <a16:colId xmlns:a16="http://schemas.microsoft.com/office/drawing/2014/main" val="1017950311"/>
                    </a:ext>
                  </a:extLst>
                </a:gridCol>
                <a:gridCol w="1010122">
                  <a:extLst>
                    <a:ext uri="{9D8B030D-6E8A-4147-A177-3AD203B41FA5}">
                      <a16:colId xmlns:a16="http://schemas.microsoft.com/office/drawing/2014/main" val="21728170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nl-NL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year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year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year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 year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3711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AAA corporate bonds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4.39%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4.30%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4.39%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4.61%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447779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AAA government bonds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4.07%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3.85%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3.65%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4.04%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55077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AAA corporate yield spread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0.31%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0.45%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0.75%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0.57%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59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088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Equities – market risk premium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Shareholders are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residual claimants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as they are paid only after other stakeholders have been paid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As a result, equity typically carries a higher risk than corporate bonds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equity risk premium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 the expected excess return of equities over the risk-free rate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equity risk premium tends to be higher for smaller companies, more cyclical companies, and companies with weaker corporate governance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9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Discounting social and environmental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00502" y="1628800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counterparty of companies’ social and environmental capital is the wider society, representing current and future generations. This raises two fundamental and ethical questions: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Should current and future generations be treated equally?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What is the appropriate discount rate for society (the social discount rate)?</a:t>
            </a:r>
          </a:p>
          <a:p>
            <a:pPr lvl="1">
              <a:lnSpc>
                <a:spcPct val="150000"/>
              </a:lnSpc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Equal treatment of current and future generations implies a zero time preference between current and future generations</a:t>
            </a: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GB" sz="2800" dirty="0"/>
              <a:t>Chapter 4: Discount rates and scarcity of capital</a:t>
            </a:r>
            <a:endParaRPr lang="nl-NL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4FABC6-EE75-7B9E-A76C-CF5DBC46E5C6}"/>
              </a:ext>
            </a:extLst>
          </p:cNvPr>
          <p:cNvSpPr txBox="1">
            <a:spLocks/>
          </p:cNvSpPr>
          <p:nvPr/>
        </p:nvSpPr>
        <p:spPr>
          <a:xfrm>
            <a:off x="7320135" y="1169114"/>
            <a:ext cx="4665501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Part 2: Discount rates and valuation methods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E0DAF-01BF-3CBC-55E4-CC25D15FB64F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23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Discounting social and environmental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20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81248" y="1492831"/>
                <a:ext cx="10391704" cy="522467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Ramsay (1928) defined the discount rate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18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p>
                        <m:r>
                          <a:rPr lang="en-GB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</m:t>
                        </m:r>
                      </m:sup>
                    </m:sSup>
                    <m:r>
                      <a:rPr lang="en-GB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for societal projects as: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16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GB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𝑠</m:t>
                          </m:r>
                        </m:sup>
                      </m:sSup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𝛿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𝜂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𝑔</m:t>
                      </m:r>
                    </m:oMath>
                  </m:oMathPara>
                </a14:m>
                <a:endParaRPr lang="en-GB" sz="28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r>
                  <a:rPr lang="en-GB" sz="2000" dirty="0">
                    <a:ea typeface="Calibri" panose="020F0502020204030204" pitchFamily="34" charset="0"/>
                    <a:cs typeface="Calibri" panose="020F050202020403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𝛿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= time preference between current and future generations</a:t>
                </a:r>
                <a:br>
                  <a:rPr lang="en-GB" sz="20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𝑔</m:t>
                    </m:r>
                  </m:oMath>
                </a14:m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 = growth rate</a:t>
                </a:r>
                <a:br>
                  <a:rPr lang="en-GB" sz="20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𝜂</m:t>
                    </m:r>
                  </m:oMath>
                </a14:m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 = elasticity of marginal utility of consumption</a:t>
                </a:r>
              </a:p>
              <a:p>
                <a:pPr marL="0" indent="0">
                  <a:buNone/>
                </a:pPr>
                <a:endParaRPr lang="en-GB" sz="20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br>
                  <a:rPr lang="en-GB" sz="2000" dirty="0">
                    <a:latin typeface="Arial" charset="0"/>
                    <a:ea typeface="Arial" charset="0"/>
                    <a:cs typeface="Arial" charset="0"/>
                  </a:rPr>
                </a:br>
                <a:endParaRPr lang="en-GB" sz="20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GB" sz="1600" dirty="0"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Dasgupta (2021) finds that the vast majority of economists find a social discount rate of 1 to 3% appropriate for long-run public projects</a:t>
                </a:r>
              </a:p>
              <a:p>
                <a:pPr lvl="1"/>
                <a:r>
                  <a:rPr lang="en-GB" sz="2100" dirty="0">
                    <a:latin typeface="Arial" charset="0"/>
                    <a:ea typeface="Arial" charset="0"/>
                    <a:cs typeface="Arial" charset="0"/>
                  </a:rPr>
                  <a:t>Nordhaus (1994) with 4.3% is the exception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20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81248" y="1492831"/>
                <a:ext cx="10391704" cy="5224670"/>
              </a:xfrm>
              <a:blipFill>
                <a:blip r:embed="rId2"/>
                <a:stretch>
                  <a:fillRect l="-122" b="-48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8D1FBF6-74B0-8A6B-CF79-1373F10550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9268664"/>
                  </p:ext>
                </p:extLst>
              </p:nvPr>
            </p:nvGraphicFramePr>
            <p:xfrm>
              <a:off x="2636740" y="3717032"/>
              <a:ext cx="6480719" cy="14401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75815">
                      <a:extLst>
                        <a:ext uri="{9D8B030D-6E8A-4147-A177-3AD203B41FA5}">
                          <a16:colId xmlns:a16="http://schemas.microsoft.com/office/drawing/2014/main" val="2124379299"/>
                        </a:ext>
                      </a:extLst>
                    </a:gridCol>
                    <a:gridCol w="1668063">
                      <a:extLst>
                        <a:ext uri="{9D8B030D-6E8A-4147-A177-3AD203B41FA5}">
                          <a16:colId xmlns:a16="http://schemas.microsoft.com/office/drawing/2014/main" val="43929724"/>
                        </a:ext>
                      </a:extLst>
                    </a:gridCol>
                    <a:gridCol w="1668063">
                      <a:extLst>
                        <a:ext uri="{9D8B030D-6E8A-4147-A177-3AD203B41FA5}">
                          <a16:colId xmlns:a16="http://schemas.microsoft.com/office/drawing/2014/main" val="1967867728"/>
                        </a:ext>
                      </a:extLst>
                    </a:gridCol>
                    <a:gridCol w="1668778">
                      <a:extLst>
                        <a:ext uri="{9D8B030D-6E8A-4147-A177-3AD203B41FA5}">
                          <a16:colId xmlns:a16="http://schemas.microsoft.com/office/drawing/2014/main" val="2110298245"/>
                        </a:ext>
                      </a:extLst>
                    </a:gridCol>
                  </a:tblGrid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Social discount rate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sz="1200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𝜂</m:t>
                              </m:r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200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	     with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=1.3%</m:t>
                              </m:r>
                            </m:oMath>
                          </a14:m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2506217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Author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Time preference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𝛿</m:t>
                              </m:r>
                            </m:oMath>
                          </a14:m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Elasticity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i="1">
                                  <a:solidFill>
                                    <a:srgbClr val="FFFFFF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𝜂</m:t>
                              </m:r>
                            </m:oMath>
                          </a14:m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Discount rate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sz="1200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i="1"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oMath>
                          </a14:m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1544703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Cline (1992)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1.5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1.95%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0548352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Nordhaus (1994)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4.3%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41806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Stern (2006)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0.1%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1.4%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192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F8D1FBF6-74B0-8A6B-CF79-1373F10550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9268664"/>
                  </p:ext>
                </p:extLst>
              </p:nvPr>
            </p:nvGraphicFramePr>
            <p:xfrm>
              <a:off x="2636740" y="3717032"/>
              <a:ext cx="6480719" cy="14401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475815">
                      <a:extLst>
                        <a:ext uri="{9D8B030D-6E8A-4147-A177-3AD203B41FA5}">
                          <a16:colId xmlns:a16="http://schemas.microsoft.com/office/drawing/2014/main" val="2124379299"/>
                        </a:ext>
                      </a:extLst>
                    </a:gridCol>
                    <a:gridCol w="1668063">
                      <a:extLst>
                        <a:ext uri="{9D8B030D-6E8A-4147-A177-3AD203B41FA5}">
                          <a16:colId xmlns:a16="http://schemas.microsoft.com/office/drawing/2014/main" val="43929724"/>
                        </a:ext>
                      </a:extLst>
                    </a:gridCol>
                    <a:gridCol w="1668063">
                      <a:extLst>
                        <a:ext uri="{9D8B030D-6E8A-4147-A177-3AD203B41FA5}">
                          <a16:colId xmlns:a16="http://schemas.microsoft.com/office/drawing/2014/main" val="1967867728"/>
                        </a:ext>
                      </a:extLst>
                    </a:gridCol>
                    <a:gridCol w="1668778">
                      <a:extLst>
                        <a:ext uri="{9D8B030D-6E8A-4147-A177-3AD203B41FA5}">
                          <a16:colId xmlns:a16="http://schemas.microsoft.com/office/drawing/2014/main" val="2110298245"/>
                        </a:ext>
                      </a:extLst>
                    </a:gridCol>
                  </a:tblGrid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9367" r="-253" b="-40869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2506217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FFFF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Author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879" t="-100000" r="-200000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9313" t="-100000" r="-101527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87121" t="-100000" r="-758" b="-3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1544703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Cline (1992)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1.5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1.95%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0548352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Nordhaus (1994)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4.3%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441806"/>
                      </a:ext>
                    </a:extLst>
                  </a:tr>
                  <a:tr h="288032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Stern (2006)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0.1%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ts val="1400"/>
                            </a:lnSpc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1.4%</a:t>
                          </a:r>
                          <a:endParaRPr lang="nl-NL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192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13351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Discounting integrated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995965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We assume a social discount rate of 2% (middle of Dasgupta’s 1% to 3% range)</a:t>
            </a:r>
            <a:endParaRPr lang="en-GB" sz="1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Afbeelding 50">
            <a:extLst>
              <a:ext uri="{FF2B5EF4-FFF2-40B4-BE49-F238E27FC236}">
                <a16:creationId xmlns:a16="http://schemas.microsoft.com/office/drawing/2014/main" id="{EC47F356-1105-AE16-2408-37F673493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71" y="3767955"/>
            <a:ext cx="6671698" cy="986277"/>
          </a:xfrm>
          <a:prstGeom prst="rect">
            <a:avLst/>
          </a:prstGeom>
        </p:spPr>
      </p:pic>
      <p:pic>
        <p:nvPicPr>
          <p:cNvPr id="11" name="Afbeelding 51">
            <a:extLst>
              <a:ext uri="{FF2B5EF4-FFF2-40B4-BE49-F238E27FC236}">
                <a16:creationId xmlns:a16="http://schemas.microsoft.com/office/drawing/2014/main" id="{5D62CE1C-0DF1-772F-5E58-1C6C2980E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578" y="5229200"/>
            <a:ext cx="6671691" cy="9862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16EC5FC-FCB0-2078-DED4-E7A94D3FD8B5}"/>
              </a:ext>
            </a:extLst>
          </p:cNvPr>
          <p:cNvSpPr txBox="1"/>
          <p:nvPr/>
        </p:nvSpPr>
        <p:spPr>
          <a:xfrm>
            <a:off x="711200" y="3483158"/>
            <a:ext cx="6523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Integrated balance sheet for Company A with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net assets on environmental value (EV)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E3E0CE-0E3A-2ABB-6C86-DB97CB1ADDC5}"/>
              </a:ext>
            </a:extLst>
          </p:cNvPr>
          <p:cNvSpPr txBox="1"/>
          <p:nvPr/>
        </p:nvSpPr>
        <p:spPr>
          <a:xfrm>
            <a:off x="711200" y="4946117"/>
            <a:ext cx="659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Integrated balance sheet for Company B with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net assets on environmental value (EV)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Afbeelding 49">
            <a:extLst>
              <a:ext uri="{FF2B5EF4-FFF2-40B4-BE49-F238E27FC236}">
                <a16:creationId xmlns:a16="http://schemas.microsoft.com/office/drawing/2014/main" id="{2ABD2544-D72B-F5D3-47EF-F6381FD028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063" y="2541791"/>
            <a:ext cx="6671691" cy="7915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E5CD02B-C274-232D-2901-F4452642EB89}"/>
              </a:ext>
            </a:extLst>
          </p:cNvPr>
          <p:cNvSpPr txBox="1"/>
          <p:nvPr/>
        </p:nvSpPr>
        <p:spPr>
          <a:xfrm>
            <a:off x="711200" y="2264792"/>
            <a:ext cx="3449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Financial balance sheet for a standard company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6DFB45-BF08-C1E0-9857-AE061926E092}"/>
              </a:ext>
            </a:extLst>
          </p:cNvPr>
          <p:cNvSpPr txBox="1"/>
          <p:nvPr/>
        </p:nvSpPr>
        <p:spPr>
          <a:xfrm>
            <a:off x="7752184" y="2636912"/>
            <a:ext cx="3347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Cost of capital = (20/100) x 4% + (80/100) x 9% =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8%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DC41BF-1D0B-38B8-6E67-971612754DD5}"/>
              </a:ext>
            </a:extLst>
          </p:cNvPr>
          <p:cNvSpPr txBox="1"/>
          <p:nvPr/>
        </p:nvSpPr>
        <p:spPr>
          <a:xfrm>
            <a:off x="7752183" y="3861048"/>
            <a:ext cx="3347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Integrated cost of capital = (20/120) x 4% + (80/120) x 9% + (20/120) x 2% =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7%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B17775-9FFC-AFC6-C60F-FC013D774C6C}"/>
              </a:ext>
            </a:extLst>
          </p:cNvPr>
          <p:cNvSpPr txBox="1"/>
          <p:nvPr/>
        </p:nvSpPr>
        <p:spPr>
          <a:xfrm>
            <a:off x="7752183" y="5300628"/>
            <a:ext cx="3240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Integrated cost of capital = (20/80) x 4% + (80/80) x 9% - (20/80) x 2% =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9.5%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02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Internalisation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247688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Similar starting financial balance can be different after (the anticipation of) internalisation of social and environmental externalities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empirical prediction is: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Companies with large social and environmental liabilities will have a higher cost of integrated capital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Companies with social and environmental assets will enjoy a lower cost of integrated capital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risk premium will rise when the risk of internalisation rises</a:t>
            </a: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78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56792"/>
            <a:ext cx="10391704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Present values and discount rates are needed when considering the future in investment decisions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counterparty of companies’ social and environmental capital is the wider society, representing current and future generations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An equal treatment of current and future generations implies a low social discount rate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Larger environmental and social liabilities raise the cost of integrated capital, while environmental and social assets lower the cost of integrated capital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0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28800"/>
            <a:ext cx="9383592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Discounting reflects the time value of money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Also other components: premium for market risk, credit risk, liquidity risk</a:t>
            </a:r>
          </a:p>
          <a:p>
            <a:pPr marL="0" indent="0">
              <a:lnSpc>
                <a:spcPct val="150000"/>
              </a:lnSpc>
              <a:buNone/>
            </a:pPr>
            <a:endParaRPr lang="en-GB" sz="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Financial discount rates are used for FV and depend on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supply and demand of funds in financial markets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government policies + central banks setting ST interest rates</a:t>
            </a:r>
          </a:p>
          <a:p>
            <a:pPr>
              <a:lnSpc>
                <a:spcPct val="150000"/>
              </a:lnSpc>
            </a:pPr>
            <a:endParaRPr lang="en-GB" sz="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Social discount rates are used for SV and EV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Company’s counterparties are societal stakeholders: employees, clients, suppliers, environment (= current + future generations)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Big question: should current and future generations be treated equal?</a:t>
            </a: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9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Demand and supply of financial funds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3691203"/>
            <a:ext cx="10247688" cy="2618117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charset="0"/>
                <a:ea typeface="Arial" charset="0"/>
                <a:cs typeface="Arial" charset="0"/>
              </a:rPr>
              <a:t>A large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supply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of funds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relative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demand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lowers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price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or discount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rate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of financial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capital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  <a:p>
            <a:endParaRPr lang="nl-NL" sz="500" dirty="0">
              <a:latin typeface="Arial" charset="0"/>
              <a:ea typeface="Arial" charset="0"/>
              <a:cs typeface="Arial" charset="0"/>
            </a:endParaRPr>
          </a:p>
          <a:p>
            <a:r>
              <a:rPr lang="nl-NL" sz="2400" dirty="0">
                <a:latin typeface="Arial" charset="0"/>
                <a:ea typeface="Arial" charset="0"/>
                <a:cs typeface="Arial" charset="0"/>
              </a:rPr>
              <a:t>Financial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markets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are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influenced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by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Government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policies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regulations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ensure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a proper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functioning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of financial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markets</a:t>
            </a:r>
            <a:endParaRPr lang="nl-NL" sz="21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nl-NL" sz="2100" dirty="0">
                <a:latin typeface="Arial" charset="0"/>
                <a:ea typeface="Arial" charset="0"/>
                <a:cs typeface="Arial" charset="0"/>
              </a:rPr>
              <a:t>Central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banks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setting short-term interest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rates</a:t>
            </a:r>
            <a:endParaRPr lang="nl-NL" sz="2100" dirty="0">
              <a:latin typeface="Arial" charset="0"/>
              <a:ea typeface="Arial" charset="0"/>
              <a:cs typeface="Arial" charset="0"/>
            </a:endParaRPr>
          </a:p>
          <a:p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FD96B36-7310-3489-913C-4DFECAF1E8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0581689"/>
              </p:ext>
            </p:extLst>
          </p:nvPr>
        </p:nvGraphicFramePr>
        <p:xfrm>
          <a:off x="1464936" y="1844824"/>
          <a:ext cx="895154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26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Time value of money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11200" y="1628800"/>
                <a:ext cx="10391704" cy="4925144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People prefer money today over money tomorrow due to inflation and opportunity costs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 difference in value between money now and money in the future is called the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time value of money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 difference is calculated with a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discount rate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, which is the interest rate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r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used to determine the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present value 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(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PV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) of future cash flows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 discount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factor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is the factor by which a future cash flow over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n 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periods must be multiplied to obtain the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PV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nl-NL" sz="2200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			    	        </a:t>
                </a:r>
                <a:r>
                  <a:rPr lang="nl-NL" sz="2600" b="1" dirty="0"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discount factor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6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nl-NL" sz="26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GB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GB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  <m:r>
                              <a:rPr lang="en-GB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sz="26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endParaRPr lang="en-US" sz="2600" b="1" i="1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nl-NL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11200" y="1628800"/>
                <a:ext cx="10391704" cy="4925144"/>
              </a:xfrm>
              <a:blipFill>
                <a:blip r:embed="rId2"/>
                <a:stretch>
                  <a:fillRect l="-122" r="-13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53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Net Present Value (NPV)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9378" y="1628800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Net Present Value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NPV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 is the present value of a stream of cash flows</a:t>
            </a:r>
            <a:endParaRPr lang="nl-NL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Example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with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nl-NL" sz="1800" i="1" dirty="0">
                <a:latin typeface="Arial" charset="0"/>
                <a:ea typeface="Arial" charset="0"/>
                <a:cs typeface="Arial" charset="0"/>
              </a:rPr>
              <a:t>discount </a:t>
            </a:r>
            <a:r>
              <a:rPr lang="nl-NL" sz="1800" i="1" dirty="0" err="1">
                <a:latin typeface="Arial" charset="0"/>
                <a:ea typeface="Arial" charset="0"/>
                <a:cs typeface="Arial" charset="0"/>
              </a:rPr>
              <a:t>rate</a:t>
            </a:r>
            <a:r>
              <a:rPr lang="nl-NL" sz="18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nl-NL" sz="1800" i="1" dirty="0">
                <a:latin typeface="Arial" charset="0"/>
                <a:ea typeface="Arial" charset="0"/>
                <a:cs typeface="Arial" charset="0"/>
              </a:rPr>
              <a:t>r = 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0.03 = 3%</a:t>
            </a:r>
          </a:p>
          <a:p>
            <a:pPr>
              <a:lnSpc>
                <a:spcPct val="150000"/>
              </a:lnSpc>
            </a:pP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Calculation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i="1" dirty="0">
                <a:latin typeface="Arial" charset="0"/>
                <a:ea typeface="Arial" charset="0"/>
                <a:cs typeface="Arial" charset="0"/>
              </a:rPr>
              <a:t>discount factor 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in 2024 (</a:t>
            </a:r>
            <a:r>
              <a:rPr lang="nl-NL" sz="1800" i="1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= 2):</a:t>
            </a:r>
            <a:br>
              <a:rPr lang="nl-NL" sz="1800" dirty="0">
                <a:latin typeface="Arial" charset="0"/>
                <a:ea typeface="Arial" charset="0"/>
                <a:cs typeface="Arial" charset="0"/>
              </a:rPr>
            </a:b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1 / (1 + 0.03)</a:t>
            </a:r>
            <a:r>
              <a:rPr lang="nl-NL" sz="1800" baseline="30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= 1 / 1.0609 = 0.943</a:t>
            </a:r>
          </a:p>
          <a:p>
            <a:pPr>
              <a:lnSpc>
                <a:spcPct val="150000"/>
              </a:lnSpc>
            </a:pPr>
            <a:r>
              <a:rPr lang="nl-NL" sz="1800" i="1" dirty="0">
                <a:latin typeface="Arial" charset="0"/>
                <a:ea typeface="Arial" charset="0"/>
                <a:cs typeface="Arial" charset="0"/>
              </a:rPr>
              <a:t>PV 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of cash flow in 2024 = 30 x 0.943 = 28.3</a:t>
            </a:r>
            <a:endParaRPr lang="nl-NL" sz="1800" i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43">
            <a:extLst>
              <a:ext uri="{FF2B5EF4-FFF2-40B4-BE49-F238E27FC236}">
                <a16:creationId xmlns:a16="http://schemas.microsoft.com/office/drawing/2014/main" id="{BFECBB6B-E27F-2A2D-CB0A-D495534EB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771" y="2417460"/>
            <a:ext cx="5592064" cy="126764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2B2AD3-64A0-4A83-FD57-240A80ADA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72494"/>
              </p:ext>
            </p:extLst>
          </p:nvPr>
        </p:nvGraphicFramePr>
        <p:xfrm>
          <a:off x="1137645" y="4509120"/>
          <a:ext cx="9916710" cy="1872210"/>
        </p:xfrm>
        <a:graphic>
          <a:graphicData uri="http://schemas.openxmlformats.org/drawingml/2006/table">
            <a:tbl>
              <a:tblPr firstRow="1" firstCol="1" bandRow="1"/>
              <a:tblGrid>
                <a:gridCol w="1879711">
                  <a:extLst>
                    <a:ext uri="{9D8B030D-6E8A-4147-A177-3AD203B41FA5}">
                      <a16:colId xmlns:a16="http://schemas.microsoft.com/office/drawing/2014/main" val="30546174"/>
                    </a:ext>
                  </a:extLst>
                </a:gridCol>
                <a:gridCol w="1147670">
                  <a:extLst>
                    <a:ext uri="{9D8B030D-6E8A-4147-A177-3AD203B41FA5}">
                      <a16:colId xmlns:a16="http://schemas.microsoft.com/office/drawing/2014/main" val="2029508702"/>
                    </a:ext>
                  </a:extLst>
                </a:gridCol>
                <a:gridCol w="1147670">
                  <a:extLst>
                    <a:ext uri="{9D8B030D-6E8A-4147-A177-3AD203B41FA5}">
                      <a16:colId xmlns:a16="http://schemas.microsoft.com/office/drawing/2014/main" val="3947223148"/>
                    </a:ext>
                  </a:extLst>
                </a:gridCol>
                <a:gridCol w="1148773">
                  <a:extLst>
                    <a:ext uri="{9D8B030D-6E8A-4147-A177-3AD203B41FA5}">
                      <a16:colId xmlns:a16="http://schemas.microsoft.com/office/drawing/2014/main" val="832968650"/>
                    </a:ext>
                  </a:extLst>
                </a:gridCol>
                <a:gridCol w="1147670">
                  <a:extLst>
                    <a:ext uri="{9D8B030D-6E8A-4147-A177-3AD203B41FA5}">
                      <a16:colId xmlns:a16="http://schemas.microsoft.com/office/drawing/2014/main" val="1293953224"/>
                    </a:ext>
                  </a:extLst>
                </a:gridCol>
                <a:gridCol w="1148773">
                  <a:extLst>
                    <a:ext uri="{9D8B030D-6E8A-4147-A177-3AD203B41FA5}">
                      <a16:colId xmlns:a16="http://schemas.microsoft.com/office/drawing/2014/main" val="679120299"/>
                    </a:ext>
                  </a:extLst>
                </a:gridCol>
                <a:gridCol w="1147670">
                  <a:extLst>
                    <a:ext uri="{9D8B030D-6E8A-4147-A177-3AD203B41FA5}">
                      <a16:colId xmlns:a16="http://schemas.microsoft.com/office/drawing/2014/main" val="464129524"/>
                    </a:ext>
                  </a:extLst>
                </a:gridCol>
                <a:gridCol w="1148773">
                  <a:extLst>
                    <a:ext uri="{9D8B030D-6E8A-4147-A177-3AD203B41FA5}">
                      <a16:colId xmlns:a16="http://schemas.microsoft.com/office/drawing/2014/main" val="2712495039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Year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2025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2026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2027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2028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31429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Cash flow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-1,000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1,030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84954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Discount factor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0.971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0.943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0.915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0.888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0.863</a:t>
                      </a:r>
                      <a:endParaRPr lang="nl-NL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0.837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611322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PV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-1,000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29.1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28.3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27.5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26.7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25.9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862.6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593819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NPV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18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32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Arbitrage and law of one price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4026" y="1628800"/>
            <a:ext cx="10658558" cy="51127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Arbitrage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= the buying and selling of ‘equivalent’ or ‘similar’ goods in different markets to benefit from price differences (exceeding transaction costs)</a:t>
            </a:r>
            <a:endParaRPr lang="en-GB" sz="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i="1" dirty="0">
                <a:latin typeface="Arial" charset="0"/>
                <a:ea typeface="Arial" charset="0"/>
                <a:cs typeface="Arial" charset="0"/>
              </a:rPr>
              <a:t>Arbitrage opportunity =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situation in which it is possible to make a profit from an investment without taking risk (‘free lunch’)</a:t>
            </a:r>
          </a:p>
          <a:p>
            <a:pPr>
              <a:lnSpc>
                <a:spcPct val="150000"/>
              </a:lnSpc>
            </a:pPr>
            <a:endParaRPr lang="en-GB" sz="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Arbitrage only works if the </a:t>
            </a: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law of one price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does not hold, which says that the same product should sell at the same price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Finance predicts that arbitrage profits (NPVs) will often be zero: competition between investors will quickly result in the adjustment of prices of over- or under-priced securities </a:t>
            </a:r>
          </a:p>
          <a:p>
            <a:pPr>
              <a:lnSpc>
                <a:spcPct val="150000"/>
              </a:lnSpc>
            </a:pP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1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Law of one price in Finance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1653" y="1535358"/>
            <a:ext cx="10658558" cy="52060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Finance predicts that arbitrage profits (NPVs) will often be zero: competition between investors will quickly result in the adjustment of prices of over- or under-priced securities </a:t>
            </a:r>
          </a:p>
          <a:p>
            <a:pPr>
              <a:lnSpc>
                <a:spcPct val="150000"/>
              </a:lnSpc>
            </a:pPr>
            <a:endParaRPr lang="en-GB" sz="3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Law of one price is underlying many calculations and valuations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-&gt; two securities that generate the same payoff must cost the same</a:t>
            </a:r>
          </a:p>
          <a:p>
            <a:pPr lvl="2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Yields of bonds with same maturity, credit risk and liquidity risk (Ch8)</a:t>
            </a:r>
          </a:p>
          <a:p>
            <a:pPr lvl="2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Modigliani-Miller theorem on capital structure (Ch15)</a:t>
            </a:r>
          </a:p>
          <a:p>
            <a:pPr lvl="2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Options pricing – put-call parity (Ch19)</a:t>
            </a:r>
          </a:p>
          <a:p>
            <a:pPr lvl="2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Etc.</a:t>
            </a:r>
          </a:p>
          <a:p>
            <a:pPr>
              <a:lnSpc>
                <a:spcPct val="150000"/>
              </a:lnSpc>
            </a:pP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47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Principal financial markets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670450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Money market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- for short-term funds up to one year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Bond markets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- most important segment of the market for debt securities, with a maturity of more than one year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Equity markets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– companies issue equity to raise funds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Derivatives market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- financial instruments whose value is derived from the value of the underlying financial instruments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Foreign exchange market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– determines relative currency value</a:t>
            </a:r>
          </a:p>
        </p:txBody>
      </p:sp>
    </p:spTree>
    <p:extLst>
      <p:ext uri="{BB962C8B-B14F-4D97-AF65-F5344CB8AC3E}">
        <p14:creationId xmlns:p14="http://schemas.microsoft.com/office/powerpoint/2010/main" val="3309090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26629</TotalTime>
  <Words>1969</Words>
  <Application>Microsoft Macintosh PowerPoint</Application>
  <PresentationFormat>Breedbeeld</PresentationFormat>
  <Paragraphs>325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Corporate Finance for Long-Term Value  </vt:lpstr>
      <vt:lpstr>Chapter 4: Discount rates and scarcity of capital</vt:lpstr>
      <vt:lpstr>The BIG Picture</vt:lpstr>
      <vt:lpstr>Demand and supply of financial funds</vt:lpstr>
      <vt:lpstr>Time value of money</vt:lpstr>
      <vt:lpstr>Net Present Value (NPV)</vt:lpstr>
      <vt:lpstr>Arbitrage and law of one price</vt:lpstr>
      <vt:lpstr>Law of one price in Finance</vt:lpstr>
      <vt:lpstr>Principal financial markets</vt:lpstr>
      <vt:lpstr>Compounding</vt:lpstr>
      <vt:lpstr>Perpetuities &amp; Annuities</vt:lpstr>
      <vt:lpstr>Opportunity cost of capital</vt:lpstr>
      <vt:lpstr>Benchmark – government bonds</vt:lpstr>
      <vt:lpstr>Government bond yield curve</vt:lpstr>
      <vt:lpstr>Credit risk</vt:lpstr>
      <vt:lpstr>Liquidity</vt:lpstr>
      <vt:lpstr>Corporate bonds – yield </vt:lpstr>
      <vt:lpstr>Equities – market risk premium</vt:lpstr>
      <vt:lpstr>Discounting social and environmental capital</vt:lpstr>
      <vt:lpstr>Discounting social and environmental capital</vt:lpstr>
      <vt:lpstr>Discounting integrated capital</vt:lpstr>
      <vt:lpstr>Internalisation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432</cp:revision>
  <cp:lastPrinted>2017-10-25T07:51:07Z</cp:lastPrinted>
  <dcterms:created xsi:type="dcterms:W3CDTF">2014-04-08T12:02:43Z</dcterms:created>
  <dcterms:modified xsi:type="dcterms:W3CDTF">2023-09-01T18:44:26Z</dcterms:modified>
</cp:coreProperties>
</file>