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embeddings/oleObject2.bin" ContentType="application/vnd.openxmlformats-officedocument.oleObject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embeddings/oleObject3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4.bin" ContentType="application/vnd.openxmlformats-officedocument.oleObject"/>
  <Override PartName="/ppt/notesSlides/notesSlide23.xml" ContentType="application/vnd.openxmlformats-officedocument.presentationml.notesSlide+xml"/>
  <Override PartName="/ppt/embeddings/oleObject5.bin" ContentType="application/vnd.openxmlformats-officedocument.oleObject"/>
  <Override PartName="/ppt/notesSlides/notesSlide24.xml" ContentType="application/vnd.openxmlformats-officedocument.presentationml.notesSlide+xml"/>
  <Override PartName="/ppt/embeddings/oleObject6.bin" ContentType="application/vnd.openxmlformats-officedocument.oleObject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33"/>
  </p:notesMasterIdLst>
  <p:handoutMasterIdLst>
    <p:handoutMasterId r:id="rId34"/>
  </p:handoutMasterIdLst>
  <p:sldIdLst>
    <p:sldId id="419" r:id="rId2"/>
    <p:sldId id="489" r:id="rId3"/>
    <p:sldId id="561" r:id="rId4"/>
    <p:sldId id="562" r:id="rId5"/>
    <p:sldId id="563" r:id="rId6"/>
    <p:sldId id="564" r:id="rId7"/>
    <p:sldId id="565" r:id="rId8"/>
    <p:sldId id="566" r:id="rId9"/>
    <p:sldId id="567" r:id="rId10"/>
    <p:sldId id="568" r:id="rId11"/>
    <p:sldId id="569" r:id="rId12"/>
    <p:sldId id="570" r:id="rId13"/>
    <p:sldId id="571" r:id="rId14"/>
    <p:sldId id="591" r:id="rId15"/>
    <p:sldId id="586" r:id="rId16"/>
    <p:sldId id="587" r:id="rId17"/>
    <p:sldId id="572" r:id="rId18"/>
    <p:sldId id="592" r:id="rId19"/>
    <p:sldId id="574" r:id="rId20"/>
    <p:sldId id="590" r:id="rId21"/>
    <p:sldId id="588" r:id="rId22"/>
    <p:sldId id="589" r:id="rId23"/>
    <p:sldId id="575" r:id="rId24"/>
    <p:sldId id="593" r:id="rId25"/>
    <p:sldId id="577" r:id="rId26"/>
    <p:sldId id="578" r:id="rId27"/>
    <p:sldId id="579" r:id="rId28"/>
    <p:sldId id="580" r:id="rId29"/>
    <p:sldId id="581" r:id="rId30"/>
    <p:sldId id="582" r:id="rId31"/>
    <p:sldId id="583" r:id="rId32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F53"/>
    <a:srgbClr val="AFD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65B747-51AF-4C3B-8C62-DA7992C9A74A}" v="115" dt="2019-01-08T22:48:40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0" autoAdjust="0"/>
  </p:normalViewPr>
  <p:slideViewPr>
    <p:cSldViewPr>
      <p:cViewPr varScale="1">
        <p:scale>
          <a:sx n="120" d="100"/>
          <a:sy n="120" d="100"/>
        </p:scale>
        <p:origin x="-13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5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Relationship Id="rId40" Type="http://schemas.microsoft.com/office/2016/11/relationships/changesInfo" Target="changesInfos/changesInfo1.xml"/><Relationship Id="rId4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em schramade" userId="8769ce5b2673993a" providerId="LiveId" clId="{8065B747-51AF-4C3B-8C62-DA7992C9A74A}"/>
    <pc:docChg chg="custSel addSld delSld modSld">
      <pc:chgData name="willem schramade" userId="8769ce5b2673993a" providerId="LiveId" clId="{8065B747-51AF-4C3B-8C62-DA7992C9A74A}" dt="2019-01-08T22:49:14.859" v="396" actId="2696"/>
      <pc:docMkLst>
        <pc:docMk/>
      </pc:docMkLst>
      <pc:sldChg chg="modSp">
        <pc:chgData name="willem schramade" userId="8769ce5b2673993a" providerId="LiveId" clId="{8065B747-51AF-4C3B-8C62-DA7992C9A74A}" dt="2019-01-08T22:25:45.761" v="0" actId="255"/>
        <pc:sldMkLst>
          <pc:docMk/>
          <pc:sldMk cId="3370478068" sldId="567"/>
        </pc:sldMkLst>
        <pc:spChg chg="mod">
          <ac:chgData name="willem schramade" userId="8769ce5b2673993a" providerId="LiveId" clId="{8065B747-51AF-4C3B-8C62-DA7992C9A74A}" dt="2019-01-08T22:25:45.761" v="0" actId="255"/>
          <ac:spMkLst>
            <pc:docMk/>
            <pc:sldMk cId="3370478068" sldId="567"/>
            <ac:spMk id="10" creationId="{00000000-0000-0000-0000-000000000000}"/>
          </ac:spMkLst>
        </pc:spChg>
      </pc:sldChg>
      <pc:sldChg chg="modSp">
        <pc:chgData name="willem schramade" userId="8769ce5b2673993a" providerId="LiveId" clId="{8065B747-51AF-4C3B-8C62-DA7992C9A74A}" dt="2019-01-08T22:48:40.733" v="395" actId="14100"/>
        <pc:sldMkLst>
          <pc:docMk/>
          <pc:sldMk cId="2933322071" sldId="568"/>
        </pc:sldMkLst>
        <pc:graphicFrameChg chg="mod">
          <ac:chgData name="willem schramade" userId="8769ce5b2673993a" providerId="LiveId" clId="{8065B747-51AF-4C3B-8C62-DA7992C9A74A}" dt="2019-01-08T22:48:40.733" v="395" actId="14100"/>
          <ac:graphicFrameMkLst>
            <pc:docMk/>
            <pc:sldMk cId="2933322071" sldId="568"/>
            <ac:graphicFrameMk id="8" creationId="{00000000-0000-0000-0000-000000000000}"/>
          </ac:graphicFrameMkLst>
        </pc:graphicFrameChg>
      </pc:sldChg>
      <pc:sldChg chg="modSp">
        <pc:chgData name="willem schramade" userId="8769ce5b2673993a" providerId="LiveId" clId="{8065B747-51AF-4C3B-8C62-DA7992C9A74A}" dt="2019-01-08T22:26:22.463" v="3" actId="14100"/>
        <pc:sldMkLst>
          <pc:docMk/>
          <pc:sldMk cId="1725229127" sldId="569"/>
        </pc:sldMkLst>
        <pc:graphicFrameChg chg="mod">
          <ac:chgData name="willem schramade" userId="8769ce5b2673993a" providerId="LiveId" clId="{8065B747-51AF-4C3B-8C62-DA7992C9A74A}" dt="2019-01-08T22:26:22.463" v="3" actId="14100"/>
          <ac:graphicFrameMkLst>
            <pc:docMk/>
            <pc:sldMk cId="1725229127" sldId="569"/>
            <ac:graphicFrameMk id="8" creationId="{58940D89-FF4F-41AB-B972-AE01CCB05255}"/>
          </ac:graphicFrameMkLst>
        </pc:graphicFrameChg>
      </pc:sldChg>
      <pc:sldChg chg="modSp del">
        <pc:chgData name="willem schramade" userId="8769ce5b2673993a" providerId="LiveId" clId="{8065B747-51AF-4C3B-8C62-DA7992C9A74A}" dt="2019-01-08T22:39:43.956" v="341" actId="2696"/>
        <pc:sldMkLst>
          <pc:docMk/>
          <pc:sldMk cId="491624679" sldId="573"/>
        </pc:sldMkLst>
        <pc:spChg chg="mod">
          <ac:chgData name="willem schramade" userId="8769ce5b2673993a" providerId="LiveId" clId="{8065B747-51AF-4C3B-8C62-DA7992C9A74A}" dt="2019-01-08T22:31:52.230" v="66" actId="20577"/>
          <ac:spMkLst>
            <pc:docMk/>
            <pc:sldMk cId="491624679" sldId="573"/>
            <ac:spMk id="8" creationId="{00000000-0000-0000-0000-000000000000}"/>
          </ac:spMkLst>
        </pc:spChg>
      </pc:sldChg>
      <pc:sldChg chg="modSp">
        <pc:chgData name="willem schramade" userId="8769ce5b2673993a" providerId="LiveId" clId="{8065B747-51AF-4C3B-8C62-DA7992C9A74A}" dt="2019-01-08T22:41:29.405" v="343" actId="255"/>
        <pc:sldMkLst>
          <pc:docMk/>
          <pc:sldMk cId="1568318752" sldId="575"/>
        </pc:sldMkLst>
        <pc:spChg chg="mod">
          <ac:chgData name="willem schramade" userId="8769ce5b2673993a" providerId="LiveId" clId="{8065B747-51AF-4C3B-8C62-DA7992C9A74A}" dt="2019-01-08T22:41:29.405" v="343" actId="255"/>
          <ac:spMkLst>
            <pc:docMk/>
            <pc:sldMk cId="1568318752" sldId="575"/>
            <ac:spMk id="8" creationId="{00000000-0000-0000-0000-000000000000}"/>
          </ac:spMkLst>
        </pc:spChg>
      </pc:sldChg>
      <pc:sldChg chg="modSp del">
        <pc:chgData name="willem schramade" userId="8769ce5b2673993a" providerId="LiveId" clId="{8065B747-51AF-4C3B-8C62-DA7992C9A74A}" dt="2019-01-08T22:49:14.859" v="396" actId="2696"/>
        <pc:sldMkLst>
          <pc:docMk/>
          <pc:sldMk cId="1452604006" sldId="576"/>
        </pc:sldMkLst>
        <pc:spChg chg="mod">
          <ac:chgData name="willem schramade" userId="8769ce5b2673993a" providerId="LiveId" clId="{8065B747-51AF-4C3B-8C62-DA7992C9A74A}" dt="2019-01-08T22:41:22.193" v="342" actId="255"/>
          <ac:spMkLst>
            <pc:docMk/>
            <pc:sldMk cId="1452604006" sldId="576"/>
            <ac:spMk id="8" creationId="{00000000-0000-0000-0000-000000000000}"/>
          </ac:spMkLst>
        </pc:spChg>
      </pc:sldChg>
      <pc:sldChg chg="modSp">
        <pc:chgData name="willem schramade" userId="8769ce5b2673993a" providerId="LiveId" clId="{8065B747-51AF-4C3B-8C62-DA7992C9A74A}" dt="2019-01-08T22:42:23.797" v="346" actId="255"/>
        <pc:sldMkLst>
          <pc:docMk/>
          <pc:sldMk cId="2442837443" sldId="577"/>
        </pc:sldMkLst>
        <pc:spChg chg="mod">
          <ac:chgData name="willem schramade" userId="8769ce5b2673993a" providerId="LiveId" clId="{8065B747-51AF-4C3B-8C62-DA7992C9A74A}" dt="2019-01-08T22:42:23.797" v="346" actId="255"/>
          <ac:spMkLst>
            <pc:docMk/>
            <pc:sldMk cId="2442837443" sldId="577"/>
            <ac:spMk id="8" creationId="{00000000-0000-0000-0000-000000000000}"/>
          </ac:spMkLst>
        </pc:spChg>
      </pc:sldChg>
      <pc:sldChg chg="modSp">
        <pc:chgData name="willem schramade" userId="8769ce5b2673993a" providerId="LiveId" clId="{8065B747-51AF-4C3B-8C62-DA7992C9A74A}" dt="2019-01-08T22:42:35.710" v="347" actId="255"/>
        <pc:sldMkLst>
          <pc:docMk/>
          <pc:sldMk cId="1875033541" sldId="582"/>
        </pc:sldMkLst>
        <pc:spChg chg="mod">
          <ac:chgData name="willem schramade" userId="8769ce5b2673993a" providerId="LiveId" clId="{8065B747-51AF-4C3B-8C62-DA7992C9A74A}" dt="2019-01-08T22:42:35.710" v="347" actId="255"/>
          <ac:spMkLst>
            <pc:docMk/>
            <pc:sldMk cId="1875033541" sldId="582"/>
            <ac:spMk id="8" creationId="{00000000-0000-0000-0000-000000000000}"/>
          </ac:spMkLst>
        </pc:spChg>
      </pc:sldChg>
      <pc:sldChg chg="modSp">
        <pc:chgData name="willem schramade" userId="8769ce5b2673993a" providerId="LiveId" clId="{8065B747-51AF-4C3B-8C62-DA7992C9A74A}" dt="2019-01-08T22:43:09.263" v="350" actId="20577"/>
        <pc:sldMkLst>
          <pc:docMk/>
          <pc:sldMk cId="4015767535" sldId="583"/>
        </pc:sldMkLst>
        <pc:spChg chg="mod">
          <ac:chgData name="willem schramade" userId="8769ce5b2673993a" providerId="LiveId" clId="{8065B747-51AF-4C3B-8C62-DA7992C9A74A}" dt="2019-01-08T22:43:09.263" v="350" actId="20577"/>
          <ac:spMkLst>
            <pc:docMk/>
            <pc:sldMk cId="4015767535" sldId="583"/>
            <ac:spMk id="3" creationId="{22371C23-A800-402C-9A9E-4D8C3BDB7135}"/>
          </ac:spMkLst>
        </pc:spChg>
      </pc:sldChg>
      <pc:sldChg chg="del">
        <pc:chgData name="willem schramade" userId="8769ce5b2673993a" providerId="LiveId" clId="{8065B747-51AF-4C3B-8C62-DA7992C9A74A}" dt="2019-01-08T22:31:00.512" v="63" actId="2696"/>
        <pc:sldMkLst>
          <pc:docMk/>
          <pc:sldMk cId="3603449354" sldId="584"/>
        </pc:sldMkLst>
      </pc:sldChg>
      <pc:sldChg chg="modSp">
        <pc:chgData name="willem schramade" userId="8769ce5b2673993a" providerId="LiveId" clId="{8065B747-51AF-4C3B-8C62-DA7992C9A74A}" dt="2019-01-08T22:31:31.028" v="65" actId="255"/>
        <pc:sldMkLst>
          <pc:docMk/>
          <pc:sldMk cId="1149152714" sldId="587"/>
        </pc:sldMkLst>
        <pc:graphicFrameChg chg="mod">
          <ac:chgData name="willem schramade" userId="8769ce5b2673993a" providerId="LiveId" clId="{8065B747-51AF-4C3B-8C62-DA7992C9A74A}" dt="2019-01-08T22:31:31.028" v="65" actId="255"/>
          <ac:graphicFrameMkLst>
            <pc:docMk/>
            <pc:sldMk cId="1149152714" sldId="587"/>
            <ac:graphicFrameMk id="6" creationId="{00000000-0000-0000-0000-000000000000}"/>
          </ac:graphicFrameMkLst>
        </pc:graphicFrameChg>
      </pc:sldChg>
      <pc:sldChg chg="modSp">
        <pc:chgData name="willem schramade" userId="8769ce5b2673993a" providerId="LiveId" clId="{8065B747-51AF-4C3B-8C62-DA7992C9A74A}" dt="2019-01-08T22:42:10.283" v="345" actId="790"/>
        <pc:sldMkLst>
          <pc:docMk/>
          <pc:sldMk cId="2123908040" sldId="589"/>
        </pc:sldMkLst>
        <pc:spChg chg="mod">
          <ac:chgData name="willem schramade" userId="8769ce5b2673993a" providerId="LiveId" clId="{8065B747-51AF-4C3B-8C62-DA7992C9A74A}" dt="2019-01-08T22:42:10.283" v="345" actId="790"/>
          <ac:spMkLst>
            <pc:docMk/>
            <pc:sldMk cId="2123908040" sldId="589"/>
            <ac:spMk id="8" creationId="{00000000-0000-0000-0000-000000000000}"/>
          </ac:spMkLst>
        </pc:spChg>
      </pc:sldChg>
      <pc:sldChg chg="addSp modSp add">
        <pc:chgData name="willem schramade" userId="8769ce5b2673993a" providerId="LiveId" clId="{8065B747-51AF-4C3B-8C62-DA7992C9A74A}" dt="2019-01-08T22:30:48.971" v="62"/>
        <pc:sldMkLst>
          <pc:docMk/>
          <pc:sldMk cId="2914550648" sldId="591"/>
        </pc:sldMkLst>
        <pc:spChg chg="mod">
          <ac:chgData name="willem schramade" userId="8769ce5b2673993a" providerId="LiveId" clId="{8065B747-51AF-4C3B-8C62-DA7992C9A74A}" dt="2019-01-08T22:27:25.032" v="9" actId="14100"/>
          <ac:spMkLst>
            <pc:docMk/>
            <pc:sldMk cId="2914550648" sldId="591"/>
            <ac:spMk id="8" creationId="{00000000-0000-0000-0000-000000000000}"/>
          </ac:spMkLst>
        </pc:spChg>
        <pc:graphicFrameChg chg="add mod">
          <ac:chgData name="willem schramade" userId="8769ce5b2673993a" providerId="LiveId" clId="{8065B747-51AF-4C3B-8C62-DA7992C9A74A}" dt="2019-01-08T22:30:48.971" v="62"/>
          <ac:graphicFrameMkLst>
            <pc:docMk/>
            <pc:sldMk cId="2914550648" sldId="591"/>
            <ac:graphicFrameMk id="3" creationId="{E6B135CB-552A-4A42-873B-DE214E01FE38}"/>
          </ac:graphicFrameMkLst>
        </pc:graphicFrameChg>
      </pc:sldChg>
      <pc:sldChg chg="addSp modSp add">
        <pc:chgData name="willem schramade" userId="8769ce5b2673993a" providerId="LiveId" clId="{8065B747-51AF-4C3B-8C62-DA7992C9A74A}" dt="2019-01-08T22:39:34.106" v="340" actId="1036"/>
        <pc:sldMkLst>
          <pc:docMk/>
          <pc:sldMk cId="4018270775" sldId="592"/>
        </pc:sldMkLst>
        <pc:spChg chg="add mod">
          <ac:chgData name="willem schramade" userId="8769ce5b2673993a" providerId="LiveId" clId="{8065B747-51AF-4C3B-8C62-DA7992C9A74A}" dt="2019-01-08T22:37:08.843" v="198" actId="1038"/>
          <ac:spMkLst>
            <pc:docMk/>
            <pc:sldMk cId="4018270775" sldId="592"/>
            <ac:spMk id="3" creationId="{3E73C105-2304-4CB9-9AA6-C052EA7A720B}"/>
          </ac:spMkLst>
        </pc:spChg>
        <pc:spChg chg="add mod ord">
          <ac:chgData name="willem schramade" userId="8769ce5b2673993a" providerId="LiveId" clId="{8065B747-51AF-4C3B-8C62-DA7992C9A74A}" dt="2019-01-08T22:37:08.843" v="198" actId="1038"/>
          <ac:spMkLst>
            <pc:docMk/>
            <pc:sldMk cId="4018270775" sldId="592"/>
            <ac:spMk id="4" creationId="{7C30B9BF-5AEB-49AD-BF27-D8D79C8DD577}"/>
          </ac:spMkLst>
        </pc:spChg>
        <pc:spChg chg="add mod ord">
          <ac:chgData name="willem schramade" userId="8769ce5b2673993a" providerId="LiveId" clId="{8065B747-51AF-4C3B-8C62-DA7992C9A74A}" dt="2019-01-08T22:35:36.474" v="105" actId="14100"/>
          <ac:spMkLst>
            <pc:docMk/>
            <pc:sldMk cId="4018270775" sldId="592"/>
            <ac:spMk id="5" creationId="{7D112BF3-3C63-4F75-B972-E29E99396652}"/>
          </ac:spMkLst>
        </pc:spChg>
        <pc:spChg chg="add mod">
          <ac:chgData name="willem schramade" userId="8769ce5b2673993a" providerId="LiveId" clId="{8065B747-51AF-4C3B-8C62-DA7992C9A74A}" dt="2019-01-08T22:38:59.583" v="331" actId="6549"/>
          <ac:spMkLst>
            <pc:docMk/>
            <pc:sldMk cId="4018270775" sldId="592"/>
            <ac:spMk id="6" creationId="{80D9754F-D79B-4247-969F-2C1706001C7C}"/>
          </ac:spMkLst>
        </pc:spChg>
        <pc:spChg chg="mod">
          <ac:chgData name="willem schramade" userId="8769ce5b2673993a" providerId="LiveId" clId="{8065B747-51AF-4C3B-8C62-DA7992C9A74A}" dt="2019-01-08T22:39:34.106" v="340" actId="1036"/>
          <ac:spMkLst>
            <pc:docMk/>
            <pc:sldMk cId="4018270775" sldId="592"/>
            <ac:spMk id="8" creationId="{00000000-0000-0000-0000-000000000000}"/>
          </ac:spMkLst>
        </pc:spChg>
        <pc:spChg chg="add mod">
          <ac:chgData name="willem schramade" userId="8769ce5b2673993a" providerId="LiveId" clId="{8065B747-51AF-4C3B-8C62-DA7992C9A74A}" dt="2019-01-08T22:37:37.035" v="219" actId="207"/>
          <ac:spMkLst>
            <pc:docMk/>
            <pc:sldMk cId="4018270775" sldId="592"/>
            <ac:spMk id="9" creationId="{51780EA4-F78B-4C02-8DB1-D1BC2E989604}"/>
          </ac:spMkLst>
        </pc:spChg>
        <pc:spChg chg="add mod">
          <ac:chgData name="willem schramade" userId="8769ce5b2673993a" providerId="LiveId" clId="{8065B747-51AF-4C3B-8C62-DA7992C9A74A}" dt="2019-01-08T22:37:14.604" v="215" actId="1037"/>
          <ac:spMkLst>
            <pc:docMk/>
            <pc:sldMk cId="4018270775" sldId="592"/>
            <ac:spMk id="10" creationId="{E661EBDC-A947-4355-99CB-42D3899B1E3B}"/>
          </ac:spMkLst>
        </pc:spChg>
        <pc:spChg chg="add mod">
          <ac:chgData name="willem schramade" userId="8769ce5b2673993a" providerId="LiveId" clId="{8065B747-51AF-4C3B-8C62-DA7992C9A74A}" dt="2019-01-08T22:37:14.604" v="215" actId="1037"/>
          <ac:spMkLst>
            <pc:docMk/>
            <pc:sldMk cId="4018270775" sldId="592"/>
            <ac:spMk id="11" creationId="{50BEBE7D-CDE1-46AA-9078-EC956390AC33}"/>
          </ac:spMkLst>
        </pc:spChg>
        <pc:spChg chg="add mod">
          <ac:chgData name="willem schramade" userId="8769ce5b2673993a" providerId="LiveId" clId="{8065B747-51AF-4C3B-8C62-DA7992C9A74A}" dt="2019-01-08T22:39:23.408" v="337" actId="1076"/>
          <ac:spMkLst>
            <pc:docMk/>
            <pc:sldMk cId="4018270775" sldId="592"/>
            <ac:spMk id="12" creationId="{D15D41D8-9998-497B-93FD-DFCC844FA60D}"/>
          </ac:spMkLst>
        </pc:spChg>
        <pc:spChg chg="add mod">
          <ac:chgData name="willem schramade" userId="8769ce5b2673993a" providerId="LiveId" clId="{8065B747-51AF-4C3B-8C62-DA7992C9A74A}" dt="2019-01-08T22:38:50.317" v="326" actId="14100"/>
          <ac:spMkLst>
            <pc:docMk/>
            <pc:sldMk cId="4018270775" sldId="592"/>
            <ac:spMk id="15" creationId="{35130651-9D2F-4C83-A88A-3C79657487ED}"/>
          </ac:spMkLst>
        </pc:spChg>
        <pc:spChg chg="add mod">
          <ac:chgData name="willem schramade" userId="8769ce5b2673993a" providerId="LiveId" clId="{8065B747-51AF-4C3B-8C62-DA7992C9A74A}" dt="2019-01-08T22:38:54.377" v="329" actId="20577"/>
          <ac:spMkLst>
            <pc:docMk/>
            <pc:sldMk cId="4018270775" sldId="592"/>
            <ac:spMk id="16" creationId="{B719C3AD-E1F5-4316-A95C-AF0B8D1A95FB}"/>
          </ac:spMkLst>
        </pc:spChg>
      </pc:sldChg>
      <pc:sldChg chg="addSp modSp add modAnim">
        <pc:chgData name="willem schramade" userId="8769ce5b2673993a" providerId="LiveId" clId="{8065B747-51AF-4C3B-8C62-DA7992C9A74A}" dt="2019-01-08T22:48:03.130" v="393" actId="5793"/>
        <pc:sldMkLst>
          <pc:docMk/>
          <pc:sldMk cId="3673240277" sldId="593"/>
        </pc:sldMkLst>
        <pc:spChg chg="mod">
          <ac:chgData name="willem schramade" userId="8769ce5b2673993a" providerId="LiveId" clId="{8065B747-51AF-4C3B-8C62-DA7992C9A74A}" dt="2019-01-08T22:46:33.706" v="383" actId="20577"/>
          <ac:spMkLst>
            <pc:docMk/>
            <pc:sldMk cId="3673240277" sldId="593"/>
            <ac:spMk id="8" creationId="{00000000-0000-0000-0000-000000000000}"/>
          </ac:spMkLst>
        </pc:spChg>
        <pc:graphicFrameChg chg="add mod">
          <ac:chgData name="willem schramade" userId="8769ce5b2673993a" providerId="LiveId" clId="{8065B747-51AF-4C3B-8C62-DA7992C9A74A}" dt="2019-01-08T22:48:03.130" v="393" actId="5793"/>
          <ac:graphicFrameMkLst>
            <pc:docMk/>
            <pc:sldMk cId="3673240277" sldId="593"/>
            <ac:graphicFrameMk id="3" creationId="{72F8D710-51A7-42CA-8F16-79E348E9380B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choenmaker:Documents:Boek%20Sustainability:Chapters:Ch8_size_financial_secto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Blad1!$B$19</c:f>
              <c:strCache>
                <c:ptCount val="1"/>
                <c:pt idx="0">
                  <c:v>China</c:v>
                </c:pt>
              </c:strCache>
            </c:strRef>
          </c:tx>
          <c:invertIfNegative val="0"/>
          <c:cat>
            <c:strRef>
              <c:f>Blad1!$C$18:$E$18</c:f>
              <c:strCache>
                <c:ptCount val="3"/>
                <c:pt idx="0">
                  <c:v>Equity</c:v>
                </c:pt>
                <c:pt idx="1">
                  <c:v>Corporate bonds</c:v>
                </c:pt>
                <c:pt idx="2">
                  <c:v>Bank credit</c:v>
                </c:pt>
              </c:strCache>
            </c:strRef>
          </c:cat>
          <c:val>
            <c:numRef>
              <c:f>Blad1!$C$19:$E$19</c:f>
              <c:numCache>
                <c:formatCode>0%</c:formatCode>
                <c:ptCount val="3"/>
                <c:pt idx="0">
                  <c:v>0.654</c:v>
                </c:pt>
                <c:pt idx="1">
                  <c:v>0.232431467095276</c:v>
                </c:pt>
                <c:pt idx="2">
                  <c:v>1.57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D4-4B1C-8D3E-D0618C0E9872}"/>
            </c:ext>
          </c:extLst>
        </c:ser>
        <c:ser>
          <c:idx val="1"/>
          <c:order val="1"/>
          <c:tx>
            <c:strRef>
              <c:f>Blad1!$B$20</c:f>
              <c:strCache>
                <c:ptCount val="1"/>
                <c:pt idx="0">
                  <c:v>Euro area</c:v>
                </c:pt>
              </c:strCache>
            </c:strRef>
          </c:tx>
          <c:invertIfNegative val="0"/>
          <c:cat>
            <c:strRef>
              <c:f>Blad1!$C$18:$E$18</c:f>
              <c:strCache>
                <c:ptCount val="3"/>
                <c:pt idx="0">
                  <c:v>Equity</c:v>
                </c:pt>
                <c:pt idx="1">
                  <c:v>Corporate bonds</c:v>
                </c:pt>
                <c:pt idx="2">
                  <c:v>Bank credit</c:v>
                </c:pt>
              </c:strCache>
            </c:strRef>
          </c:cat>
          <c:val>
            <c:numRef>
              <c:f>Blad1!$C$20:$E$20</c:f>
              <c:numCache>
                <c:formatCode>0%</c:formatCode>
                <c:ptCount val="3"/>
                <c:pt idx="0">
                  <c:v>0.647</c:v>
                </c:pt>
                <c:pt idx="1">
                  <c:v>0.111391553087666</c:v>
                </c:pt>
                <c:pt idx="2">
                  <c:v>0.919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ED4-4B1C-8D3E-D0618C0E9872}"/>
            </c:ext>
          </c:extLst>
        </c:ser>
        <c:ser>
          <c:idx val="2"/>
          <c:order val="2"/>
          <c:tx>
            <c:strRef>
              <c:f>Blad1!$B$21</c:f>
              <c:strCache>
                <c:ptCount val="1"/>
                <c:pt idx="0">
                  <c:v>US</c:v>
                </c:pt>
              </c:strCache>
            </c:strRef>
          </c:tx>
          <c:invertIfNegative val="0"/>
          <c:cat>
            <c:strRef>
              <c:f>Blad1!$C$18:$E$18</c:f>
              <c:strCache>
                <c:ptCount val="3"/>
                <c:pt idx="0">
                  <c:v>Equity</c:v>
                </c:pt>
                <c:pt idx="1">
                  <c:v>Corporate bonds</c:v>
                </c:pt>
                <c:pt idx="2">
                  <c:v>Bank credit</c:v>
                </c:pt>
              </c:strCache>
            </c:strRef>
          </c:cat>
          <c:val>
            <c:numRef>
              <c:f>Blad1!$C$21:$E$21</c:f>
              <c:numCache>
                <c:formatCode>0%</c:formatCode>
                <c:ptCount val="3"/>
                <c:pt idx="0">
                  <c:v>1.473</c:v>
                </c:pt>
                <c:pt idx="1">
                  <c:v>0.319726425763369</c:v>
                </c:pt>
                <c:pt idx="2">
                  <c:v>0.523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ED4-4B1C-8D3E-D0618C0E9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6326872"/>
        <c:axId val="2142204952"/>
      </c:barChart>
      <c:catAx>
        <c:axId val="2126326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2204952"/>
        <c:crosses val="autoZero"/>
        <c:auto val="1"/>
        <c:lblAlgn val="ctr"/>
        <c:lblOffset val="100"/>
        <c:noMultiLvlLbl val="0"/>
      </c:catAx>
      <c:valAx>
        <c:axId val="21422049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l-NL"/>
                  <a:t>as a % of GDP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21263268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nl-N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B667D7-FD61-47A3-8A32-6CF89EC8EE6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3727C46-28E4-4C52-9374-35EF6F4583C2}">
      <dgm:prSet phldrT="[Tekst]" custT="1"/>
      <dgm:spPr/>
      <dgm:t>
        <a:bodyPr/>
        <a:lstStyle/>
        <a:p>
          <a:r>
            <a:rPr lang="en-GB" sz="2200" noProof="0" dirty="0">
              <a:latin typeface="Arial" panose="020B0604020202020204" pitchFamily="34" charset="0"/>
              <a:cs typeface="Arial" panose="020B0604020202020204" pitchFamily="34" charset="0"/>
            </a:rPr>
            <a:t>Values-based banks</a:t>
          </a:r>
        </a:p>
      </dgm:t>
    </dgm:pt>
    <dgm:pt modelId="{A5203E54-7344-4B53-8350-9BBD39580FE8}" type="parTrans" cxnId="{EFEE5A88-3D0F-4B36-8021-DADE42B31C52}">
      <dgm:prSet/>
      <dgm:spPr/>
      <dgm:t>
        <a:bodyPr/>
        <a:lstStyle/>
        <a:p>
          <a:endParaRPr lang="nl-NL"/>
        </a:p>
      </dgm:t>
    </dgm:pt>
    <dgm:pt modelId="{BDD40754-51E2-4EBE-9DBA-56D23CF11086}" type="sibTrans" cxnId="{EFEE5A88-3D0F-4B36-8021-DADE42B31C52}">
      <dgm:prSet/>
      <dgm:spPr/>
      <dgm:t>
        <a:bodyPr/>
        <a:lstStyle/>
        <a:p>
          <a:endParaRPr lang="nl-NL"/>
        </a:p>
      </dgm:t>
    </dgm:pt>
    <dgm:pt modelId="{004CCBD4-4903-467F-A595-8CBA2DF8CEBF}">
      <dgm:prSet phldrT="[Tekst]" custT="1"/>
      <dgm:spPr/>
      <dgm:t>
        <a:bodyPr/>
        <a:lstStyle/>
        <a:p>
          <a:r>
            <a:rPr lang="en-GB" sz="2200" noProof="0" dirty="0">
              <a:latin typeface="Arial" panose="020B0604020202020204" pitchFamily="34" charset="0"/>
              <a:cs typeface="Arial" panose="020B0604020202020204" pitchFamily="34" charset="0"/>
            </a:rPr>
            <a:t>Global banks</a:t>
          </a:r>
        </a:p>
      </dgm:t>
    </dgm:pt>
    <dgm:pt modelId="{6C01549D-CB24-4BC5-80C0-986D937EC52E}" type="parTrans" cxnId="{30037C42-302F-43EF-9EAE-7A4278C2DD2F}">
      <dgm:prSet/>
      <dgm:spPr/>
      <dgm:t>
        <a:bodyPr/>
        <a:lstStyle/>
        <a:p>
          <a:endParaRPr lang="nl-NL"/>
        </a:p>
      </dgm:t>
    </dgm:pt>
    <dgm:pt modelId="{B49D9060-C5B2-499E-B58F-493F669437D5}" type="sibTrans" cxnId="{30037C42-302F-43EF-9EAE-7A4278C2DD2F}">
      <dgm:prSet/>
      <dgm:spPr/>
      <dgm:t>
        <a:bodyPr/>
        <a:lstStyle/>
        <a:p>
          <a:endParaRPr lang="nl-NL"/>
        </a:p>
      </dgm:t>
    </dgm:pt>
    <dgm:pt modelId="{73B87C4A-A932-4752-AF01-066EECBC747B}" type="pres">
      <dgm:prSet presAssocID="{47B667D7-FD61-47A3-8A32-6CF89EC8EE6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nl-NL"/>
        </a:p>
      </dgm:t>
    </dgm:pt>
    <dgm:pt modelId="{5EB48626-B0D9-41AF-B7AA-6A0E800F6BEE}" type="pres">
      <dgm:prSet presAssocID="{47B667D7-FD61-47A3-8A32-6CF89EC8EE6E}" presName="Name1" presStyleCnt="0"/>
      <dgm:spPr/>
    </dgm:pt>
    <dgm:pt modelId="{FAC761D4-48FA-4357-B667-018F5DD87625}" type="pres">
      <dgm:prSet presAssocID="{47B667D7-FD61-47A3-8A32-6CF89EC8EE6E}" presName="cycle" presStyleCnt="0"/>
      <dgm:spPr/>
    </dgm:pt>
    <dgm:pt modelId="{F27BCFBC-1C7B-4F57-BD9C-A0A1213598B4}" type="pres">
      <dgm:prSet presAssocID="{47B667D7-FD61-47A3-8A32-6CF89EC8EE6E}" presName="srcNode" presStyleLbl="node1" presStyleIdx="0" presStyleCnt="2"/>
      <dgm:spPr/>
    </dgm:pt>
    <dgm:pt modelId="{C2A804C3-BB48-497B-AE4B-2CE157A94A31}" type="pres">
      <dgm:prSet presAssocID="{47B667D7-FD61-47A3-8A32-6CF89EC8EE6E}" presName="conn" presStyleLbl="parChTrans1D2" presStyleIdx="0" presStyleCnt="1"/>
      <dgm:spPr/>
      <dgm:t>
        <a:bodyPr/>
        <a:lstStyle/>
        <a:p>
          <a:endParaRPr lang="nl-NL"/>
        </a:p>
      </dgm:t>
    </dgm:pt>
    <dgm:pt modelId="{9F067B8C-7B35-4E4E-B0FF-D0196325AD3E}" type="pres">
      <dgm:prSet presAssocID="{47B667D7-FD61-47A3-8A32-6CF89EC8EE6E}" presName="extraNode" presStyleLbl="node1" presStyleIdx="0" presStyleCnt="2"/>
      <dgm:spPr/>
    </dgm:pt>
    <dgm:pt modelId="{A12169B0-7BAB-4869-AB5B-096A7C75F97B}" type="pres">
      <dgm:prSet presAssocID="{47B667D7-FD61-47A3-8A32-6CF89EC8EE6E}" presName="dstNode" presStyleLbl="node1" presStyleIdx="0" presStyleCnt="2"/>
      <dgm:spPr/>
    </dgm:pt>
    <dgm:pt modelId="{B8B83E0C-8DD7-4783-8BCC-05A56367FD68}" type="pres">
      <dgm:prSet presAssocID="{A3727C46-28E4-4C52-9374-35EF6F4583C2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A451792-5FD2-4145-B0B6-8A54424AFC31}" type="pres">
      <dgm:prSet presAssocID="{A3727C46-28E4-4C52-9374-35EF6F4583C2}" presName="accent_1" presStyleCnt="0"/>
      <dgm:spPr/>
    </dgm:pt>
    <dgm:pt modelId="{409F953E-2A93-4995-B1BB-FC7A2EEAB388}" type="pres">
      <dgm:prSet presAssocID="{A3727C46-28E4-4C52-9374-35EF6F4583C2}" presName="accentRepeatNode" presStyleLbl="solidFgAcc1" presStyleIdx="0" presStyleCnt="2"/>
      <dgm:spPr/>
    </dgm:pt>
    <dgm:pt modelId="{F0A6E4CD-B21B-4DC9-B288-42348050BC81}" type="pres">
      <dgm:prSet presAssocID="{004CCBD4-4903-467F-A595-8CBA2DF8CEBF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A28861D-2D2E-423B-B314-6A646749E12F}" type="pres">
      <dgm:prSet presAssocID="{004CCBD4-4903-467F-A595-8CBA2DF8CEBF}" presName="accent_2" presStyleCnt="0"/>
      <dgm:spPr/>
    </dgm:pt>
    <dgm:pt modelId="{4E86152E-6F58-4026-88FB-C91E2DEDE690}" type="pres">
      <dgm:prSet presAssocID="{004CCBD4-4903-467F-A595-8CBA2DF8CEBF}" presName="accentRepeatNode" presStyleLbl="solidFgAcc1" presStyleIdx="1" presStyleCnt="2"/>
      <dgm:spPr/>
    </dgm:pt>
  </dgm:ptLst>
  <dgm:cxnLst>
    <dgm:cxn modelId="{F4A12CF9-D78B-754A-B605-F629AACCEE55}" type="presOf" srcId="{A3727C46-28E4-4C52-9374-35EF6F4583C2}" destId="{B8B83E0C-8DD7-4783-8BCC-05A56367FD68}" srcOrd="0" destOrd="0" presId="urn:microsoft.com/office/officeart/2008/layout/VerticalCurvedList"/>
    <dgm:cxn modelId="{EFEE5A88-3D0F-4B36-8021-DADE42B31C52}" srcId="{47B667D7-FD61-47A3-8A32-6CF89EC8EE6E}" destId="{A3727C46-28E4-4C52-9374-35EF6F4583C2}" srcOrd="0" destOrd="0" parTransId="{A5203E54-7344-4B53-8350-9BBD39580FE8}" sibTransId="{BDD40754-51E2-4EBE-9DBA-56D23CF11086}"/>
    <dgm:cxn modelId="{413959A4-840C-964D-8FD6-D97B6415DF00}" type="presOf" srcId="{004CCBD4-4903-467F-A595-8CBA2DF8CEBF}" destId="{F0A6E4CD-B21B-4DC9-B288-42348050BC81}" srcOrd="0" destOrd="0" presId="urn:microsoft.com/office/officeart/2008/layout/VerticalCurvedList"/>
    <dgm:cxn modelId="{30037C42-302F-43EF-9EAE-7A4278C2DD2F}" srcId="{47B667D7-FD61-47A3-8A32-6CF89EC8EE6E}" destId="{004CCBD4-4903-467F-A595-8CBA2DF8CEBF}" srcOrd="1" destOrd="0" parTransId="{6C01549D-CB24-4BC5-80C0-986D937EC52E}" sibTransId="{B49D9060-C5B2-499E-B58F-493F669437D5}"/>
    <dgm:cxn modelId="{FF14FC40-4014-634C-B3C3-0551D7FB8565}" type="presOf" srcId="{47B667D7-FD61-47A3-8A32-6CF89EC8EE6E}" destId="{73B87C4A-A932-4752-AF01-066EECBC747B}" srcOrd="0" destOrd="0" presId="urn:microsoft.com/office/officeart/2008/layout/VerticalCurvedList"/>
    <dgm:cxn modelId="{3D9D2F68-917B-9F43-900D-157696A8E487}" type="presOf" srcId="{BDD40754-51E2-4EBE-9DBA-56D23CF11086}" destId="{C2A804C3-BB48-497B-AE4B-2CE157A94A31}" srcOrd="0" destOrd="0" presId="urn:microsoft.com/office/officeart/2008/layout/VerticalCurvedList"/>
    <dgm:cxn modelId="{E897FA1E-EDBF-9145-9087-78C0A4CA9D35}" type="presParOf" srcId="{73B87C4A-A932-4752-AF01-066EECBC747B}" destId="{5EB48626-B0D9-41AF-B7AA-6A0E800F6BEE}" srcOrd="0" destOrd="0" presId="urn:microsoft.com/office/officeart/2008/layout/VerticalCurvedList"/>
    <dgm:cxn modelId="{2B293159-6517-7B4D-8CDA-460BC294C4F8}" type="presParOf" srcId="{5EB48626-B0D9-41AF-B7AA-6A0E800F6BEE}" destId="{FAC761D4-48FA-4357-B667-018F5DD87625}" srcOrd="0" destOrd="0" presId="urn:microsoft.com/office/officeart/2008/layout/VerticalCurvedList"/>
    <dgm:cxn modelId="{0D431B79-0997-B443-835C-54D80FF99852}" type="presParOf" srcId="{FAC761D4-48FA-4357-B667-018F5DD87625}" destId="{F27BCFBC-1C7B-4F57-BD9C-A0A1213598B4}" srcOrd="0" destOrd="0" presId="urn:microsoft.com/office/officeart/2008/layout/VerticalCurvedList"/>
    <dgm:cxn modelId="{B6D05BA6-5057-5943-984F-F3F05F9E669A}" type="presParOf" srcId="{FAC761D4-48FA-4357-B667-018F5DD87625}" destId="{C2A804C3-BB48-497B-AE4B-2CE157A94A31}" srcOrd="1" destOrd="0" presId="urn:microsoft.com/office/officeart/2008/layout/VerticalCurvedList"/>
    <dgm:cxn modelId="{97E3598A-A83C-B442-994C-3F31A7AE7DF6}" type="presParOf" srcId="{FAC761D4-48FA-4357-B667-018F5DD87625}" destId="{9F067B8C-7B35-4E4E-B0FF-D0196325AD3E}" srcOrd="2" destOrd="0" presId="urn:microsoft.com/office/officeart/2008/layout/VerticalCurvedList"/>
    <dgm:cxn modelId="{5008471F-0BEF-8545-B5CF-A1B6AA782EA3}" type="presParOf" srcId="{FAC761D4-48FA-4357-B667-018F5DD87625}" destId="{A12169B0-7BAB-4869-AB5B-096A7C75F97B}" srcOrd="3" destOrd="0" presId="urn:microsoft.com/office/officeart/2008/layout/VerticalCurvedList"/>
    <dgm:cxn modelId="{0CD4AF59-5882-1041-B2BA-0B573C2EEDEE}" type="presParOf" srcId="{5EB48626-B0D9-41AF-B7AA-6A0E800F6BEE}" destId="{B8B83E0C-8DD7-4783-8BCC-05A56367FD68}" srcOrd="1" destOrd="0" presId="urn:microsoft.com/office/officeart/2008/layout/VerticalCurvedList"/>
    <dgm:cxn modelId="{CFF6431F-AF16-9045-9E29-9A83009F4A48}" type="presParOf" srcId="{5EB48626-B0D9-41AF-B7AA-6A0E800F6BEE}" destId="{9A451792-5FD2-4145-B0B6-8A54424AFC31}" srcOrd="2" destOrd="0" presId="urn:microsoft.com/office/officeart/2008/layout/VerticalCurvedList"/>
    <dgm:cxn modelId="{AB626484-E310-FF4D-9E18-97FAF4151E5B}" type="presParOf" srcId="{9A451792-5FD2-4145-B0B6-8A54424AFC31}" destId="{409F953E-2A93-4995-B1BB-FC7A2EEAB388}" srcOrd="0" destOrd="0" presId="urn:microsoft.com/office/officeart/2008/layout/VerticalCurvedList"/>
    <dgm:cxn modelId="{E0812BD7-8348-0943-8059-21ADFC37A042}" type="presParOf" srcId="{5EB48626-B0D9-41AF-B7AA-6A0E800F6BEE}" destId="{F0A6E4CD-B21B-4DC9-B288-42348050BC81}" srcOrd="3" destOrd="0" presId="urn:microsoft.com/office/officeart/2008/layout/VerticalCurvedList"/>
    <dgm:cxn modelId="{37E4C1EB-6600-A14C-8277-03476D0C6E4E}" type="presParOf" srcId="{5EB48626-B0D9-41AF-B7AA-6A0E800F6BEE}" destId="{2A28861D-2D2E-423B-B314-6A646749E12F}" srcOrd="4" destOrd="0" presId="urn:microsoft.com/office/officeart/2008/layout/VerticalCurvedList"/>
    <dgm:cxn modelId="{77AF55C0-3E69-1843-B1E9-757203D84D67}" type="presParOf" srcId="{2A28861D-2D2E-423B-B314-6A646749E12F}" destId="{4E86152E-6F58-4026-88FB-C91E2DEDE69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2DA44F-BE7B-497A-9721-A37503B8E5B2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CADE7C58-7C89-4E87-86E1-D9031866D4EF}">
      <dgm:prSet phldrT="[Tekst]"/>
      <dgm:spPr>
        <a:xfrm>
          <a:off x="3544" y="649294"/>
          <a:ext cx="3099156" cy="1239662"/>
        </a:xfrm>
        <a:prstGeom prst="homePlate">
          <a:avLst/>
        </a:prstGeom>
        <a:solidFill>
          <a:srgbClr val="00287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nl-NL" dirty="0" err="1">
              <a:solidFill>
                <a:srgbClr val="FFFFFF"/>
              </a:solidFill>
              <a:latin typeface="Museo Sans 300"/>
              <a:ea typeface="+mn-ea"/>
              <a:cs typeface="+mn-cs"/>
            </a:rPr>
            <a:t>Environmental</a:t>
          </a:r>
          <a:r>
            <a:rPr lang="nl-NL" dirty="0">
              <a:solidFill>
                <a:srgbClr val="FFFFFF"/>
              </a:solidFill>
              <a:latin typeface="Museo Sans 300"/>
              <a:ea typeface="+mn-ea"/>
              <a:cs typeface="+mn-cs"/>
            </a:rPr>
            <a:t>, </a:t>
          </a:r>
          <a:r>
            <a:rPr lang="nl-NL" dirty="0" err="1">
              <a:solidFill>
                <a:srgbClr val="FFFFFF"/>
              </a:solidFill>
              <a:latin typeface="Museo Sans 300"/>
              <a:ea typeface="+mn-ea"/>
              <a:cs typeface="+mn-cs"/>
            </a:rPr>
            <a:t>social</a:t>
          </a:r>
          <a:r>
            <a:rPr lang="nl-NL" dirty="0">
              <a:solidFill>
                <a:srgbClr val="FFFFFF"/>
              </a:solidFill>
              <a:latin typeface="Museo Sans 300"/>
              <a:ea typeface="+mn-ea"/>
              <a:cs typeface="+mn-cs"/>
            </a:rPr>
            <a:t> </a:t>
          </a:r>
          <a:r>
            <a:rPr lang="nl-NL" dirty="0" err="1">
              <a:solidFill>
                <a:srgbClr val="FFFFFF"/>
              </a:solidFill>
              <a:latin typeface="Museo Sans 300"/>
              <a:ea typeface="+mn-ea"/>
              <a:cs typeface="+mn-cs"/>
            </a:rPr>
            <a:t>and</a:t>
          </a:r>
          <a:r>
            <a:rPr lang="nl-NL" dirty="0">
              <a:solidFill>
                <a:srgbClr val="FFFFFF"/>
              </a:solidFill>
              <a:latin typeface="Museo Sans 300"/>
              <a:ea typeface="+mn-ea"/>
              <a:cs typeface="+mn-cs"/>
            </a:rPr>
            <a:t> </a:t>
          </a:r>
          <a:r>
            <a:rPr lang="nl-NL" dirty="0" err="1">
              <a:solidFill>
                <a:srgbClr val="FFFFFF"/>
              </a:solidFill>
              <a:latin typeface="Museo Sans 300"/>
              <a:ea typeface="+mn-ea"/>
              <a:cs typeface="+mn-cs"/>
            </a:rPr>
            <a:t>governance</a:t>
          </a:r>
          <a:r>
            <a:rPr lang="nl-NL" dirty="0">
              <a:solidFill>
                <a:srgbClr val="FFFFFF"/>
              </a:solidFill>
              <a:latin typeface="Museo Sans 300"/>
              <a:ea typeface="+mn-ea"/>
              <a:cs typeface="+mn-cs"/>
            </a:rPr>
            <a:t> factors</a:t>
          </a:r>
        </a:p>
      </dgm:t>
    </dgm:pt>
    <dgm:pt modelId="{6FE69DC6-8B34-4A76-B995-5FCB30D4DF40}" type="parTrans" cxnId="{5B1BD2C2-4580-49D8-ADE1-8666CDAAAE8A}">
      <dgm:prSet/>
      <dgm:spPr/>
      <dgm:t>
        <a:bodyPr/>
        <a:lstStyle/>
        <a:p>
          <a:endParaRPr lang="nl-NL"/>
        </a:p>
      </dgm:t>
    </dgm:pt>
    <dgm:pt modelId="{875123DD-A7F1-4716-8D6C-1D535B93B8E9}" type="sibTrans" cxnId="{5B1BD2C2-4580-49D8-ADE1-8666CDAAAE8A}">
      <dgm:prSet/>
      <dgm:spPr/>
      <dgm:t>
        <a:bodyPr/>
        <a:lstStyle/>
        <a:p>
          <a:endParaRPr lang="nl-NL"/>
        </a:p>
      </dgm:t>
    </dgm:pt>
    <dgm:pt modelId="{41EC53E6-D4A3-404B-B5C4-A4441B842B91}">
      <dgm:prSet phldrT="[Tekst]"/>
      <dgm:spPr>
        <a:xfrm>
          <a:off x="2482869" y="649294"/>
          <a:ext cx="3099156" cy="1239662"/>
        </a:xfrm>
        <a:prstGeom prst="chevron">
          <a:avLst/>
        </a:prstGeom>
        <a:solidFill>
          <a:srgbClr val="00287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nl-NL">
              <a:solidFill>
                <a:srgbClr val="FFFFFF"/>
              </a:solidFill>
              <a:latin typeface="Museo Sans 300"/>
              <a:ea typeface="+mn-ea"/>
              <a:cs typeface="+mn-cs"/>
            </a:rPr>
            <a:t>Factors influencing creditworthiness</a:t>
          </a:r>
        </a:p>
      </dgm:t>
    </dgm:pt>
    <dgm:pt modelId="{4594F0C2-B4AF-47CF-8BE9-9B98916277BF}" type="parTrans" cxnId="{FCD9BB87-2AC3-4D82-A229-93CC6C96DFBD}">
      <dgm:prSet/>
      <dgm:spPr/>
      <dgm:t>
        <a:bodyPr/>
        <a:lstStyle/>
        <a:p>
          <a:endParaRPr lang="nl-NL"/>
        </a:p>
      </dgm:t>
    </dgm:pt>
    <dgm:pt modelId="{EB69FBC2-FE95-4A9A-B593-92A391C46992}" type="sibTrans" cxnId="{FCD9BB87-2AC3-4D82-A229-93CC6C96DFBD}">
      <dgm:prSet/>
      <dgm:spPr/>
      <dgm:t>
        <a:bodyPr/>
        <a:lstStyle/>
        <a:p>
          <a:endParaRPr lang="nl-NL"/>
        </a:p>
      </dgm:t>
    </dgm:pt>
    <dgm:pt modelId="{5514BF3B-EE51-40E8-A075-3FF79BADECDB}">
      <dgm:prSet phldrT="[Tekst]"/>
      <dgm:spPr>
        <a:xfrm>
          <a:off x="4962195" y="649294"/>
          <a:ext cx="3099156" cy="1239662"/>
        </a:xfrm>
        <a:prstGeom prst="chevron">
          <a:avLst/>
        </a:prstGeom>
        <a:solidFill>
          <a:srgbClr val="00287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nl-NL">
              <a:solidFill>
                <a:srgbClr val="FFFFFF"/>
              </a:solidFill>
              <a:latin typeface="Museo Sans 300"/>
              <a:ea typeface="+mn-ea"/>
              <a:cs typeface="+mn-cs"/>
            </a:rPr>
            <a:t>Credit risk indicators</a:t>
          </a:r>
        </a:p>
      </dgm:t>
    </dgm:pt>
    <dgm:pt modelId="{FCC58EF0-A716-4BCF-A685-7997D1E57EB2}" type="parTrans" cxnId="{7C22EB11-4613-4EB6-812E-1B1CC293C725}">
      <dgm:prSet/>
      <dgm:spPr/>
      <dgm:t>
        <a:bodyPr/>
        <a:lstStyle/>
        <a:p>
          <a:endParaRPr lang="nl-NL"/>
        </a:p>
      </dgm:t>
    </dgm:pt>
    <dgm:pt modelId="{8E0751DF-FB9A-4AD1-B635-220D9BD996BE}" type="sibTrans" cxnId="{7C22EB11-4613-4EB6-812E-1B1CC293C725}">
      <dgm:prSet/>
      <dgm:spPr/>
      <dgm:t>
        <a:bodyPr/>
        <a:lstStyle/>
        <a:p>
          <a:endParaRPr lang="nl-NL"/>
        </a:p>
      </dgm:t>
    </dgm:pt>
    <dgm:pt modelId="{5F322AFE-6B27-4B8F-9843-809A428D2B6D}" type="pres">
      <dgm:prSet presAssocID="{102DA44F-BE7B-497A-9721-A37503B8E5B2}" presName="Name0" presStyleCnt="0">
        <dgm:presLayoutVars>
          <dgm:dir/>
          <dgm:resizeHandles val="exact"/>
        </dgm:presLayoutVars>
      </dgm:prSet>
      <dgm:spPr/>
    </dgm:pt>
    <dgm:pt modelId="{87E4D816-55E2-4F4A-B2EC-09886F4E6127}" type="pres">
      <dgm:prSet presAssocID="{CADE7C58-7C89-4E87-86E1-D9031866D4EF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8D4B8F5-234A-4267-843B-07846395F178}" type="pres">
      <dgm:prSet presAssocID="{875123DD-A7F1-4716-8D6C-1D535B93B8E9}" presName="parSpace" presStyleCnt="0"/>
      <dgm:spPr/>
    </dgm:pt>
    <dgm:pt modelId="{0647E02E-9077-4C64-9119-B88D854B3B6A}" type="pres">
      <dgm:prSet presAssocID="{41EC53E6-D4A3-404B-B5C4-A4441B842B91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C633926-217E-4DC3-9A1E-0FB381BC8D16}" type="pres">
      <dgm:prSet presAssocID="{EB69FBC2-FE95-4A9A-B593-92A391C46992}" presName="parSpace" presStyleCnt="0"/>
      <dgm:spPr/>
    </dgm:pt>
    <dgm:pt modelId="{63130CAC-D003-4B13-9D49-55279A1E7463}" type="pres">
      <dgm:prSet presAssocID="{5514BF3B-EE51-40E8-A075-3FF79BADECDB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C22EB11-4613-4EB6-812E-1B1CC293C725}" srcId="{102DA44F-BE7B-497A-9721-A37503B8E5B2}" destId="{5514BF3B-EE51-40E8-A075-3FF79BADECDB}" srcOrd="2" destOrd="0" parTransId="{FCC58EF0-A716-4BCF-A685-7997D1E57EB2}" sibTransId="{8E0751DF-FB9A-4AD1-B635-220D9BD996BE}"/>
    <dgm:cxn modelId="{05B6E176-F5E6-0B49-ABB3-E06ACD80C7A6}" type="presOf" srcId="{41EC53E6-D4A3-404B-B5C4-A4441B842B91}" destId="{0647E02E-9077-4C64-9119-B88D854B3B6A}" srcOrd="0" destOrd="0" presId="urn:microsoft.com/office/officeart/2005/8/layout/hChevron3"/>
    <dgm:cxn modelId="{FCD9BB87-2AC3-4D82-A229-93CC6C96DFBD}" srcId="{102DA44F-BE7B-497A-9721-A37503B8E5B2}" destId="{41EC53E6-D4A3-404B-B5C4-A4441B842B91}" srcOrd="1" destOrd="0" parTransId="{4594F0C2-B4AF-47CF-8BE9-9B98916277BF}" sibTransId="{EB69FBC2-FE95-4A9A-B593-92A391C46992}"/>
    <dgm:cxn modelId="{10EC85C7-8702-B64C-8876-DAA5930CB286}" type="presOf" srcId="{CADE7C58-7C89-4E87-86E1-D9031866D4EF}" destId="{87E4D816-55E2-4F4A-B2EC-09886F4E6127}" srcOrd="0" destOrd="0" presId="urn:microsoft.com/office/officeart/2005/8/layout/hChevron3"/>
    <dgm:cxn modelId="{5B1BD2C2-4580-49D8-ADE1-8666CDAAAE8A}" srcId="{102DA44F-BE7B-497A-9721-A37503B8E5B2}" destId="{CADE7C58-7C89-4E87-86E1-D9031866D4EF}" srcOrd="0" destOrd="0" parTransId="{6FE69DC6-8B34-4A76-B995-5FCB30D4DF40}" sibTransId="{875123DD-A7F1-4716-8D6C-1D535B93B8E9}"/>
    <dgm:cxn modelId="{B2C74EEC-0B9D-834F-B437-115967A014E3}" type="presOf" srcId="{5514BF3B-EE51-40E8-A075-3FF79BADECDB}" destId="{63130CAC-D003-4B13-9D49-55279A1E7463}" srcOrd="0" destOrd="0" presId="urn:microsoft.com/office/officeart/2005/8/layout/hChevron3"/>
    <dgm:cxn modelId="{1FC71BFB-F9F1-4542-BA7B-52F9B1179133}" type="presOf" srcId="{102DA44F-BE7B-497A-9721-A37503B8E5B2}" destId="{5F322AFE-6B27-4B8F-9843-809A428D2B6D}" srcOrd="0" destOrd="0" presId="urn:microsoft.com/office/officeart/2005/8/layout/hChevron3"/>
    <dgm:cxn modelId="{E542F7D4-EF38-7445-9F04-8C6F6EC83B45}" type="presParOf" srcId="{5F322AFE-6B27-4B8F-9843-809A428D2B6D}" destId="{87E4D816-55E2-4F4A-B2EC-09886F4E6127}" srcOrd="0" destOrd="0" presId="urn:microsoft.com/office/officeart/2005/8/layout/hChevron3"/>
    <dgm:cxn modelId="{BD15DCCF-2EBD-CE40-AD97-BEDCE1755D2D}" type="presParOf" srcId="{5F322AFE-6B27-4B8F-9843-809A428D2B6D}" destId="{58D4B8F5-234A-4267-843B-07846395F178}" srcOrd="1" destOrd="0" presId="urn:microsoft.com/office/officeart/2005/8/layout/hChevron3"/>
    <dgm:cxn modelId="{C56F039E-83C8-6843-BA1F-BB315E9BB37F}" type="presParOf" srcId="{5F322AFE-6B27-4B8F-9843-809A428D2B6D}" destId="{0647E02E-9077-4C64-9119-B88D854B3B6A}" srcOrd="2" destOrd="0" presId="urn:microsoft.com/office/officeart/2005/8/layout/hChevron3"/>
    <dgm:cxn modelId="{95634743-B3EE-9B49-89B0-367FFB2255E9}" type="presParOf" srcId="{5F322AFE-6B27-4B8F-9843-809A428D2B6D}" destId="{FC633926-217E-4DC3-9A1E-0FB381BC8D16}" srcOrd="3" destOrd="0" presId="urn:microsoft.com/office/officeart/2005/8/layout/hChevron3"/>
    <dgm:cxn modelId="{34EBA696-A090-314E-9F55-B9067FB0BF5F}" type="presParOf" srcId="{5F322AFE-6B27-4B8F-9843-809A428D2B6D}" destId="{63130CAC-D003-4B13-9D49-55279A1E746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B667D7-FD61-47A3-8A32-6CF89EC8EE6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3727C46-28E4-4C52-9374-35EF6F4583C2}">
      <dgm:prSet phldrT="[Tekst]" custT="1"/>
      <dgm:spPr/>
      <dgm:t>
        <a:bodyPr/>
        <a:lstStyle/>
        <a:p>
          <a:r>
            <a:rPr lang="en-GB" sz="2200" noProof="0" dirty="0">
              <a:latin typeface="Arial" panose="020B0604020202020204" pitchFamily="34" charset="0"/>
              <a:cs typeface="Arial" panose="020B0604020202020204" pitchFamily="34" charset="0"/>
            </a:rPr>
            <a:t>Risk based</a:t>
          </a:r>
        </a:p>
      </dgm:t>
    </dgm:pt>
    <dgm:pt modelId="{A5203E54-7344-4B53-8350-9BBD39580FE8}" type="parTrans" cxnId="{EFEE5A88-3D0F-4B36-8021-DADE42B31C52}">
      <dgm:prSet/>
      <dgm:spPr/>
      <dgm:t>
        <a:bodyPr/>
        <a:lstStyle/>
        <a:p>
          <a:endParaRPr lang="nl-NL"/>
        </a:p>
      </dgm:t>
    </dgm:pt>
    <dgm:pt modelId="{BDD40754-51E2-4EBE-9DBA-56D23CF11086}" type="sibTrans" cxnId="{EFEE5A88-3D0F-4B36-8021-DADE42B31C52}">
      <dgm:prSet/>
      <dgm:spPr/>
      <dgm:t>
        <a:bodyPr/>
        <a:lstStyle/>
        <a:p>
          <a:endParaRPr lang="nl-NL"/>
        </a:p>
      </dgm:t>
    </dgm:pt>
    <dgm:pt modelId="{004CCBD4-4903-467F-A595-8CBA2DF8CEBF}">
      <dgm:prSet phldrT="[Tekst]" custT="1"/>
      <dgm:spPr/>
      <dgm:t>
        <a:bodyPr/>
        <a:lstStyle/>
        <a:p>
          <a:r>
            <a:rPr lang="en-GB" sz="2200" noProof="0" dirty="0">
              <a:latin typeface="Arial" panose="020B0604020202020204" pitchFamily="34" charset="0"/>
              <a:cs typeface="Arial" panose="020B0604020202020204" pitchFamily="34" charset="0"/>
            </a:rPr>
            <a:t>Values based</a:t>
          </a:r>
        </a:p>
      </dgm:t>
    </dgm:pt>
    <dgm:pt modelId="{6C01549D-CB24-4BC5-80C0-986D937EC52E}" type="parTrans" cxnId="{30037C42-302F-43EF-9EAE-7A4278C2DD2F}">
      <dgm:prSet/>
      <dgm:spPr/>
      <dgm:t>
        <a:bodyPr/>
        <a:lstStyle/>
        <a:p>
          <a:endParaRPr lang="nl-NL"/>
        </a:p>
      </dgm:t>
    </dgm:pt>
    <dgm:pt modelId="{B49D9060-C5B2-499E-B58F-493F669437D5}" type="sibTrans" cxnId="{30037C42-302F-43EF-9EAE-7A4278C2DD2F}">
      <dgm:prSet/>
      <dgm:spPr/>
      <dgm:t>
        <a:bodyPr/>
        <a:lstStyle/>
        <a:p>
          <a:endParaRPr lang="nl-NL"/>
        </a:p>
      </dgm:t>
    </dgm:pt>
    <dgm:pt modelId="{73B87C4A-A932-4752-AF01-066EECBC747B}" type="pres">
      <dgm:prSet presAssocID="{47B667D7-FD61-47A3-8A32-6CF89EC8EE6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nl-NL"/>
        </a:p>
      </dgm:t>
    </dgm:pt>
    <dgm:pt modelId="{5EB48626-B0D9-41AF-B7AA-6A0E800F6BEE}" type="pres">
      <dgm:prSet presAssocID="{47B667D7-FD61-47A3-8A32-6CF89EC8EE6E}" presName="Name1" presStyleCnt="0"/>
      <dgm:spPr/>
    </dgm:pt>
    <dgm:pt modelId="{FAC761D4-48FA-4357-B667-018F5DD87625}" type="pres">
      <dgm:prSet presAssocID="{47B667D7-FD61-47A3-8A32-6CF89EC8EE6E}" presName="cycle" presStyleCnt="0"/>
      <dgm:spPr/>
    </dgm:pt>
    <dgm:pt modelId="{F27BCFBC-1C7B-4F57-BD9C-A0A1213598B4}" type="pres">
      <dgm:prSet presAssocID="{47B667D7-FD61-47A3-8A32-6CF89EC8EE6E}" presName="srcNode" presStyleLbl="node1" presStyleIdx="0" presStyleCnt="2"/>
      <dgm:spPr/>
    </dgm:pt>
    <dgm:pt modelId="{C2A804C3-BB48-497B-AE4B-2CE157A94A31}" type="pres">
      <dgm:prSet presAssocID="{47B667D7-FD61-47A3-8A32-6CF89EC8EE6E}" presName="conn" presStyleLbl="parChTrans1D2" presStyleIdx="0" presStyleCnt="1"/>
      <dgm:spPr/>
      <dgm:t>
        <a:bodyPr/>
        <a:lstStyle/>
        <a:p>
          <a:endParaRPr lang="nl-NL"/>
        </a:p>
      </dgm:t>
    </dgm:pt>
    <dgm:pt modelId="{9F067B8C-7B35-4E4E-B0FF-D0196325AD3E}" type="pres">
      <dgm:prSet presAssocID="{47B667D7-FD61-47A3-8A32-6CF89EC8EE6E}" presName="extraNode" presStyleLbl="node1" presStyleIdx="0" presStyleCnt="2"/>
      <dgm:spPr/>
    </dgm:pt>
    <dgm:pt modelId="{A12169B0-7BAB-4869-AB5B-096A7C75F97B}" type="pres">
      <dgm:prSet presAssocID="{47B667D7-FD61-47A3-8A32-6CF89EC8EE6E}" presName="dstNode" presStyleLbl="node1" presStyleIdx="0" presStyleCnt="2"/>
      <dgm:spPr/>
    </dgm:pt>
    <dgm:pt modelId="{B8B83E0C-8DD7-4783-8BCC-05A56367FD68}" type="pres">
      <dgm:prSet presAssocID="{A3727C46-28E4-4C52-9374-35EF6F4583C2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A451792-5FD2-4145-B0B6-8A54424AFC31}" type="pres">
      <dgm:prSet presAssocID="{A3727C46-28E4-4C52-9374-35EF6F4583C2}" presName="accent_1" presStyleCnt="0"/>
      <dgm:spPr/>
    </dgm:pt>
    <dgm:pt modelId="{409F953E-2A93-4995-B1BB-FC7A2EEAB388}" type="pres">
      <dgm:prSet presAssocID="{A3727C46-28E4-4C52-9374-35EF6F4583C2}" presName="accentRepeatNode" presStyleLbl="solidFgAcc1" presStyleIdx="0" presStyleCnt="2"/>
      <dgm:spPr/>
    </dgm:pt>
    <dgm:pt modelId="{F0A6E4CD-B21B-4DC9-B288-42348050BC81}" type="pres">
      <dgm:prSet presAssocID="{004CCBD4-4903-467F-A595-8CBA2DF8CEBF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A28861D-2D2E-423B-B314-6A646749E12F}" type="pres">
      <dgm:prSet presAssocID="{004CCBD4-4903-467F-A595-8CBA2DF8CEBF}" presName="accent_2" presStyleCnt="0"/>
      <dgm:spPr/>
    </dgm:pt>
    <dgm:pt modelId="{4E86152E-6F58-4026-88FB-C91E2DEDE690}" type="pres">
      <dgm:prSet presAssocID="{004CCBD4-4903-467F-A595-8CBA2DF8CEBF}" presName="accentRepeatNode" presStyleLbl="solidFgAcc1" presStyleIdx="1" presStyleCnt="2"/>
      <dgm:spPr/>
    </dgm:pt>
  </dgm:ptLst>
  <dgm:cxnLst>
    <dgm:cxn modelId="{46EF437F-9B78-2847-90D4-D0BEB2A70FF6}" type="presOf" srcId="{47B667D7-FD61-47A3-8A32-6CF89EC8EE6E}" destId="{73B87C4A-A932-4752-AF01-066EECBC747B}" srcOrd="0" destOrd="0" presId="urn:microsoft.com/office/officeart/2008/layout/VerticalCurvedList"/>
    <dgm:cxn modelId="{30037C42-302F-43EF-9EAE-7A4278C2DD2F}" srcId="{47B667D7-FD61-47A3-8A32-6CF89EC8EE6E}" destId="{004CCBD4-4903-467F-A595-8CBA2DF8CEBF}" srcOrd="1" destOrd="0" parTransId="{6C01549D-CB24-4BC5-80C0-986D937EC52E}" sibTransId="{B49D9060-C5B2-499E-B58F-493F669437D5}"/>
    <dgm:cxn modelId="{73ED70CD-0A89-E848-B3BB-059F0820DC46}" type="presOf" srcId="{BDD40754-51E2-4EBE-9DBA-56D23CF11086}" destId="{C2A804C3-BB48-497B-AE4B-2CE157A94A31}" srcOrd="0" destOrd="0" presId="urn:microsoft.com/office/officeart/2008/layout/VerticalCurvedList"/>
    <dgm:cxn modelId="{B7D490E7-5C01-C94E-AD0E-245C6D397670}" type="presOf" srcId="{A3727C46-28E4-4C52-9374-35EF6F4583C2}" destId="{B8B83E0C-8DD7-4783-8BCC-05A56367FD68}" srcOrd="0" destOrd="0" presId="urn:microsoft.com/office/officeart/2008/layout/VerticalCurvedList"/>
    <dgm:cxn modelId="{EFEE5A88-3D0F-4B36-8021-DADE42B31C52}" srcId="{47B667D7-FD61-47A3-8A32-6CF89EC8EE6E}" destId="{A3727C46-28E4-4C52-9374-35EF6F4583C2}" srcOrd="0" destOrd="0" parTransId="{A5203E54-7344-4B53-8350-9BBD39580FE8}" sibTransId="{BDD40754-51E2-4EBE-9DBA-56D23CF11086}"/>
    <dgm:cxn modelId="{8CDAB9DF-A440-2B47-B155-4E46DA815744}" type="presOf" srcId="{004CCBD4-4903-467F-A595-8CBA2DF8CEBF}" destId="{F0A6E4CD-B21B-4DC9-B288-42348050BC81}" srcOrd="0" destOrd="0" presId="urn:microsoft.com/office/officeart/2008/layout/VerticalCurvedList"/>
    <dgm:cxn modelId="{5E275D18-63A0-3E46-BE56-1051EF9C8DA2}" type="presParOf" srcId="{73B87C4A-A932-4752-AF01-066EECBC747B}" destId="{5EB48626-B0D9-41AF-B7AA-6A0E800F6BEE}" srcOrd="0" destOrd="0" presId="urn:microsoft.com/office/officeart/2008/layout/VerticalCurvedList"/>
    <dgm:cxn modelId="{7846E570-6E21-D142-A4F5-1799A900269E}" type="presParOf" srcId="{5EB48626-B0D9-41AF-B7AA-6A0E800F6BEE}" destId="{FAC761D4-48FA-4357-B667-018F5DD87625}" srcOrd="0" destOrd="0" presId="urn:microsoft.com/office/officeart/2008/layout/VerticalCurvedList"/>
    <dgm:cxn modelId="{7B5FF50C-AFE0-4348-9D34-E6A5A38F9726}" type="presParOf" srcId="{FAC761D4-48FA-4357-B667-018F5DD87625}" destId="{F27BCFBC-1C7B-4F57-BD9C-A0A1213598B4}" srcOrd="0" destOrd="0" presId="urn:microsoft.com/office/officeart/2008/layout/VerticalCurvedList"/>
    <dgm:cxn modelId="{3F8467FA-A256-BF48-8150-0865988A55E1}" type="presParOf" srcId="{FAC761D4-48FA-4357-B667-018F5DD87625}" destId="{C2A804C3-BB48-497B-AE4B-2CE157A94A31}" srcOrd="1" destOrd="0" presId="urn:microsoft.com/office/officeart/2008/layout/VerticalCurvedList"/>
    <dgm:cxn modelId="{FFF59F1F-18D0-4A4E-8538-5D4E8F92BAC6}" type="presParOf" srcId="{FAC761D4-48FA-4357-B667-018F5DD87625}" destId="{9F067B8C-7B35-4E4E-B0FF-D0196325AD3E}" srcOrd="2" destOrd="0" presId="urn:microsoft.com/office/officeart/2008/layout/VerticalCurvedList"/>
    <dgm:cxn modelId="{962C4B74-EA93-4444-98DD-F4A528F6783C}" type="presParOf" srcId="{FAC761D4-48FA-4357-B667-018F5DD87625}" destId="{A12169B0-7BAB-4869-AB5B-096A7C75F97B}" srcOrd="3" destOrd="0" presId="urn:microsoft.com/office/officeart/2008/layout/VerticalCurvedList"/>
    <dgm:cxn modelId="{E350D419-D43D-2D4F-8163-C81D6F9A7762}" type="presParOf" srcId="{5EB48626-B0D9-41AF-B7AA-6A0E800F6BEE}" destId="{B8B83E0C-8DD7-4783-8BCC-05A56367FD68}" srcOrd="1" destOrd="0" presId="urn:microsoft.com/office/officeart/2008/layout/VerticalCurvedList"/>
    <dgm:cxn modelId="{81CDF96C-BCAB-D349-8F4D-971BFEFF0D9E}" type="presParOf" srcId="{5EB48626-B0D9-41AF-B7AA-6A0E800F6BEE}" destId="{9A451792-5FD2-4145-B0B6-8A54424AFC31}" srcOrd="2" destOrd="0" presId="urn:microsoft.com/office/officeart/2008/layout/VerticalCurvedList"/>
    <dgm:cxn modelId="{DCCA1BC8-9775-DC42-BFDB-AED1BBA10A03}" type="presParOf" srcId="{9A451792-5FD2-4145-B0B6-8A54424AFC31}" destId="{409F953E-2A93-4995-B1BB-FC7A2EEAB388}" srcOrd="0" destOrd="0" presId="urn:microsoft.com/office/officeart/2008/layout/VerticalCurvedList"/>
    <dgm:cxn modelId="{A0F0D036-E102-3348-BA09-DB885609A885}" type="presParOf" srcId="{5EB48626-B0D9-41AF-B7AA-6A0E800F6BEE}" destId="{F0A6E4CD-B21B-4DC9-B288-42348050BC81}" srcOrd="3" destOrd="0" presId="urn:microsoft.com/office/officeart/2008/layout/VerticalCurvedList"/>
    <dgm:cxn modelId="{9AA72459-476E-F64B-BEE4-C98A79E44941}" type="presParOf" srcId="{5EB48626-B0D9-41AF-B7AA-6A0E800F6BEE}" destId="{2A28861D-2D2E-423B-B314-6A646749E12F}" srcOrd="4" destOrd="0" presId="urn:microsoft.com/office/officeart/2008/layout/VerticalCurvedList"/>
    <dgm:cxn modelId="{0906A318-B09A-2C4E-B524-8F78D07A5DB9}" type="presParOf" srcId="{2A28861D-2D2E-423B-B314-6A646749E12F}" destId="{4E86152E-6F58-4026-88FB-C91E2DEDE69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497977-3925-4941-A54F-8D855CEC3DF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245E12F-BA9D-486A-8DA3-AF225C5DEF6C}">
      <dgm:prSet phldrT="[Tekst]" custT="1"/>
      <dgm:spPr/>
      <dgm:t>
        <a:bodyPr/>
        <a:lstStyle/>
        <a:p>
          <a:pPr>
            <a:buFont typeface="+mj-lt"/>
            <a:buNone/>
          </a:pP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1) Analyse company’s industry</a:t>
          </a:r>
          <a:endParaRPr lang="nl-NL" sz="1600" dirty="0"/>
        </a:p>
      </dgm:t>
    </dgm:pt>
    <dgm:pt modelId="{460ADD11-10CC-42B8-B997-734FD0141D84}" type="parTrans" cxnId="{913ECC2C-2B4D-4C4A-8C1A-8A9D22B06E94}">
      <dgm:prSet/>
      <dgm:spPr/>
      <dgm:t>
        <a:bodyPr/>
        <a:lstStyle/>
        <a:p>
          <a:endParaRPr lang="nl-NL"/>
        </a:p>
      </dgm:t>
    </dgm:pt>
    <dgm:pt modelId="{98014396-8053-43BF-91ED-E3FF4C728FC9}" type="sibTrans" cxnId="{913ECC2C-2B4D-4C4A-8C1A-8A9D22B06E94}">
      <dgm:prSet/>
      <dgm:spPr/>
      <dgm:t>
        <a:bodyPr/>
        <a:lstStyle/>
        <a:p>
          <a:endParaRPr lang="nl-NL"/>
        </a:p>
      </dgm:t>
    </dgm:pt>
    <dgm:pt modelId="{8955FE42-7652-48F3-8CAB-A62FF1DA2BCA}">
      <dgm:prSet custT="1"/>
      <dgm:spPr/>
      <dgm:t>
        <a:bodyPr/>
        <a:lstStyle/>
        <a:p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2) Paths for average company</a:t>
          </a:r>
        </a:p>
      </dgm:t>
    </dgm:pt>
    <dgm:pt modelId="{16A0D21F-3C0E-4792-ACFA-E998EF1920FB}" type="parTrans" cxnId="{467F60E3-8B71-4319-AA5D-97C210059003}">
      <dgm:prSet/>
      <dgm:spPr/>
      <dgm:t>
        <a:bodyPr/>
        <a:lstStyle/>
        <a:p>
          <a:endParaRPr lang="nl-NL"/>
        </a:p>
      </dgm:t>
    </dgm:pt>
    <dgm:pt modelId="{F69F5D4E-80A2-4CFC-8FDA-F83B8E58712D}" type="sibTrans" cxnId="{467F60E3-8B71-4319-AA5D-97C210059003}">
      <dgm:prSet/>
      <dgm:spPr/>
      <dgm:t>
        <a:bodyPr/>
        <a:lstStyle/>
        <a:p>
          <a:endParaRPr lang="nl-NL"/>
        </a:p>
      </dgm:t>
    </dgm:pt>
    <dgm:pt modelId="{B1B47576-0E8B-47D3-9A77-F30559B99DBE}">
      <dgm:prSet custT="1"/>
      <dgm:spPr/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a) Business as usual</a:t>
          </a:r>
        </a:p>
      </dgm:t>
    </dgm:pt>
    <dgm:pt modelId="{A76B26A9-99D3-4708-B46B-B037A1B5F4AD}" type="parTrans" cxnId="{D1048DBE-8CDB-41AA-8DE1-568E9A7BF138}">
      <dgm:prSet/>
      <dgm:spPr/>
      <dgm:t>
        <a:bodyPr/>
        <a:lstStyle/>
        <a:p>
          <a:endParaRPr lang="nl-NL"/>
        </a:p>
      </dgm:t>
    </dgm:pt>
    <dgm:pt modelId="{5D3641C0-1C33-436B-96DD-D36211633F85}" type="sibTrans" cxnId="{D1048DBE-8CDB-41AA-8DE1-568E9A7BF138}">
      <dgm:prSet/>
      <dgm:spPr/>
      <dgm:t>
        <a:bodyPr/>
        <a:lstStyle/>
        <a:p>
          <a:endParaRPr lang="nl-NL"/>
        </a:p>
      </dgm:t>
    </dgm:pt>
    <dgm:pt modelId="{5091E40D-8514-4B61-9A27-C7120004ACDA}">
      <dgm:prSet custT="1"/>
      <dgm:spPr/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b) Sustainable business</a:t>
          </a:r>
        </a:p>
      </dgm:t>
    </dgm:pt>
    <dgm:pt modelId="{47CA2EB9-3F20-43C0-927F-0A5E9F6AE3E7}" type="parTrans" cxnId="{EC0ADA4A-DBDA-4118-AC3A-FA9492A46102}">
      <dgm:prSet/>
      <dgm:spPr/>
      <dgm:t>
        <a:bodyPr/>
        <a:lstStyle/>
        <a:p>
          <a:endParaRPr lang="nl-NL"/>
        </a:p>
      </dgm:t>
    </dgm:pt>
    <dgm:pt modelId="{6BC7873D-3BCB-49B8-A95C-8236B393835B}" type="sibTrans" cxnId="{EC0ADA4A-DBDA-4118-AC3A-FA9492A46102}">
      <dgm:prSet/>
      <dgm:spPr/>
      <dgm:t>
        <a:bodyPr/>
        <a:lstStyle/>
        <a:p>
          <a:endParaRPr lang="nl-NL"/>
        </a:p>
      </dgm:t>
    </dgm:pt>
    <dgm:pt modelId="{110C83DE-3C02-4162-A24D-5CC110F17752}">
      <dgm:prSet custT="1"/>
      <dgm:spPr/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c) Future sustainable business</a:t>
          </a:r>
        </a:p>
      </dgm:t>
    </dgm:pt>
    <dgm:pt modelId="{988D6748-2A91-44BC-A8D0-2379419BFEC5}" type="parTrans" cxnId="{3AF17A8C-6134-4DCB-882F-F99E79A8BDA1}">
      <dgm:prSet/>
      <dgm:spPr/>
      <dgm:t>
        <a:bodyPr/>
        <a:lstStyle/>
        <a:p>
          <a:endParaRPr lang="nl-NL"/>
        </a:p>
      </dgm:t>
    </dgm:pt>
    <dgm:pt modelId="{1EFF1987-87C6-40F6-B5AF-A00ED1B71398}" type="sibTrans" cxnId="{3AF17A8C-6134-4DCB-882F-F99E79A8BDA1}">
      <dgm:prSet/>
      <dgm:spPr/>
      <dgm:t>
        <a:bodyPr/>
        <a:lstStyle/>
        <a:p>
          <a:endParaRPr lang="nl-NL"/>
        </a:p>
      </dgm:t>
    </dgm:pt>
    <dgm:pt modelId="{A63E86CA-9869-4019-A7FD-6E9336BE779B}">
      <dgm:prSet custT="1"/>
      <dgm:spPr/>
      <dgm:t>
        <a:bodyPr/>
        <a:lstStyle/>
        <a:p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3) Determine material (ESG) issues</a:t>
          </a:r>
        </a:p>
      </dgm:t>
    </dgm:pt>
    <dgm:pt modelId="{BAADAC77-E90B-4914-AC2F-31A8F2C798BA}" type="parTrans" cxnId="{C2EB0248-E7DA-4BAF-A819-5BE7AAB93D31}">
      <dgm:prSet/>
      <dgm:spPr/>
      <dgm:t>
        <a:bodyPr/>
        <a:lstStyle/>
        <a:p>
          <a:endParaRPr lang="nl-NL"/>
        </a:p>
      </dgm:t>
    </dgm:pt>
    <dgm:pt modelId="{A481CD0B-FEC2-4A06-9115-3A320F1EF416}" type="sibTrans" cxnId="{C2EB0248-E7DA-4BAF-A819-5BE7AAB93D31}">
      <dgm:prSet/>
      <dgm:spPr/>
      <dgm:t>
        <a:bodyPr/>
        <a:lstStyle/>
        <a:p>
          <a:endParaRPr lang="nl-NL"/>
        </a:p>
      </dgm:t>
    </dgm:pt>
    <dgm:pt modelId="{6E37FEDC-CBE9-4253-BAC8-90922E2E26AD}">
      <dgm:prSet custT="1"/>
      <dgm:spPr/>
      <dgm:t>
        <a:bodyPr/>
        <a:lstStyle/>
        <a:p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4) Define weights &amp; combine into overall credit assessment</a:t>
          </a:r>
        </a:p>
      </dgm:t>
    </dgm:pt>
    <dgm:pt modelId="{D9DBEDF1-ECC9-46B3-BED8-CAD38987FBCB}" type="parTrans" cxnId="{68BA2576-5A19-4562-B13D-D80958B7FB4B}">
      <dgm:prSet/>
      <dgm:spPr/>
      <dgm:t>
        <a:bodyPr/>
        <a:lstStyle/>
        <a:p>
          <a:endParaRPr lang="nl-NL"/>
        </a:p>
      </dgm:t>
    </dgm:pt>
    <dgm:pt modelId="{10A434C7-2A38-4A15-ADDF-86468E8304EB}" type="sibTrans" cxnId="{68BA2576-5A19-4562-B13D-D80958B7FB4B}">
      <dgm:prSet/>
      <dgm:spPr/>
      <dgm:t>
        <a:bodyPr/>
        <a:lstStyle/>
        <a:p>
          <a:endParaRPr lang="nl-NL"/>
        </a:p>
      </dgm:t>
    </dgm:pt>
    <dgm:pt modelId="{EF60167F-5E61-4A2C-AF75-F42E183F0D23}">
      <dgm:prSet custT="1"/>
      <dgm:spPr/>
      <dgm:t>
        <a:bodyPr/>
        <a:lstStyle/>
        <a:p>
          <a:r>
            <a:rPr lang="en-GB" sz="1400">
              <a:latin typeface="Arial" panose="020B0604020202020204" pitchFamily="34" charset="0"/>
              <a:cs typeface="Arial" panose="020B0604020202020204" pitchFamily="34" charset="0"/>
            </a:rPr>
            <a:t>plus 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vulnerabilities / opportunities</a:t>
          </a:r>
        </a:p>
      </dgm:t>
    </dgm:pt>
    <dgm:pt modelId="{8AB2BA7F-DF40-4F51-AED6-1CEEBAD1C960}" type="parTrans" cxnId="{8BB3FE1A-A592-4568-8306-C4FAE49B6DA9}">
      <dgm:prSet/>
      <dgm:spPr/>
      <dgm:t>
        <a:bodyPr/>
        <a:lstStyle/>
        <a:p>
          <a:endParaRPr lang="nl-NL"/>
        </a:p>
      </dgm:t>
    </dgm:pt>
    <dgm:pt modelId="{19C9153C-02EB-422E-AC55-6C5915845C44}" type="sibTrans" cxnId="{8BB3FE1A-A592-4568-8306-C4FAE49B6DA9}">
      <dgm:prSet/>
      <dgm:spPr/>
      <dgm:t>
        <a:bodyPr/>
        <a:lstStyle/>
        <a:p>
          <a:endParaRPr lang="nl-NL"/>
        </a:p>
      </dgm:t>
    </dgm:pt>
    <dgm:pt modelId="{B2D1F9E2-3775-423C-9F42-892B4D95D027}" type="pres">
      <dgm:prSet presAssocID="{CA497977-3925-4941-A54F-8D855CEC3DF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nl-NL"/>
        </a:p>
      </dgm:t>
    </dgm:pt>
    <dgm:pt modelId="{886BD7A9-24CE-4192-BAEE-7B5F19ECFBAE}" type="pres">
      <dgm:prSet presAssocID="{5245E12F-BA9D-486A-8DA3-AF225C5DEF6C}" presName="composite" presStyleCnt="0"/>
      <dgm:spPr/>
    </dgm:pt>
    <dgm:pt modelId="{9C4805DC-A0B4-4E22-BC1F-98848D152B65}" type="pres">
      <dgm:prSet presAssocID="{5245E12F-BA9D-486A-8DA3-AF225C5DEF6C}" presName="bentUpArrow1" presStyleLbl="alignImgPlace1" presStyleIdx="0" presStyleCnt="3"/>
      <dgm:spPr/>
    </dgm:pt>
    <dgm:pt modelId="{B6F54202-1C0A-4451-929E-D0AADA0E08DC}" type="pres">
      <dgm:prSet presAssocID="{5245E12F-BA9D-486A-8DA3-AF225C5DEF6C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D6FAC17-889F-45C8-B2FA-05F89A4B1108}" type="pres">
      <dgm:prSet presAssocID="{5245E12F-BA9D-486A-8DA3-AF225C5DEF6C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6BFF6F3-27B2-45DF-AC61-0923E6BD8CB4}" type="pres">
      <dgm:prSet presAssocID="{98014396-8053-43BF-91ED-E3FF4C728FC9}" presName="sibTrans" presStyleCnt="0"/>
      <dgm:spPr/>
    </dgm:pt>
    <dgm:pt modelId="{3319ED10-50D5-45D7-8520-BD514111ACCA}" type="pres">
      <dgm:prSet presAssocID="{8955FE42-7652-48F3-8CAB-A62FF1DA2BCA}" presName="composite" presStyleCnt="0"/>
      <dgm:spPr/>
    </dgm:pt>
    <dgm:pt modelId="{BBD604E3-0126-40D8-8B58-D9CEE533CFC3}" type="pres">
      <dgm:prSet presAssocID="{8955FE42-7652-48F3-8CAB-A62FF1DA2BCA}" presName="bentUpArrow1" presStyleLbl="alignImgPlace1" presStyleIdx="1" presStyleCnt="3"/>
      <dgm:spPr/>
    </dgm:pt>
    <dgm:pt modelId="{89272CF1-56CD-4743-8B93-D65CDC31D6DB}" type="pres">
      <dgm:prSet presAssocID="{8955FE42-7652-48F3-8CAB-A62FF1DA2BCA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4F4FF1E-0574-4268-B4F6-E5658804AD11}" type="pres">
      <dgm:prSet presAssocID="{8955FE42-7652-48F3-8CAB-A62FF1DA2BCA}" presName="ChildText" presStyleLbl="revTx" presStyleIdx="1" presStyleCnt="3" custScaleX="319871" custScaleY="133042" custLinFactX="20677" custLinFactNeighborX="100000" custLinFactNeighborY="48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352BC39-52D5-4E83-8B86-23707E75C601}" type="pres">
      <dgm:prSet presAssocID="{F69F5D4E-80A2-4CFC-8FDA-F83B8E58712D}" presName="sibTrans" presStyleCnt="0"/>
      <dgm:spPr/>
    </dgm:pt>
    <dgm:pt modelId="{54C52C09-CF82-45C5-A7D3-B37C5D4E18B5}" type="pres">
      <dgm:prSet presAssocID="{A63E86CA-9869-4019-A7FD-6E9336BE779B}" presName="composite" presStyleCnt="0"/>
      <dgm:spPr/>
    </dgm:pt>
    <dgm:pt modelId="{66740412-1FD1-4CF4-98CC-7C2C5BE0E1DF}" type="pres">
      <dgm:prSet presAssocID="{A63E86CA-9869-4019-A7FD-6E9336BE779B}" presName="bentUpArrow1" presStyleLbl="alignImgPlace1" presStyleIdx="2" presStyleCnt="3"/>
      <dgm:spPr/>
    </dgm:pt>
    <dgm:pt modelId="{41B9E154-7F40-4120-90A4-05372567C04C}" type="pres">
      <dgm:prSet presAssocID="{A63E86CA-9869-4019-A7FD-6E9336BE779B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4CE14D5-4196-4FDA-BB8F-B2D78A121686}" type="pres">
      <dgm:prSet presAssocID="{A63E86CA-9869-4019-A7FD-6E9336BE779B}" presName="ChildText" presStyleLbl="revTx" presStyleIdx="2" presStyleCnt="3" custScaleX="172906" custLinFactNeighborX="48179" custLinFactNeighborY="40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6829D20-0DD3-4BB5-8602-123A8EFB0591}" type="pres">
      <dgm:prSet presAssocID="{A481CD0B-FEC2-4A06-9115-3A320F1EF416}" presName="sibTrans" presStyleCnt="0"/>
      <dgm:spPr/>
    </dgm:pt>
    <dgm:pt modelId="{8A65C662-65AD-4593-833A-8ADA275A474C}" type="pres">
      <dgm:prSet presAssocID="{6E37FEDC-CBE9-4253-BAC8-90922E2E26AD}" presName="composite" presStyleCnt="0"/>
      <dgm:spPr/>
    </dgm:pt>
    <dgm:pt modelId="{B8D285DC-2884-4248-9D10-95CD0035312A}" type="pres">
      <dgm:prSet presAssocID="{6E37FEDC-CBE9-4253-BAC8-90922E2E26AD}" presName="ParentText" presStyleLbl="node1" presStyleIdx="3" presStyleCnt="4" custScaleX="1980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BB3FE1A-A592-4568-8306-C4FAE49B6DA9}" srcId="{A63E86CA-9869-4019-A7FD-6E9336BE779B}" destId="{EF60167F-5E61-4A2C-AF75-F42E183F0D23}" srcOrd="0" destOrd="0" parTransId="{8AB2BA7F-DF40-4F51-AED6-1CEEBAD1C960}" sibTransId="{19C9153C-02EB-422E-AC55-6C5915845C44}"/>
    <dgm:cxn modelId="{D1048DBE-8CDB-41AA-8DE1-568E9A7BF138}" srcId="{8955FE42-7652-48F3-8CAB-A62FF1DA2BCA}" destId="{B1B47576-0E8B-47D3-9A77-F30559B99DBE}" srcOrd="0" destOrd="0" parTransId="{A76B26A9-99D3-4708-B46B-B037A1B5F4AD}" sibTransId="{5D3641C0-1C33-436B-96DD-D36211633F85}"/>
    <dgm:cxn modelId="{467F60E3-8B71-4319-AA5D-97C210059003}" srcId="{CA497977-3925-4941-A54F-8D855CEC3DFF}" destId="{8955FE42-7652-48F3-8CAB-A62FF1DA2BCA}" srcOrd="1" destOrd="0" parTransId="{16A0D21F-3C0E-4792-ACFA-E998EF1920FB}" sibTransId="{F69F5D4E-80A2-4CFC-8FDA-F83B8E58712D}"/>
    <dgm:cxn modelId="{0189EA4A-90BB-4676-B609-7F699618498D}" type="presOf" srcId="{6E37FEDC-CBE9-4253-BAC8-90922E2E26AD}" destId="{B8D285DC-2884-4248-9D10-95CD0035312A}" srcOrd="0" destOrd="0" presId="urn:microsoft.com/office/officeart/2005/8/layout/StepDownProcess"/>
    <dgm:cxn modelId="{C42499AE-8C12-465D-8DB9-4EB1224D3675}" type="presOf" srcId="{B1B47576-0E8B-47D3-9A77-F30559B99DBE}" destId="{D4F4FF1E-0574-4268-B4F6-E5658804AD11}" srcOrd="0" destOrd="0" presId="urn:microsoft.com/office/officeart/2005/8/layout/StepDownProcess"/>
    <dgm:cxn modelId="{3AF17A8C-6134-4DCB-882F-F99E79A8BDA1}" srcId="{8955FE42-7652-48F3-8CAB-A62FF1DA2BCA}" destId="{110C83DE-3C02-4162-A24D-5CC110F17752}" srcOrd="2" destOrd="0" parTransId="{988D6748-2A91-44BC-A8D0-2379419BFEC5}" sibTransId="{1EFF1987-87C6-40F6-B5AF-A00ED1B71398}"/>
    <dgm:cxn modelId="{913ECC2C-2B4D-4C4A-8C1A-8A9D22B06E94}" srcId="{CA497977-3925-4941-A54F-8D855CEC3DFF}" destId="{5245E12F-BA9D-486A-8DA3-AF225C5DEF6C}" srcOrd="0" destOrd="0" parTransId="{460ADD11-10CC-42B8-B997-734FD0141D84}" sibTransId="{98014396-8053-43BF-91ED-E3FF4C728FC9}"/>
    <dgm:cxn modelId="{EC0ADA4A-DBDA-4118-AC3A-FA9492A46102}" srcId="{8955FE42-7652-48F3-8CAB-A62FF1DA2BCA}" destId="{5091E40D-8514-4B61-9A27-C7120004ACDA}" srcOrd="1" destOrd="0" parTransId="{47CA2EB9-3F20-43C0-927F-0A5E9F6AE3E7}" sibTransId="{6BC7873D-3BCB-49B8-A95C-8236B393835B}"/>
    <dgm:cxn modelId="{382260DF-D305-418D-8F51-80D2AD638C92}" type="presOf" srcId="{5245E12F-BA9D-486A-8DA3-AF225C5DEF6C}" destId="{B6F54202-1C0A-4451-929E-D0AADA0E08DC}" srcOrd="0" destOrd="0" presId="urn:microsoft.com/office/officeart/2005/8/layout/StepDownProcess"/>
    <dgm:cxn modelId="{43242C8E-AF71-4D58-8BC1-045A08279E4F}" type="presOf" srcId="{CA497977-3925-4941-A54F-8D855CEC3DFF}" destId="{B2D1F9E2-3775-423C-9F42-892B4D95D027}" srcOrd="0" destOrd="0" presId="urn:microsoft.com/office/officeart/2005/8/layout/StepDownProcess"/>
    <dgm:cxn modelId="{68BA2576-5A19-4562-B13D-D80958B7FB4B}" srcId="{CA497977-3925-4941-A54F-8D855CEC3DFF}" destId="{6E37FEDC-CBE9-4253-BAC8-90922E2E26AD}" srcOrd="3" destOrd="0" parTransId="{D9DBEDF1-ECC9-46B3-BED8-CAD38987FBCB}" sibTransId="{10A434C7-2A38-4A15-ADDF-86468E8304EB}"/>
    <dgm:cxn modelId="{4428713A-26C9-4E54-BC0A-33EF43B40A53}" type="presOf" srcId="{8955FE42-7652-48F3-8CAB-A62FF1DA2BCA}" destId="{89272CF1-56CD-4743-8B93-D65CDC31D6DB}" srcOrd="0" destOrd="0" presId="urn:microsoft.com/office/officeart/2005/8/layout/StepDownProcess"/>
    <dgm:cxn modelId="{68CE04A4-5CD9-4C01-A312-449806646220}" type="presOf" srcId="{A63E86CA-9869-4019-A7FD-6E9336BE779B}" destId="{41B9E154-7F40-4120-90A4-05372567C04C}" srcOrd="0" destOrd="0" presId="urn:microsoft.com/office/officeart/2005/8/layout/StepDownProcess"/>
    <dgm:cxn modelId="{C2EB0248-E7DA-4BAF-A819-5BE7AAB93D31}" srcId="{CA497977-3925-4941-A54F-8D855CEC3DFF}" destId="{A63E86CA-9869-4019-A7FD-6E9336BE779B}" srcOrd="2" destOrd="0" parTransId="{BAADAC77-E90B-4914-AC2F-31A8F2C798BA}" sibTransId="{A481CD0B-FEC2-4A06-9115-3A320F1EF416}"/>
    <dgm:cxn modelId="{7A248C8C-C4BA-46EC-A104-ACD27751E7DE}" type="presOf" srcId="{110C83DE-3C02-4162-A24D-5CC110F17752}" destId="{D4F4FF1E-0574-4268-B4F6-E5658804AD11}" srcOrd="0" destOrd="2" presId="urn:microsoft.com/office/officeart/2005/8/layout/StepDownProcess"/>
    <dgm:cxn modelId="{DEACEFA6-D86B-4E15-8698-8146428BD945}" type="presOf" srcId="{5091E40D-8514-4B61-9A27-C7120004ACDA}" destId="{D4F4FF1E-0574-4268-B4F6-E5658804AD11}" srcOrd="0" destOrd="1" presId="urn:microsoft.com/office/officeart/2005/8/layout/StepDownProcess"/>
    <dgm:cxn modelId="{AE8B196B-D7AC-41DC-8A8C-FDDC70FDC13A}" type="presOf" srcId="{EF60167F-5E61-4A2C-AF75-F42E183F0D23}" destId="{C4CE14D5-4196-4FDA-BB8F-B2D78A121686}" srcOrd="0" destOrd="0" presId="urn:microsoft.com/office/officeart/2005/8/layout/StepDownProcess"/>
    <dgm:cxn modelId="{0D437A67-37CC-45E8-B17C-F0220BE7A968}" type="presParOf" srcId="{B2D1F9E2-3775-423C-9F42-892B4D95D027}" destId="{886BD7A9-24CE-4192-BAEE-7B5F19ECFBAE}" srcOrd="0" destOrd="0" presId="urn:microsoft.com/office/officeart/2005/8/layout/StepDownProcess"/>
    <dgm:cxn modelId="{6D12CD2E-15FB-4883-A42F-27A7AD11E373}" type="presParOf" srcId="{886BD7A9-24CE-4192-BAEE-7B5F19ECFBAE}" destId="{9C4805DC-A0B4-4E22-BC1F-98848D152B65}" srcOrd="0" destOrd="0" presId="urn:microsoft.com/office/officeart/2005/8/layout/StepDownProcess"/>
    <dgm:cxn modelId="{08DB7250-28E2-4BB8-B04F-02F740065DCF}" type="presParOf" srcId="{886BD7A9-24CE-4192-BAEE-7B5F19ECFBAE}" destId="{B6F54202-1C0A-4451-929E-D0AADA0E08DC}" srcOrd="1" destOrd="0" presId="urn:microsoft.com/office/officeart/2005/8/layout/StepDownProcess"/>
    <dgm:cxn modelId="{5A60650E-0B4C-428B-A787-710D5E49CE21}" type="presParOf" srcId="{886BD7A9-24CE-4192-BAEE-7B5F19ECFBAE}" destId="{6D6FAC17-889F-45C8-B2FA-05F89A4B1108}" srcOrd="2" destOrd="0" presId="urn:microsoft.com/office/officeart/2005/8/layout/StepDownProcess"/>
    <dgm:cxn modelId="{4CACFDE4-FE2C-4F7B-A938-761FED9FA26C}" type="presParOf" srcId="{B2D1F9E2-3775-423C-9F42-892B4D95D027}" destId="{76BFF6F3-27B2-45DF-AC61-0923E6BD8CB4}" srcOrd="1" destOrd="0" presId="urn:microsoft.com/office/officeart/2005/8/layout/StepDownProcess"/>
    <dgm:cxn modelId="{E0C027E5-50F9-45A7-9F93-1B8821CE279A}" type="presParOf" srcId="{B2D1F9E2-3775-423C-9F42-892B4D95D027}" destId="{3319ED10-50D5-45D7-8520-BD514111ACCA}" srcOrd="2" destOrd="0" presId="urn:microsoft.com/office/officeart/2005/8/layout/StepDownProcess"/>
    <dgm:cxn modelId="{68E7D64A-74EB-4945-A560-9E7A1AE1E3B6}" type="presParOf" srcId="{3319ED10-50D5-45D7-8520-BD514111ACCA}" destId="{BBD604E3-0126-40D8-8B58-D9CEE533CFC3}" srcOrd="0" destOrd="0" presId="urn:microsoft.com/office/officeart/2005/8/layout/StepDownProcess"/>
    <dgm:cxn modelId="{653D1904-26AD-4E0C-B2AF-B539A28C1DD1}" type="presParOf" srcId="{3319ED10-50D5-45D7-8520-BD514111ACCA}" destId="{89272CF1-56CD-4743-8B93-D65CDC31D6DB}" srcOrd="1" destOrd="0" presId="urn:microsoft.com/office/officeart/2005/8/layout/StepDownProcess"/>
    <dgm:cxn modelId="{51A8F6BE-F92F-4969-8440-9ED84049DECF}" type="presParOf" srcId="{3319ED10-50D5-45D7-8520-BD514111ACCA}" destId="{D4F4FF1E-0574-4268-B4F6-E5658804AD11}" srcOrd="2" destOrd="0" presId="urn:microsoft.com/office/officeart/2005/8/layout/StepDownProcess"/>
    <dgm:cxn modelId="{E95C0178-E178-43CF-9560-9BB4EBCD6885}" type="presParOf" srcId="{B2D1F9E2-3775-423C-9F42-892B4D95D027}" destId="{8352BC39-52D5-4E83-8B86-23707E75C601}" srcOrd="3" destOrd="0" presId="urn:microsoft.com/office/officeart/2005/8/layout/StepDownProcess"/>
    <dgm:cxn modelId="{55CEA0F4-1C41-4C44-9E4D-8ABDBBB8887E}" type="presParOf" srcId="{B2D1F9E2-3775-423C-9F42-892B4D95D027}" destId="{54C52C09-CF82-45C5-A7D3-B37C5D4E18B5}" srcOrd="4" destOrd="0" presId="urn:microsoft.com/office/officeart/2005/8/layout/StepDownProcess"/>
    <dgm:cxn modelId="{80B30A34-95E2-4975-80FF-A3A9091C6FFE}" type="presParOf" srcId="{54C52C09-CF82-45C5-A7D3-B37C5D4E18B5}" destId="{66740412-1FD1-4CF4-98CC-7C2C5BE0E1DF}" srcOrd="0" destOrd="0" presId="urn:microsoft.com/office/officeart/2005/8/layout/StepDownProcess"/>
    <dgm:cxn modelId="{7821C09F-1732-48AD-8218-CCC95EA1D4C0}" type="presParOf" srcId="{54C52C09-CF82-45C5-A7D3-B37C5D4E18B5}" destId="{41B9E154-7F40-4120-90A4-05372567C04C}" srcOrd="1" destOrd="0" presId="urn:microsoft.com/office/officeart/2005/8/layout/StepDownProcess"/>
    <dgm:cxn modelId="{76A724FA-549B-44B0-A6E4-CA570E347A07}" type="presParOf" srcId="{54C52C09-CF82-45C5-A7D3-B37C5D4E18B5}" destId="{C4CE14D5-4196-4FDA-BB8F-B2D78A121686}" srcOrd="2" destOrd="0" presId="urn:microsoft.com/office/officeart/2005/8/layout/StepDownProcess"/>
    <dgm:cxn modelId="{DF59748C-5485-44F2-8E8A-EAE9376E3946}" type="presParOf" srcId="{B2D1F9E2-3775-423C-9F42-892B4D95D027}" destId="{26829D20-0DD3-4BB5-8602-123A8EFB0591}" srcOrd="5" destOrd="0" presId="urn:microsoft.com/office/officeart/2005/8/layout/StepDownProcess"/>
    <dgm:cxn modelId="{2D4D19A5-A41E-4CA6-ADF8-D1DD904A468D}" type="presParOf" srcId="{B2D1F9E2-3775-423C-9F42-892B4D95D027}" destId="{8A65C662-65AD-4593-833A-8ADA275A474C}" srcOrd="6" destOrd="0" presId="urn:microsoft.com/office/officeart/2005/8/layout/StepDownProcess"/>
    <dgm:cxn modelId="{D2E43C2F-EEB1-4636-BC0E-1AB1748A534F}" type="presParOf" srcId="{8A65C662-65AD-4593-833A-8ADA275A474C}" destId="{B8D285DC-2884-4248-9D10-95CD0035312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599C15-8AF5-A04C-AD2E-2AFC5A793DED}" type="doc">
      <dgm:prSet loTypeId="urn:microsoft.com/office/officeart/2005/8/layout/hierarchy4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6D7B5D3-E6FD-5343-A105-C8BCE6BDAE9D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Determine material ESG factors</a:t>
          </a:r>
        </a:p>
      </dgm:t>
    </dgm:pt>
    <dgm:pt modelId="{CD189F57-E4B6-4243-9907-1960BAA83271}" type="parTrans" cxnId="{CD570090-71A1-7B46-8EFE-FFC292AF7670}">
      <dgm:prSet/>
      <dgm:spPr/>
      <dgm:t>
        <a:bodyPr/>
        <a:lstStyle/>
        <a:p>
          <a:endParaRPr lang="nl-NL"/>
        </a:p>
      </dgm:t>
    </dgm:pt>
    <dgm:pt modelId="{09028F47-E4FA-FC43-AFD5-0D635F149E0A}" type="sibTrans" cxnId="{CD570090-71A1-7B46-8EFE-FFC292AF7670}">
      <dgm:prSet/>
      <dgm:spPr/>
      <dgm:t>
        <a:bodyPr/>
        <a:lstStyle/>
        <a:p>
          <a:endParaRPr lang="nl-NL"/>
        </a:p>
      </dgm:t>
    </dgm:pt>
    <dgm:pt modelId="{D534A965-E9A3-434B-86B5-964B16823A0C}">
      <dgm:prSet custT="1"/>
      <dgm:spPr/>
      <dgm:t>
        <a:bodyPr/>
        <a:lstStyle/>
        <a:p>
          <a:pPr rtl="0"/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Questions to clients on:</a:t>
          </a:r>
        </a:p>
      </dgm:t>
    </dgm:pt>
    <dgm:pt modelId="{2F199240-6C3A-C847-BBB6-F45320B624C9}" type="parTrans" cxnId="{1532AB3F-45A3-A747-956F-2CB1EE307BB2}">
      <dgm:prSet/>
      <dgm:spPr/>
      <dgm:t>
        <a:bodyPr/>
        <a:lstStyle/>
        <a:p>
          <a:endParaRPr lang="nl-NL"/>
        </a:p>
      </dgm:t>
    </dgm:pt>
    <dgm:pt modelId="{A7B9CFE5-7146-2243-B333-FA1EA29D1289}" type="sibTrans" cxnId="{1532AB3F-45A3-A747-956F-2CB1EE307BB2}">
      <dgm:prSet/>
      <dgm:spPr/>
      <dgm:t>
        <a:bodyPr/>
        <a:lstStyle/>
        <a:p>
          <a:endParaRPr lang="nl-NL"/>
        </a:p>
      </dgm:t>
    </dgm:pt>
    <dgm:pt modelId="{1F20B80E-9D09-B348-9402-FBE292BFECB6}">
      <dgm:prSet custT="1"/>
      <dgm:spPr/>
      <dgm:t>
        <a:bodyPr/>
        <a:lstStyle/>
        <a:p>
          <a:pPr rtl="0"/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Meeting regulations (compliance)</a:t>
          </a:r>
        </a:p>
      </dgm:t>
    </dgm:pt>
    <dgm:pt modelId="{D1B4F2C5-100F-4340-80D4-86DD10EB5B0D}" type="parTrans" cxnId="{67168A17-D517-1149-8411-83D176118576}">
      <dgm:prSet/>
      <dgm:spPr/>
      <dgm:t>
        <a:bodyPr/>
        <a:lstStyle/>
        <a:p>
          <a:endParaRPr lang="nl-NL"/>
        </a:p>
      </dgm:t>
    </dgm:pt>
    <dgm:pt modelId="{34E26A07-7ADF-824C-A454-8068FD31F050}" type="sibTrans" cxnId="{67168A17-D517-1149-8411-83D176118576}">
      <dgm:prSet/>
      <dgm:spPr/>
      <dgm:t>
        <a:bodyPr/>
        <a:lstStyle/>
        <a:p>
          <a:endParaRPr lang="nl-NL"/>
        </a:p>
      </dgm:t>
    </dgm:pt>
    <dgm:pt modelId="{10C9971D-D658-3543-907C-E11EE424EF21}">
      <dgm:prSet custT="1"/>
      <dgm:spPr/>
      <dgm:t>
        <a:bodyPr/>
        <a:lstStyle/>
        <a:p>
          <a:pPr rtl="0"/>
          <a:r>
            <a:rPr lang="en-GB" sz="1800">
              <a:latin typeface="Arial" panose="020B0604020202020204" pitchFamily="34" charset="0"/>
              <a:cs typeface="Arial" panose="020B0604020202020204" pitchFamily="34" charset="0"/>
            </a:rPr>
            <a:t>Their own initiatives (commitment)</a:t>
          </a:r>
        </a:p>
      </dgm:t>
    </dgm:pt>
    <dgm:pt modelId="{12C0425B-37C2-BF48-910E-1487041FEAFC}" type="parTrans" cxnId="{8B0C3030-EA27-3740-A213-BA508C4B077D}">
      <dgm:prSet/>
      <dgm:spPr/>
      <dgm:t>
        <a:bodyPr/>
        <a:lstStyle/>
        <a:p>
          <a:endParaRPr lang="nl-NL"/>
        </a:p>
      </dgm:t>
    </dgm:pt>
    <dgm:pt modelId="{92ECA456-84D4-8D44-AB60-977B08DAAC0C}" type="sibTrans" cxnId="{8B0C3030-EA27-3740-A213-BA508C4B077D}">
      <dgm:prSet/>
      <dgm:spPr/>
      <dgm:t>
        <a:bodyPr/>
        <a:lstStyle/>
        <a:p>
          <a:endParaRPr lang="nl-NL"/>
        </a:p>
      </dgm:t>
    </dgm:pt>
    <dgm:pt modelId="{41F82736-961A-8E46-B21D-E47A7D62038D}">
      <dgm:prSet custT="1"/>
      <dgm:spPr/>
      <dgm:t>
        <a:bodyPr/>
        <a:lstStyle/>
        <a:p>
          <a:pPr rtl="0"/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What they can do (e.g. supply chain, reporting)</a:t>
          </a:r>
        </a:p>
      </dgm:t>
    </dgm:pt>
    <dgm:pt modelId="{8845421A-2398-3C42-8782-AEBFB9587CA9}" type="parTrans" cxnId="{61353384-7D91-F646-B5A0-A0F629842252}">
      <dgm:prSet/>
      <dgm:spPr/>
      <dgm:t>
        <a:bodyPr/>
        <a:lstStyle/>
        <a:p>
          <a:endParaRPr lang="nl-NL"/>
        </a:p>
      </dgm:t>
    </dgm:pt>
    <dgm:pt modelId="{94EC02CF-549D-3644-AC7F-05A34779A557}" type="sibTrans" cxnId="{61353384-7D91-F646-B5A0-A0F629842252}">
      <dgm:prSet/>
      <dgm:spPr/>
      <dgm:t>
        <a:bodyPr/>
        <a:lstStyle/>
        <a:p>
          <a:endParaRPr lang="nl-NL"/>
        </a:p>
      </dgm:t>
    </dgm:pt>
    <dgm:pt modelId="{BBA523EC-07D8-1D40-87AC-357118F88EEF}">
      <dgm:prSet custT="1"/>
      <dgm:spPr/>
      <dgm:t>
        <a:bodyPr/>
        <a:lstStyle/>
        <a:p>
          <a:pPr rtl="0"/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Track record (e.g. incidents, media attention)</a:t>
          </a:r>
        </a:p>
      </dgm:t>
    </dgm:pt>
    <dgm:pt modelId="{E7BD6A33-A512-2548-98BC-0D05B047F45E}" type="parTrans" cxnId="{CAFC8350-05F2-5442-9312-62DBB1FC242E}">
      <dgm:prSet/>
      <dgm:spPr/>
      <dgm:t>
        <a:bodyPr/>
        <a:lstStyle/>
        <a:p>
          <a:endParaRPr lang="nl-NL"/>
        </a:p>
      </dgm:t>
    </dgm:pt>
    <dgm:pt modelId="{F86A279C-C114-524F-A03F-88E6A6C8DAC1}" type="sibTrans" cxnId="{CAFC8350-05F2-5442-9312-62DBB1FC242E}">
      <dgm:prSet/>
      <dgm:spPr/>
      <dgm:t>
        <a:bodyPr/>
        <a:lstStyle/>
        <a:p>
          <a:endParaRPr lang="nl-NL"/>
        </a:p>
      </dgm:t>
    </dgm:pt>
    <dgm:pt modelId="{392D574D-669F-5344-9C98-A3115535EFC0}" type="pres">
      <dgm:prSet presAssocID="{89599C15-8AF5-A04C-AD2E-2AFC5A793DE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72494C56-12C9-004D-B71F-BB0D95492C2D}" type="pres">
      <dgm:prSet presAssocID="{06D7B5D3-E6FD-5343-A105-C8BCE6BDAE9D}" presName="vertOne" presStyleCnt="0"/>
      <dgm:spPr/>
    </dgm:pt>
    <dgm:pt modelId="{D3F861FA-CA9F-BB41-84E4-301FABC7190E}" type="pres">
      <dgm:prSet presAssocID="{06D7B5D3-E6FD-5343-A105-C8BCE6BDAE9D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C8AA4816-B7DF-D342-B1E9-630109640BDF}" type="pres">
      <dgm:prSet presAssocID="{06D7B5D3-E6FD-5343-A105-C8BCE6BDAE9D}" presName="horzOne" presStyleCnt="0"/>
      <dgm:spPr/>
    </dgm:pt>
    <dgm:pt modelId="{5E0DCCB3-22C0-1D4C-BB12-8E8AC00CC72E}" type="pres">
      <dgm:prSet presAssocID="{09028F47-E4FA-FC43-AFD5-0D635F149E0A}" presName="sibSpaceOne" presStyleCnt="0"/>
      <dgm:spPr/>
    </dgm:pt>
    <dgm:pt modelId="{CC960E76-B1EB-6141-8FD5-7CDA01569B91}" type="pres">
      <dgm:prSet presAssocID="{D534A965-E9A3-434B-86B5-964B16823A0C}" presName="vertOne" presStyleCnt="0"/>
      <dgm:spPr/>
    </dgm:pt>
    <dgm:pt modelId="{CF1086D7-87CE-CD45-8857-1BEABE08E761}" type="pres">
      <dgm:prSet presAssocID="{D534A965-E9A3-434B-86B5-964B16823A0C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DD1CA38D-ABF9-3F49-A34A-300CF071DF5F}" type="pres">
      <dgm:prSet presAssocID="{D534A965-E9A3-434B-86B5-964B16823A0C}" presName="parTransOne" presStyleCnt="0"/>
      <dgm:spPr/>
    </dgm:pt>
    <dgm:pt modelId="{22D145AB-8FE5-2646-AF69-609D1675E0AF}" type="pres">
      <dgm:prSet presAssocID="{D534A965-E9A3-434B-86B5-964B16823A0C}" presName="horzOne" presStyleCnt="0"/>
      <dgm:spPr/>
    </dgm:pt>
    <dgm:pt modelId="{F1AA3688-686C-5346-91E3-6B80ABE3E4BB}" type="pres">
      <dgm:prSet presAssocID="{1F20B80E-9D09-B348-9402-FBE292BFECB6}" presName="vertTwo" presStyleCnt="0"/>
      <dgm:spPr/>
    </dgm:pt>
    <dgm:pt modelId="{64DA56EB-9E65-6246-897A-F92353A4F34D}" type="pres">
      <dgm:prSet presAssocID="{1F20B80E-9D09-B348-9402-FBE292BFECB6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1F98E08A-9E19-8044-BC22-441BD941000C}" type="pres">
      <dgm:prSet presAssocID="{1F20B80E-9D09-B348-9402-FBE292BFECB6}" presName="horzTwo" presStyleCnt="0"/>
      <dgm:spPr/>
    </dgm:pt>
    <dgm:pt modelId="{C23059EA-BCD3-4945-9643-B56460781152}" type="pres">
      <dgm:prSet presAssocID="{34E26A07-7ADF-824C-A454-8068FD31F050}" presName="sibSpaceTwo" presStyleCnt="0"/>
      <dgm:spPr/>
    </dgm:pt>
    <dgm:pt modelId="{4FE12C9D-3F66-964C-BA93-D66B8EA5CA90}" type="pres">
      <dgm:prSet presAssocID="{10C9971D-D658-3543-907C-E11EE424EF21}" presName="vertTwo" presStyleCnt="0"/>
      <dgm:spPr/>
    </dgm:pt>
    <dgm:pt modelId="{662A9FB7-A6CA-364E-9C9E-2E6D3D3FD935}" type="pres">
      <dgm:prSet presAssocID="{10C9971D-D658-3543-907C-E11EE424EF21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474C4D86-FDDE-5F48-A8E0-84E40C1FE02C}" type="pres">
      <dgm:prSet presAssocID="{10C9971D-D658-3543-907C-E11EE424EF21}" presName="horzTwo" presStyleCnt="0"/>
      <dgm:spPr/>
    </dgm:pt>
    <dgm:pt modelId="{46CA1396-33D4-5A4D-8378-95EAAA4A6BBE}" type="pres">
      <dgm:prSet presAssocID="{92ECA456-84D4-8D44-AB60-977B08DAAC0C}" presName="sibSpaceTwo" presStyleCnt="0"/>
      <dgm:spPr/>
    </dgm:pt>
    <dgm:pt modelId="{C1D20828-4AC5-084A-8D98-05CF61210337}" type="pres">
      <dgm:prSet presAssocID="{41F82736-961A-8E46-B21D-E47A7D62038D}" presName="vertTwo" presStyleCnt="0"/>
      <dgm:spPr/>
    </dgm:pt>
    <dgm:pt modelId="{FB85CE63-BBF1-864B-B111-9A05EE180CA3}" type="pres">
      <dgm:prSet presAssocID="{41F82736-961A-8E46-B21D-E47A7D62038D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6EE31B26-9587-C142-A5B8-C3E209528CFC}" type="pres">
      <dgm:prSet presAssocID="{41F82736-961A-8E46-B21D-E47A7D62038D}" presName="horzTwo" presStyleCnt="0"/>
      <dgm:spPr/>
    </dgm:pt>
    <dgm:pt modelId="{B655B79E-5422-9D43-A33F-B9B186C6B9EF}" type="pres">
      <dgm:prSet presAssocID="{94EC02CF-549D-3644-AC7F-05A34779A557}" presName="sibSpaceTwo" presStyleCnt="0"/>
      <dgm:spPr/>
    </dgm:pt>
    <dgm:pt modelId="{571D9B5D-D9C9-3845-9CA5-6AE0D67E6763}" type="pres">
      <dgm:prSet presAssocID="{BBA523EC-07D8-1D40-87AC-357118F88EEF}" presName="vertTwo" presStyleCnt="0"/>
      <dgm:spPr/>
    </dgm:pt>
    <dgm:pt modelId="{717DAF90-C030-B54D-8ECE-8BB75BDDFD37}" type="pres">
      <dgm:prSet presAssocID="{BBA523EC-07D8-1D40-87AC-357118F88EEF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F30E3FA1-4BB4-DD48-9E53-FF002F504FEC}" type="pres">
      <dgm:prSet presAssocID="{BBA523EC-07D8-1D40-87AC-357118F88EEF}" presName="horzTwo" presStyleCnt="0"/>
      <dgm:spPr/>
    </dgm:pt>
  </dgm:ptLst>
  <dgm:cxnLst>
    <dgm:cxn modelId="{67168A17-D517-1149-8411-83D176118576}" srcId="{D534A965-E9A3-434B-86B5-964B16823A0C}" destId="{1F20B80E-9D09-B348-9402-FBE292BFECB6}" srcOrd="0" destOrd="0" parTransId="{D1B4F2C5-100F-4340-80D4-86DD10EB5B0D}" sibTransId="{34E26A07-7ADF-824C-A454-8068FD31F050}"/>
    <dgm:cxn modelId="{CE49D844-630A-9B4A-989E-8D7C4A7823D3}" type="presOf" srcId="{10C9971D-D658-3543-907C-E11EE424EF21}" destId="{662A9FB7-A6CA-364E-9C9E-2E6D3D3FD935}" srcOrd="0" destOrd="0" presId="urn:microsoft.com/office/officeart/2005/8/layout/hierarchy4"/>
    <dgm:cxn modelId="{8B0C3030-EA27-3740-A213-BA508C4B077D}" srcId="{D534A965-E9A3-434B-86B5-964B16823A0C}" destId="{10C9971D-D658-3543-907C-E11EE424EF21}" srcOrd="1" destOrd="0" parTransId="{12C0425B-37C2-BF48-910E-1487041FEAFC}" sibTransId="{92ECA456-84D4-8D44-AB60-977B08DAAC0C}"/>
    <dgm:cxn modelId="{06ECD7E5-FCB6-B64E-9056-8D8EB4C83992}" type="presOf" srcId="{89599C15-8AF5-A04C-AD2E-2AFC5A793DED}" destId="{392D574D-669F-5344-9C98-A3115535EFC0}" srcOrd="0" destOrd="0" presId="urn:microsoft.com/office/officeart/2005/8/layout/hierarchy4"/>
    <dgm:cxn modelId="{1532AB3F-45A3-A747-956F-2CB1EE307BB2}" srcId="{89599C15-8AF5-A04C-AD2E-2AFC5A793DED}" destId="{D534A965-E9A3-434B-86B5-964B16823A0C}" srcOrd="1" destOrd="0" parTransId="{2F199240-6C3A-C847-BBB6-F45320B624C9}" sibTransId="{A7B9CFE5-7146-2243-B333-FA1EA29D1289}"/>
    <dgm:cxn modelId="{BB2A83B7-45F6-3B44-8D28-2CD7AAFB95FE}" type="presOf" srcId="{41F82736-961A-8E46-B21D-E47A7D62038D}" destId="{FB85CE63-BBF1-864B-B111-9A05EE180CA3}" srcOrd="0" destOrd="0" presId="urn:microsoft.com/office/officeart/2005/8/layout/hierarchy4"/>
    <dgm:cxn modelId="{CD570090-71A1-7B46-8EFE-FFC292AF7670}" srcId="{89599C15-8AF5-A04C-AD2E-2AFC5A793DED}" destId="{06D7B5D3-E6FD-5343-A105-C8BCE6BDAE9D}" srcOrd="0" destOrd="0" parTransId="{CD189F57-E4B6-4243-9907-1960BAA83271}" sibTransId="{09028F47-E4FA-FC43-AFD5-0D635F149E0A}"/>
    <dgm:cxn modelId="{A303BD8B-225E-394A-95D1-05D9E21415A0}" type="presOf" srcId="{06D7B5D3-E6FD-5343-A105-C8BCE6BDAE9D}" destId="{D3F861FA-CA9F-BB41-84E4-301FABC7190E}" srcOrd="0" destOrd="0" presId="urn:microsoft.com/office/officeart/2005/8/layout/hierarchy4"/>
    <dgm:cxn modelId="{D823A401-9BB4-C347-A0C8-FAC9BEA77EBB}" type="presOf" srcId="{D534A965-E9A3-434B-86B5-964B16823A0C}" destId="{CF1086D7-87CE-CD45-8857-1BEABE08E761}" srcOrd="0" destOrd="0" presId="urn:microsoft.com/office/officeart/2005/8/layout/hierarchy4"/>
    <dgm:cxn modelId="{61353384-7D91-F646-B5A0-A0F629842252}" srcId="{D534A965-E9A3-434B-86B5-964B16823A0C}" destId="{41F82736-961A-8E46-B21D-E47A7D62038D}" srcOrd="2" destOrd="0" parTransId="{8845421A-2398-3C42-8782-AEBFB9587CA9}" sibTransId="{94EC02CF-549D-3644-AC7F-05A34779A557}"/>
    <dgm:cxn modelId="{CAFC8350-05F2-5442-9312-62DBB1FC242E}" srcId="{D534A965-E9A3-434B-86B5-964B16823A0C}" destId="{BBA523EC-07D8-1D40-87AC-357118F88EEF}" srcOrd="3" destOrd="0" parTransId="{E7BD6A33-A512-2548-98BC-0D05B047F45E}" sibTransId="{F86A279C-C114-524F-A03F-88E6A6C8DAC1}"/>
    <dgm:cxn modelId="{EB523A95-4547-AE45-A06E-6575091B8752}" type="presOf" srcId="{1F20B80E-9D09-B348-9402-FBE292BFECB6}" destId="{64DA56EB-9E65-6246-897A-F92353A4F34D}" srcOrd="0" destOrd="0" presId="urn:microsoft.com/office/officeart/2005/8/layout/hierarchy4"/>
    <dgm:cxn modelId="{EB082B75-9E4B-AD4A-A92E-D3339BCDB228}" type="presOf" srcId="{BBA523EC-07D8-1D40-87AC-357118F88EEF}" destId="{717DAF90-C030-B54D-8ECE-8BB75BDDFD37}" srcOrd="0" destOrd="0" presId="urn:microsoft.com/office/officeart/2005/8/layout/hierarchy4"/>
    <dgm:cxn modelId="{4F24CB3F-B4F5-F84E-8E5A-0A9F0255D0BF}" type="presParOf" srcId="{392D574D-669F-5344-9C98-A3115535EFC0}" destId="{72494C56-12C9-004D-B71F-BB0D95492C2D}" srcOrd="0" destOrd="0" presId="urn:microsoft.com/office/officeart/2005/8/layout/hierarchy4"/>
    <dgm:cxn modelId="{B2AA8CC4-4BB2-754D-B704-95F9CE5F767B}" type="presParOf" srcId="{72494C56-12C9-004D-B71F-BB0D95492C2D}" destId="{D3F861FA-CA9F-BB41-84E4-301FABC7190E}" srcOrd="0" destOrd="0" presId="urn:microsoft.com/office/officeart/2005/8/layout/hierarchy4"/>
    <dgm:cxn modelId="{4657F994-795E-2F4D-9827-89BA024916EE}" type="presParOf" srcId="{72494C56-12C9-004D-B71F-BB0D95492C2D}" destId="{C8AA4816-B7DF-D342-B1E9-630109640BDF}" srcOrd="1" destOrd="0" presId="urn:microsoft.com/office/officeart/2005/8/layout/hierarchy4"/>
    <dgm:cxn modelId="{34F3BA3C-EA45-1345-8C25-C19FBA92A8E4}" type="presParOf" srcId="{392D574D-669F-5344-9C98-A3115535EFC0}" destId="{5E0DCCB3-22C0-1D4C-BB12-8E8AC00CC72E}" srcOrd="1" destOrd="0" presId="urn:microsoft.com/office/officeart/2005/8/layout/hierarchy4"/>
    <dgm:cxn modelId="{C8E5C460-62BA-8A4B-93A9-E95F4CC51CE0}" type="presParOf" srcId="{392D574D-669F-5344-9C98-A3115535EFC0}" destId="{CC960E76-B1EB-6141-8FD5-7CDA01569B91}" srcOrd="2" destOrd="0" presId="urn:microsoft.com/office/officeart/2005/8/layout/hierarchy4"/>
    <dgm:cxn modelId="{999CF388-F70F-FD40-909A-CF25A01904DE}" type="presParOf" srcId="{CC960E76-B1EB-6141-8FD5-7CDA01569B91}" destId="{CF1086D7-87CE-CD45-8857-1BEABE08E761}" srcOrd="0" destOrd="0" presId="urn:microsoft.com/office/officeart/2005/8/layout/hierarchy4"/>
    <dgm:cxn modelId="{AD5917A8-C179-DD41-B69A-7A64DF284F1B}" type="presParOf" srcId="{CC960E76-B1EB-6141-8FD5-7CDA01569B91}" destId="{DD1CA38D-ABF9-3F49-A34A-300CF071DF5F}" srcOrd="1" destOrd="0" presId="urn:microsoft.com/office/officeart/2005/8/layout/hierarchy4"/>
    <dgm:cxn modelId="{60942C26-1919-7041-BBC7-C20810F8354A}" type="presParOf" srcId="{CC960E76-B1EB-6141-8FD5-7CDA01569B91}" destId="{22D145AB-8FE5-2646-AF69-609D1675E0AF}" srcOrd="2" destOrd="0" presId="urn:microsoft.com/office/officeart/2005/8/layout/hierarchy4"/>
    <dgm:cxn modelId="{DAC581F0-4F64-DA4C-9D90-C52A1968B138}" type="presParOf" srcId="{22D145AB-8FE5-2646-AF69-609D1675E0AF}" destId="{F1AA3688-686C-5346-91E3-6B80ABE3E4BB}" srcOrd="0" destOrd="0" presId="urn:microsoft.com/office/officeart/2005/8/layout/hierarchy4"/>
    <dgm:cxn modelId="{B99A2CA8-52DB-AD42-B729-667581C2411F}" type="presParOf" srcId="{F1AA3688-686C-5346-91E3-6B80ABE3E4BB}" destId="{64DA56EB-9E65-6246-897A-F92353A4F34D}" srcOrd="0" destOrd="0" presId="urn:microsoft.com/office/officeart/2005/8/layout/hierarchy4"/>
    <dgm:cxn modelId="{C6E318AA-B5AD-5845-9E1D-5017D0FB58E8}" type="presParOf" srcId="{F1AA3688-686C-5346-91E3-6B80ABE3E4BB}" destId="{1F98E08A-9E19-8044-BC22-441BD941000C}" srcOrd="1" destOrd="0" presId="urn:microsoft.com/office/officeart/2005/8/layout/hierarchy4"/>
    <dgm:cxn modelId="{5E6BD58B-6A17-F446-8294-A2AA7B82F9D6}" type="presParOf" srcId="{22D145AB-8FE5-2646-AF69-609D1675E0AF}" destId="{C23059EA-BCD3-4945-9643-B56460781152}" srcOrd="1" destOrd="0" presId="urn:microsoft.com/office/officeart/2005/8/layout/hierarchy4"/>
    <dgm:cxn modelId="{2A0A4DE3-5758-B646-8E67-60194DC454F2}" type="presParOf" srcId="{22D145AB-8FE5-2646-AF69-609D1675E0AF}" destId="{4FE12C9D-3F66-964C-BA93-D66B8EA5CA90}" srcOrd="2" destOrd="0" presId="urn:microsoft.com/office/officeart/2005/8/layout/hierarchy4"/>
    <dgm:cxn modelId="{496E971E-D4F8-BF4B-8DB3-6466DE25CC0E}" type="presParOf" srcId="{4FE12C9D-3F66-964C-BA93-D66B8EA5CA90}" destId="{662A9FB7-A6CA-364E-9C9E-2E6D3D3FD935}" srcOrd="0" destOrd="0" presId="urn:microsoft.com/office/officeart/2005/8/layout/hierarchy4"/>
    <dgm:cxn modelId="{E08A96DF-BD11-2942-8693-084279212D76}" type="presParOf" srcId="{4FE12C9D-3F66-964C-BA93-D66B8EA5CA90}" destId="{474C4D86-FDDE-5F48-A8E0-84E40C1FE02C}" srcOrd="1" destOrd="0" presId="urn:microsoft.com/office/officeart/2005/8/layout/hierarchy4"/>
    <dgm:cxn modelId="{C2A691CB-0E4A-D748-80B1-43FFB64B3FF0}" type="presParOf" srcId="{22D145AB-8FE5-2646-AF69-609D1675E0AF}" destId="{46CA1396-33D4-5A4D-8378-95EAAA4A6BBE}" srcOrd="3" destOrd="0" presId="urn:microsoft.com/office/officeart/2005/8/layout/hierarchy4"/>
    <dgm:cxn modelId="{AADCF2B9-05DE-8146-BE8C-226F92328100}" type="presParOf" srcId="{22D145AB-8FE5-2646-AF69-609D1675E0AF}" destId="{C1D20828-4AC5-084A-8D98-05CF61210337}" srcOrd="4" destOrd="0" presId="urn:microsoft.com/office/officeart/2005/8/layout/hierarchy4"/>
    <dgm:cxn modelId="{5D3FAA34-2B72-2A42-A974-9363A7ED8C31}" type="presParOf" srcId="{C1D20828-4AC5-084A-8D98-05CF61210337}" destId="{FB85CE63-BBF1-864B-B111-9A05EE180CA3}" srcOrd="0" destOrd="0" presId="urn:microsoft.com/office/officeart/2005/8/layout/hierarchy4"/>
    <dgm:cxn modelId="{DB010B42-5912-3B4C-BB20-77DCA8948722}" type="presParOf" srcId="{C1D20828-4AC5-084A-8D98-05CF61210337}" destId="{6EE31B26-9587-C142-A5B8-C3E209528CFC}" srcOrd="1" destOrd="0" presId="urn:microsoft.com/office/officeart/2005/8/layout/hierarchy4"/>
    <dgm:cxn modelId="{53CFC99D-CF8C-B043-90E6-682ACA5FC78C}" type="presParOf" srcId="{22D145AB-8FE5-2646-AF69-609D1675E0AF}" destId="{B655B79E-5422-9D43-A33F-B9B186C6B9EF}" srcOrd="5" destOrd="0" presId="urn:microsoft.com/office/officeart/2005/8/layout/hierarchy4"/>
    <dgm:cxn modelId="{1673A383-FA4B-4D4F-B971-C8B23390C9F1}" type="presParOf" srcId="{22D145AB-8FE5-2646-AF69-609D1675E0AF}" destId="{571D9B5D-D9C9-3845-9CA5-6AE0D67E6763}" srcOrd="6" destOrd="0" presId="urn:microsoft.com/office/officeart/2005/8/layout/hierarchy4"/>
    <dgm:cxn modelId="{F6A5C154-BC0B-0243-9971-E8762CC11D5B}" type="presParOf" srcId="{571D9B5D-D9C9-3845-9CA5-6AE0D67E6763}" destId="{717DAF90-C030-B54D-8ECE-8BB75BDDFD37}" srcOrd="0" destOrd="0" presId="urn:microsoft.com/office/officeart/2005/8/layout/hierarchy4"/>
    <dgm:cxn modelId="{253C780D-8E66-CE40-A667-E7F37672C5E0}" type="presParOf" srcId="{571D9B5D-D9C9-3845-9CA5-6AE0D67E6763}" destId="{F30E3FA1-4BB4-DD48-9E53-FF002F504FE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F9C51E-6D66-CE43-B454-40830832F972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43E32B3-79D1-A44B-9B36-7A5C3F6B58EE}">
      <dgm:prSet/>
      <dgm:spPr/>
      <dgm:t>
        <a:bodyPr/>
        <a:lstStyle/>
        <a:p>
          <a:pPr rtl="0"/>
          <a:r>
            <a:rPr lang="en-GB" noProof="0" dirty="0">
              <a:latin typeface="Arial"/>
              <a:cs typeface="Arial"/>
            </a:rPr>
            <a:t>Closed loop supply chain</a:t>
          </a:r>
        </a:p>
      </dgm:t>
    </dgm:pt>
    <dgm:pt modelId="{046652A8-D8D3-7B45-83EA-4D0528BC6442}" type="parTrans" cxnId="{501CC91C-9A2F-CA4B-8440-364BB5BFECE9}">
      <dgm:prSet/>
      <dgm:spPr/>
      <dgm:t>
        <a:bodyPr/>
        <a:lstStyle/>
        <a:p>
          <a:endParaRPr lang="nl-NL"/>
        </a:p>
      </dgm:t>
    </dgm:pt>
    <dgm:pt modelId="{5971E1EE-06DE-5842-8AA4-B15A9BF48E85}" type="sibTrans" cxnId="{501CC91C-9A2F-CA4B-8440-364BB5BFECE9}">
      <dgm:prSet/>
      <dgm:spPr/>
      <dgm:t>
        <a:bodyPr/>
        <a:lstStyle/>
        <a:p>
          <a:endParaRPr lang="nl-NL"/>
        </a:p>
      </dgm:t>
    </dgm:pt>
    <dgm:pt modelId="{8EFC22F8-CC51-944C-8D15-2A1EF167E97A}">
      <dgm:prSet/>
      <dgm:spPr/>
      <dgm:t>
        <a:bodyPr/>
        <a:lstStyle/>
        <a:p>
          <a:pPr rtl="0"/>
          <a:r>
            <a:rPr lang="en-GB" noProof="0" dirty="0">
              <a:latin typeface="Arial"/>
              <a:cs typeface="Arial"/>
            </a:rPr>
            <a:t>Materials remain with party that can do most with these materials</a:t>
          </a:r>
        </a:p>
      </dgm:t>
    </dgm:pt>
    <dgm:pt modelId="{5E104A35-863A-1345-8361-1C38E7D11CC7}" type="parTrans" cxnId="{C1FB50CD-1DA4-FF46-B621-9C6E30EEF61D}">
      <dgm:prSet/>
      <dgm:spPr/>
      <dgm:t>
        <a:bodyPr/>
        <a:lstStyle/>
        <a:p>
          <a:endParaRPr lang="nl-NL"/>
        </a:p>
      </dgm:t>
    </dgm:pt>
    <dgm:pt modelId="{74E972E8-CAD1-9747-BF4E-9B2EDFA1DCD0}" type="sibTrans" cxnId="{C1FB50CD-1DA4-FF46-B621-9C6E30EEF61D}">
      <dgm:prSet/>
      <dgm:spPr/>
      <dgm:t>
        <a:bodyPr/>
        <a:lstStyle/>
        <a:p>
          <a:endParaRPr lang="nl-NL"/>
        </a:p>
      </dgm:t>
    </dgm:pt>
    <dgm:pt modelId="{DC4880BA-33C5-BE47-8B9F-B18546296656}">
      <dgm:prSet/>
      <dgm:spPr/>
      <dgm:t>
        <a:bodyPr/>
        <a:lstStyle/>
        <a:p>
          <a:pPr rtl="0"/>
          <a:r>
            <a:rPr lang="en-GB" noProof="0" dirty="0">
              <a:latin typeface="Arial"/>
              <a:cs typeface="Arial"/>
            </a:rPr>
            <a:t>New production technologies</a:t>
          </a:r>
        </a:p>
      </dgm:t>
    </dgm:pt>
    <dgm:pt modelId="{3FE2444E-4754-EB41-B2C9-948837D1C972}" type="parTrans" cxnId="{EE72DF55-752C-DB40-9A33-E759AAB0B929}">
      <dgm:prSet/>
      <dgm:spPr/>
      <dgm:t>
        <a:bodyPr/>
        <a:lstStyle/>
        <a:p>
          <a:endParaRPr lang="nl-NL"/>
        </a:p>
      </dgm:t>
    </dgm:pt>
    <dgm:pt modelId="{F750018F-C4F9-4E4E-A9FC-80543E0005F0}" type="sibTrans" cxnId="{EE72DF55-752C-DB40-9A33-E759AAB0B929}">
      <dgm:prSet/>
      <dgm:spPr/>
      <dgm:t>
        <a:bodyPr/>
        <a:lstStyle/>
        <a:p>
          <a:endParaRPr lang="nl-NL"/>
        </a:p>
      </dgm:t>
    </dgm:pt>
    <dgm:pt modelId="{475654B1-F1E7-6549-97F7-3AC9D18FFCEB}">
      <dgm:prSet/>
      <dgm:spPr/>
      <dgm:t>
        <a:bodyPr/>
        <a:lstStyle/>
        <a:p>
          <a:pPr rtl="0"/>
          <a:r>
            <a:rPr lang="en-GB" noProof="0" dirty="0">
              <a:latin typeface="Arial"/>
              <a:cs typeface="Arial"/>
            </a:rPr>
            <a:t>Longer life time products</a:t>
          </a:r>
        </a:p>
      </dgm:t>
    </dgm:pt>
    <dgm:pt modelId="{39F14CEF-868A-A643-9657-918A043843B5}" type="parTrans" cxnId="{5A52C017-2BAE-2440-8641-8B880484AD03}">
      <dgm:prSet/>
      <dgm:spPr/>
      <dgm:t>
        <a:bodyPr/>
        <a:lstStyle/>
        <a:p>
          <a:endParaRPr lang="nl-NL"/>
        </a:p>
      </dgm:t>
    </dgm:pt>
    <dgm:pt modelId="{77F5897F-C03D-F442-8CBC-A7B26597296C}" type="sibTrans" cxnId="{5A52C017-2BAE-2440-8641-8B880484AD03}">
      <dgm:prSet/>
      <dgm:spPr/>
      <dgm:t>
        <a:bodyPr/>
        <a:lstStyle/>
        <a:p>
          <a:endParaRPr lang="nl-NL"/>
        </a:p>
      </dgm:t>
    </dgm:pt>
    <dgm:pt modelId="{E29D360D-4EC6-A64B-BC3A-2E1373CD30F9}">
      <dgm:prSet/>
      <dgm:spPr/>
      <dgm:t>
        <a:bodyPr/>
        <a:lstStyle/>
        <a:p>
          <a:pPr rtl="0"/>
          <a:r>
            <a:rPr lang="en-GB" noProof="0" dirty="0">
              <a:latin typeface="Arial"/>
              <a:cs typeface="Arial"/>
            </a:rPr>
            <a:t>From selling to using: payment for service models</a:t>
          </a:r>
        </a:p>
      </dgm:t>
    </dgm:pt>
    <dgm:pt modelId="{3A6B7EBC-FDD4-2E41-BCAF-7CDE60498947}" type="parTrans" cxnId="{2E66A995-3A13-3F4F-B808-642A3ADC7EA1}">
      <dgm:prSet/>
      <dgm:spPr/>
      <dgm:t>
        <a:bodyPr/>
        <a:lstStyle/>
        <a:p>
          <a:endParaRPr lang="nl-NL"/>
        </a:p>
      </dgm:t>
    </dgm:pt>
    <dgm:pt modelId="{E87918EE-088A-2347-9A3C-B26394DB887A}" type="sibTrans" cxnId="{2E66A995-3A13-3F4F-B808-642A3ADC7EA1}">
      <dgm:prSet/>
      <dgm:spPr/>
      <dgm:t>
        <a:bodyPr/>
        <a:lstStyle/>
        <a:p>
          <a:endParaRPr lang="nl-NL"/>
        </a:p>
      </dgm:t>
    </dgm:pt>
    <dgm:pt modelId="{6F75BF3F-7CA8-4A4E-B4B4-A10B2D73E92F}">
      <dgm:prSet/>
      <dgm:spPr/>
      <dgm:t>
        <a:bodyPr/>
        <a:lstStyle/>
        <a:p>
          <a:pPr rtl="0"/>
          <a:r>
            <a:rPr lang="en-GB" noProof="0" dirty="0">
              <a:latin typeface="Arial"/>
              <a:cs typeface="Arial"/>
            </a:rPr>
            <a:t>Business components</a:t>
          </a:r>
        </a:p>
      </dgm:t>
    </dgm:pt>
    <dgm:pt modelId="{ECC5D70A-0D60-9C40-9F75-C5925AE0BAE8}" type="parTrans" cxnId="{B4BFC44F-6FFD-5349-B097-6ED8692F144E}">
      <dgm:prSet/>
      <dgm:spPr/>
      <dgm:t>
        <a:bodyPr/>
        <a:lstStyle/>
        <a:p>
          <a:endParaRPr lang="nl-NL"/>
        </a:p>
      </dgm:t>
    </dgm:pt>
    <dgm:pt modelId="{F2B5E240-CFAA-4743-A660-0AE30F0CBB4E}" type="sibTrans" cxnId="{B4BFC44F-6FFD-5349-B097-6ED8692F144E}">
      <dgm:prSet/>
      <dgm:spPr/>
      <dgm:t>
        <a:bodyPr/>
        <a:lstStyle/>
        <a:p>
          <a:endParaRPr lang="nl-NL"/>
        </a:p>
      </dgm:t>
    </dgm:pt>
    <dgm:pt modelId="{D3D1A0FA-5BFA-2E41-A2CF-7240F0A2BCF8}">
      <dgm:prSet/>
      <dgm:spPr/>
      <dgm:t>
        <a:bodyPr/>
        <a:lstStyle/>
        <a:p>
          <a:pPr rtl="0"/>
          <a:r>
            <a:rPr lang="en-GB" noProof="0" dirty="0">
              <a:latin typeface="Arial"/>
              <a:cs typeface="Arial"/>
            </a:rPr>
            <a:t>Pre-use: design and manufacturing</a:t>
          </a:r>
        </a:p>
      </dgm:t>
    </dgm:pt>
    <dgm:pt modelId="{F8F5CD87-5C11-8C46-8887-DAC181E404E7}" type="parTrans" cxnId="{DE0C2AD3-69C5-1A4A-B29C-9B23901C44A5}">
      <dgm:prSet/>
      <dgm:spPr/>
      <dgm:t>
        <a:bodyPr/>
        <a:lstStyle/>
        <a:p>
          <a:endParaRPr lang="nl-NL"/>
        </a:p>
      </dgm:t>
    </dgm:pt>
    <dgm:pt modelId="{C276F644-A257-B945-91B6-BD085523D9F3}" type="sibTrans" cxnId="{DE0C2AD3-69C5-1A4A-B29C-9B23901C44A5}">
      <dgm:prSet/>
      <dgm:spPr/>
      <dgm:t>
        <a:bodyPr/>
        <a:lstStyle/>
        <a:p>
          <a:endParaRPr lang="nl-NL"/>
        </a:p>
      </dgm:t>
    </dgm:pt>
    <dgm:pt modelId="{7ED937F5-E971-624F-9234-D144BE86417E}">
      <dgm:prSet/>
      <dgm:spPr/>
      <dgm:t>
        <a:bodyPr/>
        <a:lstStyle/>
        <a:p>
          <a:pPr rtl="0"/>
          <a:r>
            <a:rPr lang="en-GB" noProof="0" dirty="0">
              <a:latin typeface="Arial"/>
              <a:cs typeface="Arial"/>
            </a:rPr>
            <a:t>Use: services</a:t>
          </a:r>
        </a:p>
      </dgm:t>
    </dgm:pt>
    <dgm:pt modelId="{DCC1C180-489B-B149-A299-6A37C5FAE489}" type="parTrans" cxnId="{8E4A0586-583B-B74D-BF98-6654BC65DD96}">
      <dgm:prSet/>
      <dgm:spPr/>
      <dgm:t>
        <a:bodyPr/>
        <a:lstStyle/>
        <a:p>
          <a:endParaRPr lang="nl-NL"/>
        </a:p>
      </dgm:t>
    </dgm:pt>
    <dgm:pt modelId="{9F39401A-EC3A-C642-8728-CA17F4BF4F7F}" type="sibTrans" cxnId="{8E4A0586-583B-B74D-BF98-6654BC65DD96}">
      <dgm:prSet/>
      <dgm:spPr/>
      <dgm:t>
        <a:bodyPr/>
        <a:lstStyle/>
        <a:p>
          <a:endParaRPr lang="nl-NL"/>
        </a:p>
      </dgm:t>
    </dgm:pt>
    <dgm:pt modelId="{F1F7FDDE-04E1-B146-9873-CF6905311F28}">
      <dgm:prSet/>
      <dgm:spPr/>
      <dgm:t>
        <a:bodyPr/>
        <a:lstStyle/>
        <a:p>
          <a:pPr rtl="0"/>
          <a:r>
            <a:rPr lang="en-GB" noProof="0" dirty="0">
              <a:latin typeface="Arial"/>
              <a:cs typeface="Arial"/>
            </a:rPr>
            <a:t>Post-use: refurbishment</a:t>
          </a:r>
        </a:p>
      </dgm:t>
    </dgm:pt>
    <dgm:pt modelId="{54673675-C578-6F4C-84F3-1412E2372EA5}" type="parTrans" cxnId="{B538ADE9-4307-8C46-BED9-1E91BA7A1142}">
      <dgm:prSet/>
      <dgm:spPr/>
      <dgm:t>
        <a:bodyPr/>
        <a:lstStyle/>
        <a:p>
          <a:endParaRPr lang="nl-NL"/>
        </a:p>
      </dgm:t>
    </dgm:pt>
    <dgm:pt modelId="{665F9722-842E-D648-AFF3-F56A3544C27E}" type="sibTrans" cxnId="{B538ADE9-4307-8C46-BED9-1E91BA7A1142}">
      <dgm:prSet/>
      <dgm:spPr/>
      <dgm:t>
        <a:bodyPr/>
        <a:lstStyle/>
        <a:p>
          <a:endParaRPr lang="nl-NL"/>
        </a:p>
      </dgm:t>
    </dgm:pt>
    <dgm:pt modelId="{6A6B53D4-17A5-DA45-BC77-31B581208ED2}" type="pres">
      <dgm:prSet presAssocID="{93F9C51E-6D66-CE43-B454-40830832F97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103D077-E976-A040-8169-3793D8798A5B}" type="pres">
      <dgm:prSet presAssocID="{F43E32B3-79D1-A44B-9B36-7A5C3F6B58EE}" presName="parentLin" presStyleCnt="0"/>
      <dgm:spPr/>
    </dgm:pt>
    <dgm:pt modelId="{781652BD-6D4C-4347-B633-C130DAA48850}" type="pres">
      <dgm:prSet presAssocID="{F43E32B3-79D1-A44B-9B36-7A5C3F6B58EE}" presName="parentLeftMargin" presStyleLbl="node1" presStyleIdx="0" presStyleCnt="2"/>
      <dgm:spPr/>
      <dgm:t>
        <a:bodyPr/>
        <a:lstStyle/>
        <a:p>
          <a:endParaRPr lang="nl-NL"/>
        </a:p>
      </dgm:t>
    </dgm:pt>
    <dgm:pt modelId="{8182ACF8-B349-FF47-8177-9B4A540D6B0E}" type="pres">
      <dgm:prSet presAssocID="{F43E32B3-79D1-A44B-9B36-7A5C3F6B58EE}" presName="parentText" presStyleLbl="node1" presStyleIdx="0" presStyleCnt="2" custScaleX="76814" custScaleY="14200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9F5C1C6-F96B-C44F-946C-373915D0B262}" type="pres">
      <dgm:prSet presAssocID="{F43E32B3-79D1-A44B-9B36-7A5C3F6B58EE}" presName="negativeSpace" presStyleCnt="0"/>
      <dgm:spPr/>
    </dgm:pt>
    <dgm:pt modelId="{D3432CB1-1807-534F-B4C2-97109F2E8A0F}" type="pres">
      <dgm:prSet presAssocID="{F43E32B3-79D1-A44B-9B36-7A5C3F6B58E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53F9968-9666-F34F-8FB1-D91E994DF518}" type="pres">
      <dgm:prSet presAssocID="{5971E1EE-06DE-5842-8AA4-B15A9BF48E85}" presName="spaceBetweenRectangles" presStyleCnt="0"/>
      <dgm:spPr/>
    </dgm:pt>
    <dgm:pt modelId="{49378DEC-CB91-E746-A118-E51A4BDC2058}" type="pres">
      <dgm:prSet presAssocID="{6F75BF3F-7CA8-4A4E-B4B4-A10B2D73E92F}" presName="parentLin" presStyleCnt="0"/>
      <dgm:spPr/>
    </dgm:pt>
    <dgm:pt modelId="{2A6C08C7-0D8F-D34E-9BA6-F715EF526352}" type="pres">
      <dgm:prSet presAssocID="{6F75BF3F-7CA8-4A4E-B4B4-A10B2D73E92F}" presName="parentLeftMargin" presStyleLbl="node1" presStyleIdx="0" presStyleCnt="2"/>
      <dgm:spPr/>
      <dgm:t>
        <a:bodyPr/>
        <a:lstStyle/>
        <a:p>
          <a:endParaRPr lang="nl-NL"/>
        </a:p>
      </dgm:t>
    </dgm:pt>
    <dgm:pt modelId="{5F13A25D-1A61-0945-B41A-0969F5BEA903}" type="pres">
      <dgm:prSet presAssocID="{6F75BF3F-7CA8-4A4E-B4B4-A10B2D73E92F}" presName="parentText" presStyleLbl="node1" presStyleIdx="1" presStyleCnt="2" custScaleX="78391" custScaleY="13336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EDA0725-CF1A-7748-A5F2-F4FF35B8FC22}" type="pres">
      <dgm:prSet presAssocID="{6F75BF3F-7CA8-4A4E-B4B4-A10B2D73E92F}" presName="negativeSpace" presStyleCnt="0"/>
      <dgm:spPr/>
    </dgm:pt>
    <dgm:pt modelId="{89B1554E-BE6F-4C40-99EE-8F515950D0C7}" type="pres">
      <dgm:prSet presAssocID="{6F75BF3F-7CA8-4A4E-B4B4-A10B2D73E92F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4BFC44F-6FFD-5349-B097-6ED8692F144E}" srcId="{93F9C51E-6D66-CE43-B454-40830832F972}" destId="{6F75BF3F-7CA8-4A4E-B4B4-A10B2D73E92F}" srcOrd="1" destOrd="0" parTransId="{ECC5D70A-0D60-9C40-9F75-C5925AE0BAE8}" sibTransId="{F2B5E240-CFAA-4743-A660-0AE30F0CBB4E}"/>
    <dgm:cxn modelId="{501CC91C-9A2F-CA4B-8440-364BB5BFECE9}" srcId="{93F9C51E-6D66-CE43-B454-40830832F972}" destId="{F43E32B3-79D1-A44B-9B36-7A5C3F6B58EE}" srcOrd="0" destOrd="0" parTransId="{046652A8-D8D3-7B45-83EA-4D0528BC6442}" sibTransId="{5971E1EE-06DE-5842-8AA4-B15A9BF48E85}"/>
    <dgm:cxn modelId="{C4B79715-C433-1141-8D52-B0DE4924ACC7}" type="presOf" srcId="{6F75BF3F-7CA8-4A4E-B4B4-A10B2D73E92F}" destId="{5F13A25D-1A61-0945-B41A-0969F5BEA903}" srcOrd="1" destOrd="0" presId="urn:microsoft.com/office/officeart/2005/8/layout/list1"/>
    <dgm:cxn modelId="{134DFE60-2829-814F-8FA2-6862987751CD}" type="presOf" srcId="{475654B1-F1E7-6549-97F7-3AC9D18FFCEB}" destId="{D3432CB1-1807-534F-B4C2-97109F2E8A0F}" srcOrd="0" destOrd="2" presId="urn:microsoft.com/office/officeart/2005/8/layout/list1"/>
    <dgm:cxn modelId="{5C9A909A-B287-D645-89B4-9A8F6D3B9959}" type="presOf" srcId="{F1F7FDDE-04E1-B146-9873-CF6905311F28}" destId="{89B1554E-BE6F-4C40-99EE-8F515950D0C7}" srcOrd="0" destOrd="2" presId="urn:microsoft.com/office/officeart/2005/8/layout/list1"/>
    <dgm:cxn modelId="{5A5C16BB-3C16-8B49-A1DA-F6F561924A4B}" type="presOf" srcId="{D3D1A0FA-5BFA-2E41-A2CF-7240F0A2BCF8}" destId="{89B1554E-BE6F-4C40-99EE-8F515950D0C7}" srcOrd="0" destOrd="0" presId="urn:microsoft.com/office/officeart/2005/8/layout/list1"/>
    <dgm:cxn modelId="{2583AE56-B380-AE47-B281-0BC5F4DBA30C}" type="presOf" srcId="{F43E32B3-79D1-A44B-9B36-7A5C3F6B58EE}" destId="{8182ACF8-B349-FF47-8177-9B4A540D6B0E}" srcOrd="1" destOrd="0" presId="urn:microsoft.com/office/officeart/2005/8/layout/list1"/>
    <dgm:cxn modelId="{E6511BD0-38D2-204F-A762-3B0DBB00A912}" type="presOf" srcId="{93F9C51E-6D66-CE43-B454-40830832F972}" destId="{6A6B53D4-17A5-DA45-BC77-31B581208ED2}" srcOrd="0" destOrd="0" presId="urn:microsoft.com/office/officeart/2005/8/layout/list1"/>
    <dgm:cxn modelId="{8E4A0586-583B-B74D-BF98-6654BC65DD96}" srcId="{6F75BF3F-7CA8-4A4E-B4B4-A10B2D73E92F}" destId="{7ED937F5-E971-624F-9234-D144BE86417E}" srcOrd="1" destOrd="0" parTransId="{DCC1C180-489B-B149-A299-6A37C5FAE489}" sibTransId="{9F39401A-EC3A-C642-8728-CA17F4BF4F7F}"/>
    <dgm:cxn modelId="{5A52C017-2BAE-2440-8641-8B880484AD03}" srcId="{F43E32B3-79D1-A44B-9B36-7A5C3F6B58EE}" destId="{475654B1-F1E7-6549-97F7-3AC9D18FFCEB}" srcOrd="2" destOrd="0" parTransId="{39F14CEF-868A-A643-9657-918A043843B5}" sibTransId="{77F5897F-C03D-F442-8CBC-A7B26597296C}"/>
    <dgm:cxn modelId="{C1FB50CD-1DA4-FF46-B621-9C6E30EEF61D}" srcId="{F43E32B3-79D1-A44B-9B36-7A5C3F6B58EE}" destId="{8EFC22F8-CC51-944C-8D15-2A1EF167E97A}" srcOrd="0" destOrd="0" parTransId="{5E104A35-863A-1345-8361-1C38E7D11CC7}" sibTransId="{74E972E8-CAD1-9747-BF4E-9B2EDFA1DCD0}"/>
    <dgm:cxn modelId="{2E66A995-3A13-3F4F-B808-642A3ADC7EA1}" srcId="{F43E32B3-79D1-A44B-9B36-7A5C3F6B58EE}" destId="{E29D360D-4EC6-A64B-BC3A-2E1373CD30F9}" srcOrd="3" destOrd="0" parTransId="{3A6B7EBC-FDD4-2E41-BCAF-7CDE60498947}" sibTransId="{E87918EE-088A-2347-9A3C-B26394DB887A}"/>
    <dgm:cxn modelId="{2D7F8896-92C5-9846-A5DA-E7F06A047085}" type="presOf" srcId="{6F75BF3F-7CA8-4A4E-B4B4-A10B2D73E92F}" destId="{2A6C08C7-0D8F-D34E-9BA6-F715EF526352}" srcOrd="0" destOrd="0" presId="urn:microsoft.com/office/officeart/2005/8/layout/list1"/>
    <dgm:cxn modelId="{CB943734-763B-3944-9696-EE240262D36A}" type="presOf" srcId="{E29D360D-4EC6-A64B-BC3A-2E1373CD30F9}" destId="{D3432CB1-1807-534F-B4C2-97109F2E8A0F}" srcOrd="0" destOrd="3" presId="urn:microsoft.com/office/officeart/2005/8/layout/list1"/>
    <dgm:cxn modelId="{05123945-1B26-AB4E-AFF8-5409E1051E64}" type="presOf" srcId="{DC4880BA-33C5-BE47-8B9F-B18546296656}" destId="{D3432CB1-1807-534F-B4C2-97109F2E8A0F}" srcOrd="0" destOrd="1" presId="urn:microsoft.com/office/officeart/2005/8/layout/list1"/>
    <dgm:cxn modelId="{DE0C2AD3-69C5-1A4A-B29C-9B23901C44A5}" srcId="{6F75BF3F-7CA8-4A4E-B4B4-A10B2D73E92F}" destId="{D3D1A0FA-5BFA-2E41-A2CF-7240F0A2BCF8}" srcOrd="0" destOrd="0" parTransId="{F8F5CD87-5C11-8C46-8887-DAC181E404E7}" sibTransId="{C276F644-A257-B945-91B6-BD085523D9F3}"/>
    <dgm:cxn modelId="{CEA5793D-EFA2-0C46-A184-82479FA56566}" type="presOf" srcId="{F43E32B3-79D1-A44B-9B36-7A5C3F6B58EE}" destId="{781652BD-6D4C-4347-B633-C130DAA48850}" srcOrd="0" destOrd="0" presId="urn:microsoft.com/office/officeart/2005/8/layout/list1"/>
    <dgm:cxn modelId="{6A0CAC3F-1110-364C-86E3-4ECF8EF14935}" type="presOf" srcId="{8EFC22F8-CC51-944C-8D15-2A1EF167E97A}" destId="{D3432CB1-1807-534F-B4C2-97109F2E8A0F}" srcOrd="0" destOrd="0" presId="urn:microsoft.com/office/officeart/2005/8/layout/list1"/>
    <dgm:cxn modelId="{B538ADE9-4307-8C46-BED9-1E91BA7A1142}" srcId="{6F75BF3F-7CA8-4A4E-B4B4-A10B2D73E92F}" destId="{F1F7FDDE-04E1-B146-9873-CF6905311F28}" srcOrd="2" destOrd="0" parTransId="{54673675-C578-6F4C-84F3-1412E2372EA5}" sibTransId="{665F9722-842E-D648-AFF3-F56A3544C27E}"/>
    <dgm:cxn modelId="{EE72DF55-752C-DB40-9A33-E759AAB0B929}" srcId="{F43E32B3-79D1-A44B-9B36-7A5C3F6B58EE}" destId="{DC4880BA-33C5-BE47-8B9F-B18546296656}" srcOrd="1" destOrd="0" parTransId="{3FE2444E-4754-EB41-B2C9-948837D1C972}" sibTransId="{F750018F-C4F9-4E4E-A9FC-80543E0005F0}"/>
    <dgm:cxn modelId="{6886A10F-E6AF-9641-9F47-4917043BABD1}" type="presOf" srcId="{7ED937F5-E971-624F-9234-D144BE86417E}" destId="{89B1554E-BE6F-4C40-99EE-8F515950D0C7}" srcOrd="0" destOrd="1" presId="urn:microsoft.com/office/officeart/2005/8/layout/list1"/>
    <dgm:cxn modelId="{58B1F6A3-89E8-CD47-B769-68385E5A37CA}" type="presParOf" srcId="{6A6B53D4-17A5-DA45-BC77-31B581208ED2}" destId="{9103D077-E976-A040-8169-3793D8798A5B}" srcOrd="0" destOrd="0" presId="urn:microsoft.com/office/officeart/2005/8/layout/list1"/>
    <dgm:cxn modelId="{B989F4EA-C0B3-1945-B700-B5902ED6CAC9}" type="presParOf" srcId="{9103D077-E976-A040-8169-3793D8798A5B}" destId="{781652BD-6D4C-4347-B633-C130DAA48850}" srcOrd="0" destOrd="0" presId="urn:microsoft.com/office/officeart/2005/8/layout/list1"/>
    <dgm:cxn modelId="{9B245E5C-7607-4D48-A497-D098C8C48A9C}" type="presParOf" srcId="{9103D077-E976-A040-8169-3793D8798A5B}" destId="{8182ACF8-B349-FF47-8177-9B4A540D6B0E}" srcOrd="1" destOrd="0" presId="urn:microsoft.com/office/officeart/2005/8/layout/list1"/>
    <dgm:cxn modelId="{E1F024E3-54FC-A341-84A0-DFFEFA1A5F5C}" type="presParOf" srcId="{6A6B53D4-17A5-DA45-BC77-31B581208ED2}" destId="{79F5C1C6-F96B-C44F-946C-373915D0B262}" srcOrd="1" destOrd="0" presId="urn:microsoft.com/office/officeart/2005/8/layout/list1"/>
    <dgm:cxn modelId="{D97FFE53-FEFE-EA43-99CD-72B369E79E73}" type="presParOf" srcId="{6A6B53D4-17A5-DA45-BC77-31B581208ED2}" destId="{D3432CB1-1807-534F-B4C2-97109F2E8A0F}" srcOrd="2" destOrd="0" presId="urn:microsoft.com/office/officeart/2005/8/layout/list1"/>
    <dgm:cxn modelId="{98BDAB36-EBCF-B146-888B-470E3069838A}" type="presParOf" srcId="{6A6B53D4-17A5-DA45-BC77-31B581208ED2}" destId="{253F9968-9666-F34F-8FB1-D91E994DF518}" srcOrd="3" destOrd="0" presId="urn:microsoft.com/office/officeart/2005/8/layout/list1"/>
    <dgm:cxn modelId="{C4ED5995-F616-6A49-8A8A-1FFC05FB8E45}" type="presParOf" srcId="{6A6B53D4-17A5-DA45-BC77-31B581208ED2}" destId="{49378DEC-CB91-E746-A118-E51A4BDC2058}" srcOrd="4" destOrd="0" presId="urn:microsoft.com/office/officeart/2005/8/layout/list1"/>
    <dgm:cxn modelId="{784C9F0C-4CB3-D146-B735-6E2322DD0875}" type="presParOf" srcId="{49378DEC-CB91-E746-A118-E51A4BDC2058}" destId="{2A6C08C7-0D8F-D34E-9BA6-F715EF526352}" srcOrd="0" destOrd="0" presId="urn:microsoft.com/office/officeart/2005/8/layout/list1"/>
    <dgm:cxn modelId="{3F0F124B-C111-FF48-89AE-DCACE46E3B09}" type="presParOf" srcId="{49378DEC-CB91-E746-A118-E51A4BDC2058}" destId="{5F13A25D-1A61-0945-B41A-0969F5BEA903}" srcOrd="1" destOrd="0" presId="urn:microsoft.com/office/officeart/2005/8/layout/list1"/>
    <dgm:cxn modelId="{534551F2-6465-414A-9FA1-2C3C9BE5FA1B}" type="presParOf" srcId="{6A6B53D4-17A5-DA45-BC77-31B581208ED2}" destId="{3EDA0725-CF1A-7748-A5F2-F4FF35B8FC22}" srcOrd="5" destOrd="0" presId="urn:microsoft.com/office/officeart/2005/8/layout/list1"/>
    <dgm:cxn modelId="{051499A4-B8E4-5E43-9C37-8F524141792C}" type="presParOf" srcId="{6A6B53D4-17A5-DA45-BC77-31B581208ED2}" destId="{89B1554E-BE6F-4C40-99EE-8F515950D0C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2DEF51-833A-45BD-8354-935BE7EBC72E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347CB46-9CFD-4A0C-90D8-DC57DFA7474C}">
      <dgm:prSet phldrT="[Tekst]" custT="1"/>
      <dgm:spPr/>
      <dgm:t>
        <a:bodyPr/>
        <a:lstStyle/>
        <a:p>
          <a:r>
            <a:rPr lang="en-GB" sz="1400" dirty="0">
              <a:latin typeface="Arial"/>
              <a:cs typeface="Arial"/>
            </a:rPr>
            <a:t>Traditional credit risk assessment</a:t>
          </a:r>
          <a:endParaRPr lang="nl-NL" sz="1400" dirty="0"/>
        </a:p>
      </dgm:t>
    </dgm:pt>
    <dgm:pt modelId="{B5445555-3656-41CB-9603-53E9761D618C}" type="parTrans" cxnId="{4A6074D5-487E-4F2C-B2FB-EF241DE23252}">
      <dgm:prSet/>
      <dgm:spPr/>
      <dgm:t>
        <a:bodyPr/>
        <a:lstStyle/>
        <a:p>
          <a:endParaRPr lang="nl-NL"/>
        </a:p>
      </dgm:t>
    </dgm:pt>
    <dgm:pt modelId="{79C0392C-63C0-489D-A75F-D934465684E3}" type="sibTrans" cxnId="{4A6074D5-487E-4F2C-B2FB-EF241DE23252}">
      <dgm:prSet/>
      <dgm:spPr/>
      <dgm:t>
        <a:bodyPr/>
        <a:lstStyle/>
        <a:p>
          <a:endParaRPr lang="nl-NL"/>
        </a:p>
      </dgm:t>
    </dgm:pt>
    <dgm:pt modelId="{914F5C97-1825-4516-9D56-8F7FDAAE0C7D}">
      <dgm:prSet phldrT="[Tekst]" custT="1"/>
      <dgm:spPr/>
      <dgm:t>
        <a:bodyPr/>
        <a:lstStyle/>
        <a:p>
          <a:pPr>
            <a:buFont typeface="Wingdings" charset="2"/>
            <a:buNone/>
          </a:pPr>
          <a:r>
            <a:rPr lang="en-GB" sz="1400" dirty="0">
              <a:latin typeface="Arial"/>
              <a:cs typeface="Arial"/>
            </a:rPr>
            <a:t>High risk </a:t>
          </a:r>
          <a:r>
            <a:rPr lang="en-GB" sz="1400" dirty="0" smtClean="0">
              <a:latin typeface="Arial"/>
              <a:cs typeface="Arial"/>
            </a:rPr>
            <a:t>due to large </a:t>
          </a:r>
          <a:r>
            <a:rPr lang="en-GB" sz="1400" dirty="0">
              <a:latin typeface="Arial"/>
              <a:cs typeface="Arial"/>
            </a:rPr>
            <a:t>investment with business risk</a:t>
          </a:r>
          <a:endParaRPr lang="nl-NL" sz="1400" dirty="0"/>
        </a:p>
      </dgm:t>
    </dgm:pt>
    <dgm:pt modelId="{C5DCD114-AB6F-473C-8075-E32D009619E2}" type="parTrans" cxnId="{6559B4D0-BABE-4AE5-91B8-561F5B03C7AE}">
      <dgm:prSet/>
      <dgm:spPr/>
      <dgm:t>
        <a:bodyPr/>
        <a:lstStyle/>
        <a:p>
          <a:endParaRPr lang="nl-NL"/>
        </a:p>
      </dgm:t>
    </dgm:pt>
    <dgm:pt modelId="{37B7C141-D77C-4B6F-B2FA-2074ED4C9EDC}" type="sibTrans" cxnId="{6559B4D0-BABE-4AE5-91B8-561F5B03C7AE}">
      <dgm:prSet/>
      <dgm:spPr/>
      <dgm:t>
        <a:bodyPr/>
        <a:lstStyle/>
        <a:p>
          <a:endParaRPr lang="nl-NL"/>
        </a:p>
      </dgm:t>
    </dgm:pt>
    <dgm:pt modelId="{2F8775A4-F8C9-4613-9BF8-C89F6C00E211}">
      <dgm:prSet phldrT="[Tekst]" custT="1"/>
      <dgm:spPr/>
      <dgm:t>
        <a:bodyPr/>
        <a:lstStyle/>
        <a:p>
          <a:r>
            <a:rPr lang="en-GB" sz="1400" dirty="0">
              <a:latin typeface="Arial"/>
              <a:cs typeface="Arial"/>
            </a:rPr>
            <a:t>Sustainable credit risk </a:t>
          </a:r>
          <a:r>
            <a:rPr lang="en-GB" sz="1400" dirty="0" smtClean="0">
              <a:latin typeface="Arial"/>
              <a:cs typeface="Arial"/>
            </a:rPr>
            <a:t>assessment</a:t>
          </a:r>
          <a:endParaRPr lang="nl-NL" sz="1400" dirty="0"/>
        </a:p>
      </dgm:t>
    </dgm:pt>
    <dgm:pt modelId="{0E01D0DA-6A4B-40D7-8BFB-154EB5F36235}" type="parTrans" cxnId="{3D8BB709-AACA-4997-A6F7-08A284825489}">
      <dgm:prSet/>
      <dgm:spPr/>
      <dgm:t>
        <a:bodyPr/>
        <a:lstStyle/>
        <a:p>
          <a:endParaRPr lang="nl-NL"/>
        </a:p>
      </dgm:t>
    </dgm:pt>
    <dgm:pt modelId="{728351E0-8A88-421C-9300-C8BD80AB3239}" type="sibTrans" cxnId="{3D8BB709-AACA-4997-A6F7-08A284825489}">
      <dgm:prSet/>
      <dgm:spPr/>
      <dgm:t>
        <a:bodyPr/>
        <a:lstStyle/>
        <a:p>
          <a:endParaRPr lang="nl-NL"/>
        </a:p>
      </dgm:t>
    </dgm:pt>
    <dgm:pt modelId="{75AEBCAE-E1FE-4107-9EE9-8E3A32ED7A5A}">
      <dgm:prSet phldrT="[Tekst]" custT="1"/>
      <dgm:spPr/>
      <dgm:t>
        <a:bodyPr/>
        <a:lstStyle/>
        <a:p>
          <a:pPr>
            <a:buFont typeface="Wingdings" charset="2"/>
            <a:buNone/>
          </a:pPr>
          <a:r>
            <a:rPr lang="en-GB" sz="1400" dirty="0">
              <a:latin typeface="Arial"/>
              <a:cs typeface="Arial"/>
            </a:rPr>
            <a:t>Opportunity </a:t>
          </a:r>
          <a:r>
            <a:rPr lang="en-GB" sz="1400" dirty="0" smtClean="0">
              <a:latin typeface="Arial"/>
              <a:cs typeface="Arial"/>
            </a:rPr>
            <a:t>due to transition </a:t>
          </a:r>
          <a:r>
            <a:rPr lang="en-GB" sz="1400" dirty="0">
              <a:latin typeface="Arial"/>
              <a:cs typeface="Arial"/>
            </a:rPr>
            <a:t>to renewable energy</a:t>
          </a:r>
          <a:endParaRPr lang="nl-NL" sz="1400" dirty="0"/>
        </a:p>
      </dgm:t>
    </dgm:pt>
    <dgm:pt modelId="{1129DCFB-BC86-4026-B377-6793D0B99F17}" type="parTrans" cxnId="{D15870C8-31D5-4612-B59B-2A1885FF7284}">
      <dgm:prSet/>
      <dgm:spPr/>
      <dgm:t>
        <a:bodyPr/>
        <a:lstStyle/>
        <a:p>
          <a:endParaRPr lang="nl-NL"/>
        </a:p>
      </dgm:t>
    </dgm:pt>
    <dgm:pt modelId="{A7C5BAA8-C5AF-4827-9BB4-399D4933E59E}" type="sibTrans" cxnId="{D15870C8-31D5-4612-B59B-2A1885FF7284}">
      <dgm:prSet/>
      <dgm:spPr/>
      <dgm:t>
        <a:bodyPr/>
        <a:lstStyle/>
        <a:p>
          <a:endParaRPr lang="nl-NL"/>
        </a:p>
      </dgm:t>
    </dgm:pt>
    <dgm:pt modelId="{0A642105-D344-47C5-AD8B-D4637605DE0B}">
      <dgm:prSet custT="1"/>
      <dgm:spPr/>
      <dgm:t>
        <a:bodyPr/>
        <a:lstStyle/>
        <a:p>
          <a:r>
            <a:rPr lang="en-GB" sz="1400" dirty="0">
              <a:latin typeface="Arial"/>
              <a:cs typeface="Arial"/>
            </a:rPr>
            <a:t>No loan or high credit risk premium</a:t>
          </a:r>
        </a:p>
      </dgm:t>
    </dgm:pt>
    <dgm:pt modelId="{123EA5CA-F02C-47A6-BB88-7B2008651CBB}" type="parTrans" cxnId="{2855AA81-48EB-45F9-92B2-3CABB0B9387B}">
      <dgm:prSet/>
      <dgm:spPr/>
      <dgm:t>
        <a:bodyPr/>
        <a:lstStyle/>
        <a:p>
          <a:endParaRPr lang="nl-NL"/>
        </a:p>
      </dgm:t>
    </dgm:pt>
    <dgm:pt modelId="{D0DBDA4B-863D-4CBF-B4B5-14FF380A4875}" type="sibTrans" cxnId="{2855AA81-48EB-45F9-92B2-3CABB0B9387B}">
      <dgm:prSet/>
      <dgm:spPr/>
      <dgm:t>
        <a:bodyPr/>
        <a:lstStyle/>
        <a:p>
          <a:endParaRPr lang="nl-NL"/>
        </a:p>
      </dgm:t>
    </dgm:pt>
    <dgm:pt modelId="{D68ABA9E-861E-43C2-AD7E-EE8317CBA481}">
      <dgm:prSet custT="1"/>
      <dgm:spPr/>
      <dgm:t>
        <a:bodyPr/>
        <a:lstStyle/>
        <a:p>
          <a:r>
            <a:rPr lang="en-GB" sz="1400" dirty="0">
              <a:latin typeface="Arial"/>
              <a:cs typeface="Arial"/>
            </a:rPr>
            <a:t>Low credit risk premium</a:t>
          </a:r>
        </a:p>
      </dgm:t>
    </dgm:pt>
    <dgm:pt modelId="{0D9EC9AE-811C-4C18-B35C-BC30868A68BF}" type="parTrans" cxnId="{67FE7896-3FFF-446D-8200-7A4F39BA41DB}">
      <dgm:prSet/>
      <dgm:spPr/>
      <dgm:t>
        <a:bodyPr/>
        <a:lstStyle/>
        <a:p>
          <a:endParaRPr lang="nl-NL"/>
        </a:p>
      </dgm:t>
    </dgm:pt>
    <dgm:pt modelId="{73CACD39-6B62-40B8-9A1C-43CAD013718C}" type="sibTrans" cxnId="{67FE7896-3FFF-446D-8200-7A4F39BA41DB}">
      <dgm:prSet/>
      <dgm:spPr/>
      <dgm:t>
        <a:bodyPr/>
        <a:lstStyle/>
        <a:p>
          <a:endParaRPr lang="nl-NL"/>
        </a:p>
      </dgm:t>
    </dgm:pt>
    <dgm:pt modelId="{83A5BEDB-8E4C-4BCF-A915-7FCBD5285EF2}">
      <dgm:prSet custT="1"/>
      <dgm:spPr/>
      <dgm:t>
        <a:bodyPr/>
        <a:lstStyle/>
        <a:p>
          <a:r>
            <a:rPr lang="en-GB" sz="1400" dirty="0">
              <a:latin typeface="Arial"/>
              <a:cs typeface="Arial"/>
            </a:rPr>
            <a:t>Better!</a:t>
          </a:r>
        </a:p>
      </dgm:t>
    </dgm:pt>
    <dgm:pt modelId="{A0B0E560-AF36-46C1-B20D-A34206096D33}" type="parTrans" cxnId="{5E82D262-37D1-4711-9F72-2AE35D890FC1}">
      <dgm:prSet/>
      <dgm:spPr/>
      <dgm:t>
        <a:bodyPr/>
        <a:lstStyle/>
        <a:p>
          <a:endParaRPr lang="nl-NL"/>
        </a:p>
      </dgm:t>
    </dgm:pt>
    <dgm:pt modelId="{DD8BC077-9074-45D1-9DC3-AD425A0D5929}" type="sibTrans" cxnId="{5E82D262-37D1-4711-9F72-2AE35D890FC1}">
      <dgm:prSet/>
      <dgm:spPr/>
      <dgm:t>
        <a:bodyPr/>
        <a:lstStyle/>
        <a:p>
          <a:endParaRPr lang="nl-NL"/>
        </a:p>
      </dgm:t>
    </dgm:pt>
    <dgm:pt modelId="{537A2FAA-0323-42AF-9947-B3738FFD40E8}" type="pres">
      <dgm:prSet presAssocID="{452DEF51-833A-45BD-8354-935BE7EBC72E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37D45A8-B29D-492B-BA95-3B61F74DA5D1}" type="pres">
      <dgm:prSet presAssocID="{452DEF51-833A-45BD-8354-935BE7EBC72E}" presName="dummyMaxCanvas" presStyleCnt="0"/>
      <dgm:spPr/>
    </dgm:pt>
    <dgm:pt modelId="{8899F961-15D8-4C0E-9E5B-4FDF3D2616D4}" type="pres">
      <dgm:prSet presAssocID="{452DEF51-833A-45BD-8354-935BE7EBC72E}" presName="parentComposite" presStyleCnt="0"/>
      <dgm:spPr/>
    </dgm:pt>
    <dgm:pt modelId="{7FE294E7-A8A5-43DC-9E3B-5D623255BC17}" type="pres">
      <dgm:prSet presAssocID="{452DEF51-833A-45BD-8354-935BE7EBC72E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nl-NL"/>
        </a:p>
      </dgm:t>
    </dgm:pt>
    <dgm:pt modelId="{B7EF404A-F0A6-4D68-B1B0-2CD87A7EC69F}" type="pres">
      <dgm:prSet presAssocID="{452DEF51-833A-45BD-8354-935BE7EBC72E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nl-NL"/>
        </a:p>
      </dgm:t>
    </dgm:pt>
    <dgm:pt modelId="{64176223-71D1-4273-8326-DBDE9690D609}" type="pres">
      <dgm:prSet presAssocID="{452DEF51-833A-45BD-8354-935BE7EBC72E}" presName="childrenComposite" presStyleCnt="0"/>
      <dgm:spPr/>
    </dgm:pt>
    <dgm:pt modelId="{67A2C841-BFA2-4D32-A0A7-9133EB8F51FE}" type="pres">
      <dgm:prSet presAssocID="{452DEF51-833A-45BD-8354-935BE7EBC72E}" presName="dummyMaxCanvas_ChildArea" presStyleCnt="0"/>
      <dgm:spPr/>
    </dgm:pt>
    <dgm:pt modelId="{9DF0D80A-1A00-4AE8-A67A-463A657BA65A}" type="pres">
      <dgm:prSet presAssocID="{452DEF51-833A-45BD-8354-935BE7EBC72E}" presName="fulcrum" presStyleLbl="alignAccFollowNode1" presStyleIdx="2" presStyleCnt="4"/>
      <dgm:spPr/>
    </dgm:pt>
    <dgm:pt modelId="{81C2BCF0-739C-44CD-9D9F-5FB24FB7F33A}" type="pres">
      <dgm:prSet presAssocID="{452DEF51-833A-45BD-8354-935BE7EBC72E}" presName="balance_23" presStyleLbl="alignAccFollowNode1" presStyleIdx="3" presStyleCnt="4">
        <dgm:presLayoutVars>
          <dgm:bulletEnabled val="1"/>
        </dgm:presLayoutVars>
      </dgm:prSet>
      <dgm:spPr/>
    </dgm:pt>
    <dgm:pt modelId="{26F05599-69A7-4D87-8474-217CD200C97B}" type="pres">
      <dgm:prSet presAssocID="{452DEF51-833A-45BD-8354-935BE7EBC72E}" presName="right_23_1" presStyleLbl="node1" presStyleIdx="0" presStyleCnt="5" custScaleX="112172" custScaleY="11553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4007578-0B59-4C77-87BC-75BB19D6AED5}" type="pres">
      <dgm:prSet presAssocID="{452DEF51-833A-45BD-8354-935BE7EBC72E}" presName="right_23_2" presStyleLbl="node1" presStyleIdx="1" presStyleCnt="5" custScaleX="112202" custLinFactNeighborX="-1413" custLinFactNeighborY="-719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39EFAFA-7626-4E84-9308-3AF80D680032}" type="pres">
      <dgm:prSet presAssocID="{452DEF51-833A-45BD-8354-935BE7EBC72E}" presName="right_23_3" presStyleLbl="node1" presStyleIdx="2" presStyleCnt="5" custScaleX="115494" custScaleY="97048" custLinFactNeighborX="-3281" custLinFactNeighborY="-973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8DC4A8E-8486-4DCA-91A4-A52B3E867302}" type="pres">
      <dgm:prSet presAssocID="{452DEF51-833A-45BD-8354-935BE7EBC72E}" presName="left_23_1" presStyleLbl="node1" presStyleIdx="3" presStyleCnt="5" custScaleX="117346" custScaleY="119142" custLinFactNeighborX="-1193" custLinFactNeighborY="-783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CAEF1D1-4287-4C5E-ADD5-66B0D6A24A6D}" type="pres">
      <dgm:prSet presAssocID="{452DEF51-833A-45BD-8354-935BE7EBC72E}" presName="left_23_2" presStyleLbl="node1" presStyleIdx="4" presStyleCnt="5" custScaleX="114158" custScaleY="119754" custLinFactNeighborX="-792" custLinFactNeighborY="-2493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E82D262-37D1-4711-9F72-2AE35D890FC1}" srcId="{2F8775A4-F8C9-4613-9BF8-C89F6C00E211}" destId="{83A5BEDB-8E4C-4BCF-A915-7FCBD5285EF2}" srcOrd="2" destOrd="0" parTransId="{A0B0E560-AF36-46C1-B20D-A34206096D33}" sibTransId="{DD8BC077-9074-45D1-9DC3-AD425A0D5929}"/>
    <dgm:cxn modelId="{1EB37E27-050F-4E40-9420-B307D81E8976}" type="presOf" srcId="{2F8775A4-F8C9-4613-9BF8-C89F6C00E211}" destId="{B7EF404A-F0A6-4D68-B1B0-2CD87A7EC69F}" srcOrd="0" destOrd="0" presId="urn:microsoft.com/office/officeart/2005/8/layout/balance1"/>
    <dgm:cxn modelId="{A6DC8959-B7E7-4067-8762-B4B7E11F0A10}" type="presOf" srcId="{83A5BEDB-8E4C-4BCF-A915-7FCBD5285EF2}" destId="{639EFAFA-7626-4E84-9308-3AF80D680032}" srcOrd="0" destOrd="0" presId="urn:microsoft.com/office/officeart/2005/8/layout/balance1"/>
    <dgm:cxn modelId="{3D8BB709-AACA-4997-A6F7-08A284825489}" srcId="{452DEF51-833A-45BD-8354-935BE7EBC72E}" destId="{2F8775A4-F8C9-4613-9BF8-C89F6C00E211}" srcOrd="1" destOrd="0" parTransId="{0E01D0DA-6A4B-40D7-8BFB-154EB5F36235}" sibTransId="{728351E0-8A88-421C-9300-C8BD80AB3239}"/>
    <dgm:cxn modelId="{3E2CBEF1-5230-4D5B-9694-BF9B17A5AA81}" type="presOf" srcId="{75AEBCAE-E1FE-4107-9EE9-8E3A32ED7A5A}" destId="{26F05599-69A7-4D87-8474-217CD200C97B}" srcOrd="0" destOrd="0" presId="urn:microsoft.com/office/officeart/2005/8/layout/balance1"/>
    <dgm:cxn modelId="{2F7328E1-A296-48A6-882B-17FC651F5026}" type="presOf" srcId="{0A642105-D344-47C5-AD8B-D4637605DE0B}" destId="{1CAEF1D1-4287-4C5E-ADD5-66B0D6A24A6D}" srcOrd="0" destOrd="0" presId="urn:microsoft.com/office/officeart/2005/8/layout/balance1"/>
    <dgm:cxn modelId="{3CBF3509-76B4-44B5-BC9D-2E816BFE83FE}" type="presOf" srcId="{D68ABA9E-861E-43C2-AD7E-EE8317CBA481}" destId="{94007578-0B59-4C77-87BC-75BB19D6AED5}" srcOrd="0" destOrd="0" presId="urn:microsoft.com/office/officeart/2005/8/layout/balance1"/>
    <dgm:cxn modelId="{67FE7896-3FFF-446D-8200-7A4F39BA41DB}" srcId="{2F8775A4-F8C9-4613-9BF8-C89F6C00E211}" destId="{D68ABA9E-861E-43C2-AD7E-EE8317CBA481}" srcOrd="1" destOrd="0" parTransId="{0D9EC9AE-811C-4C18-B35C-BC30868A68BF}" sibTransId="{73CACD39-6B62-40B8-9A1C-43CAD013718C}"/>
    <dgm:cxn modelId="{67EAD4F6-3D2A-457F-A97B-C781BA92872A}" type="presOf" srcId="{914F5C97-1825-4516-9D56-8F7FDAAE0C7D}" destId="{18DC4A8E-8486-4DCA-91A4-A52B3E867302}" srcOrd="0" destOrd="0" presId="urn:microsoft.com/office/officeart/2005/8/layout/balance1"/>
    <dgm:cxn modelId="{A2260438-F4F9-472C-966A-A01FA8AA4756}" type="presOf" srcId="{7347CB46-9CFD-4A0C-90D8-DC57DFA7474C}" destId="{7FE294E7-A8A5-43DC-9E3B-5D623255BC17}" srcOrd="0" destOrd="0" presId="urn:microsoft.com/office/officeart/2005/8/layout/balance1"/>
    <dgm:cxn modelId="{2855AA81-48EB-45F9-92B2-3CABB0B9387B}" srcId="{7347CB46-9CFD-4A0C-90D8-DC57DFA7474C}" destId="{0A642105-D344-47C5-AD8B-D4637605DE0B}" srcOrd="1" destOrd="0" parTransId="{123EA5CA-F02C-47A6-BB88-7B2008651CBB}" sibTransId="{D0DBDA4B-863D-4CBF-B4B5-14FF380A4875}"/>
    <dgm:cxn modelId="{4A6074D5-487E-4F2C-B2FB-EF241DE23252}" srcId="{452DEF51-833A-45BD-8354-935BE7EBC72E}" destId="{7347CB46-9CFD-4A0C-90D8-DC57DFA7474C}" srcOrd="0" destOrd="0" parTransId="{B5445555-3656-41CB-9603-53E9761D618C}" sibTransId="{79C0392C-63C0-489D-A75F-D934465684E3}"/>
    <dgm:cxn modelId="{D15870C8-31D5-4612-B59B-2A1885FF7284}" srcId="{2F8775A4-F8C9-4613-9BF8-C89F6C00E211}" destId="{75AEBCAE-E1FE-4107-9EE9-8E3A32ED7A5A}" srcOrd="0" destOrd="0" parTransId="{1129DCFB-BC86-4026-B377-6793D0B99F17}" sibTransId="{A7C5BAA8-C5AF-4827-9BB4-399D4933E59E}"/>
    <dgm:cxn modelId="{D9828B6F-75C7-490F-A1F4-1738BE6686E6}" type="presOf" srcId="{452DEF51-833A-45BD-8354-935BE7EBC72E}" destId="{537A2FAA-0323-42AF-9947-B3738FFD40E8}" srcOrd="0" destOrd="0" presId="urn:microsoft.com/office/officeart/2005/8/layout/balance1"/>
    <dgm:cxn modelId="{6559B4D0-BABE-4AE5-91B8-561F5B03C7AE}" srcId="{7347CB46-9CFD-4A0C-90D8-DC57DFA7474C}" destId="{914F5C97-1825-4516-9D56-8F7FDAAE0C7D}" srcOrd="0" destOrd="0" parTransId="{C5DCD114-AB6F-473C-8075-E32D009619E2}" sibTransId="{37B7C141-D77C-4B6F-B2FA-2074ED4C9EDC}"/>
    <dgm:cxn modelId="{5DF7481B-7106-4EC9-9250-F2A0AA716736}" type="presParOf" srcId="{537A2FAA-0323-42AF-9947-B3738FFD40E8}" destId="{A37D45A8-B29D-492B-BA95-3B61F74DA5D1}" srcOrd="0" destOrd="0" presId="urn:microsoft.com/office/officeart/2005/8/layout/balance1"/>
    <dgm:cxn modelId="{54FF85D2-DCA6-45C4-8489-0D8D4CBD2132}" type="presParOf" srcId="{537A2FAA-0323-42AF-9947-B3738FFD40E8}" destId="{8899F961-15D8-4C0E-9E5B-4FDF3D2616D4}" srcOrd="1" destOrd="0" presId="urn:microsoft.com/office/officeart/2005/8/layout/balance1"/>
    <dgm:cxn modelId="{B5E25D15-5BB8-48FE-9A53-2233A8B1D576}" type="presParOf" srcId="{8899F961-15D8-4C0E-9E5B-4FDF3D2616D4}" destId="{7FE294E7-A8A5-43DC-9E3B-5D623255BC17}" srcOrd="0" destOrd="0" presId="urn:microsoft.com/office/officeart/2005/8/layout/balance1"/>
    <dgm:cxn modelId="{AA4FB248-4260-4B8E-B1D4-58718F195294}" type="presParOf" srcId="{8899F961-15D8-4C0E-9E5B-4FDF3D2616D4}" destId="{B7EF404A-F0A6-4D68-B1B0-2CD87A7EC69F}" srcOrd="1" destOrd="0" presId="urn:microsoft.com/office/officeart/2005/8/layout/balance1"/>
    <dgm:cxn modelId="{11F1D892-4072-49D9-AE2B-F3B5FBF2BC3F}" type="presParOf" srcId="{537A2FAA-0323-42AF-9947-B3738FFD40E8}" destId="{64176223-71D1-4273-8326-DBDE9690D609}" srcOrd="2" destOrd="0" presId="urn:microsoft.com/office/officeart/2005/8/layout/balance1"/>
    <dgm:cxn modelId="{4E394A27-5791-4D9D-9202-8DFA57598C1B}" type="presParOf" srcId="{64176223-71D1-4273-8326-DBDE9690D609}" destId="{67A2C841-BFA2-4D32-A0A7-9133EB8F51FE}" srcOrd="0" destOrd="0" presId="urn:microsoft.com/office/officeart/2005/8/layout/balance1"/>
    <dgm:cxn modelId="{8BDF48C6-AD03-4C85-B288-93B23780E588}" type="presParOf" srcId="{64176223-71D1-4273-8326-DBDE9690D609}" destId="{9DF0D80A-1A00-4AE8-A67A-463A657BA65A}" srcOrd="1" destOrd="0" presId="urn:microsoft.com/office/officeart/2005/8/layout/balance1"/>
    <dgm:cxn modelId="{B097F7D3-81F4-49EB-92CF-8FA3D9C1C363}" type="presParOf" srcId="{64176223-71D1-4273-8326-DBDE9690D609}" destId="{81C2BCF0-739C-44CD-9D9F-5FB24FB7F33A}" srcOrd="2" destOrd="0" presId="urn:microsoft.com/office/officeart/2005/8/layout/balance1"/>
    <dgm:cxn modelId="{2CE74E08-EC57-42A6-82A2-437162B8E367}" type="presParOf" srcId="{64176223-71D1-4273-8326-DBDE9690D609}" destId="{26F05599-69A7-4D87-8474-217CD200C97B}" srcOrd="3" destOrd="0" presId="urn:microsoft.com/office/officeart/2005/8/layout/balance1"/>
    <dgm:cxn modelId="{D6CCDD13-0CCC-4C1E-85DB-C6BFF9E8E580}" type="presParOf" srcId="{64176223-71D1-4273-8326-DBDE9690D609}" destId="{94007578-0B59-4C77-87BC-75BB19D6AED5}" srcOrd="4" destOrd="0" presId="urn:microsoft.com/office/officeart/2005/8/layout/balance1"/>
    <dgm:cxn modelId="{4C13AD0E-853E-465C-A9E7-9D0756D42461}" type="presParOf" srcId="{64176223-71D1-4273-8326-DBDE9690D609}" destId="{639EFAFA-7626-4E84-9308-3AF80D680032}" srcOrd="5" destOrd="0" presId="urn:microsoft.com/office/officeart/2005/8/layout/balance1"/>
    <dgm:cxn modelId="{912CB5F9-8BAD-4355-83D0-1AE056F44572}" type="presParOf" srcId="{64176223-71D1-4273-8326-DBDE9690D609}" destId="{18DC4A8E-8486-4DCA-91A4-A52B3E867302}" srcOrd="6" destOrd="0" presId="urn:microsoft.com/office/officeart/2005/8/layout/balance1"/>
    <dgm:cxn modelId="{F0A4BB15-4A95-4D61-9DD7-A0D594252EFC}" type="presParOf" srcId="{64176223-71D1-4273-8326-DBDE9690D609}" destId="{1CAEF1D1-4287-4C5E-ADD5-66B0D6A24A6D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804C3-BB48-497B-AE4B-2CE157A94A31}">
      <dsp:nvSpPr>
        <dsp:cNvPr id="0" name=""/>
        <dsp:cNvSpPr/>
      </dsp:nvSpPr>
      <dsp:spPr>
        <a:xfrm>
          <a:off x="-4623616" y="-714080"/>
          <a:ext cx="5548393" cy="5548393"/>
        </a:xfrm>
        <a:prstGeom prst="blockArc">
          <a:avLst>
            <a:gd name="adj1" fmla="val 18900000"/>
            <a:gd name="adj2" fmla="val 2700000"/>
            <a:gd name="adj3" fmla="val 389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83E0C-8DD7-4783-8BCC-05A56367FD68}">
      <dsp:nvSpPr>
        <dsp:cNvPr id="0" name=""/>
        <dsp:cNvSpPr/>
      </dsp:nvSpPr>
      <dsp:spPr>
        <a:xfrm>
          <a:off x="757401" y="588616"/>
          <a:ext cx="3565007" cy="1177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429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noProof="0" dirty="0">
              <a:latin typeface="Arial" panose="020B0604020202020204" pitchFamily="34" charset="0"/>
              <a:cs typeface="Arial" panose="020B0604020202020204" pitchFamily="34" charset="0"/>
            </a:rPr>
            <a:t>Values-based banks</a:t>
          </a:r>
        </a:p>
      </dsp:txBody>
      <dsp:txXfrm>
        <a:off x="757401" y="588616"/>
        <a:ext cx="3565007" cy="1177068"/>
      </dsp:txXfrm>
    </dsp:sp>
    <dsp:sp modelId="{409F953E-2A93-4995-B1BB-FC7A2EEAB388}">
      <dsp:nvSpPr>
        <dsp:cNvPr id="0" name=""/>
        <dsp:cNvSpPr/>
      </dsp:nvSpPr>
      <dsp:spPr>
        <a:xfrm>
          <a:off x="21734" y="441482"/>
          <a:ext cx="1471335" cy="14713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6E4CD-B21B-4DC9-B288-42348050BC81}">
      <dsp:nvSpPr>
        <dsp:cNvPr id="0" name=""/>
        <dsp:cNvSpPr/>
      </dsp:nvSpPr>
      <dsp:spPr>
        <a:xfrm>
          <a:off x="757401" y="2354548"/>
          <a:ext cx="3565007" cy="1177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429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noProof="0" dirty="0">
              <a:latin typeface="Arial" panose="020B0604020202020204" pitchFamily="34" charset="0"/>
              <a:cs typeface="Arial" panose="020B0604020202020204" pitchFamily="34" charset="0"/>
            </a:rPr>
            <a:t>Global banks</a:t>
          </a:r>
        </a:p>
      </dsp:txBody>
      <dsp:txXfrm>
        <a:off x="757401" y="2354548"/>
        <a:ext cx="3565007" cy="1177068"/>
      </dsp:txXfrm>
    </dsp:sp>
    <dsp:sp modelId="{4E86152E-6F58-4026-88FB-C91E2DEDE690}">
      <dsp:nvSpPr>
        <dsp:cNvPr id="0" name=""/>
        <dsp:cNvSpPr/>
      </dsp:nvSpPr>
      <dsp:spPr>
        <a:xfrm>
          <a:off x="21734" y="2207414"/>
          <a:ext cx="1471335" cy="14713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4D816-55E2-4F4A-B2EC-09886F4E6127}">
      <dsp:nvSpPr>
        <dsp:cNvPr id="0" name=""/>
        <dsp:cNvSpPr/>
      </dsp:nvSpPr>
      <dsp:spPr>
        <a:xfrm>
          <a:off x="3544" y="649294"/>
          <a:ext cx="3099156" cy="1239662"/>
        </a:xfrm>
        <a:prstGeom prst="homePlate">
          <a:avLst/>
        </a:prstGeom>
        <a:solidFill>
          <a:srgbClr val="00287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err="1">
              <a:solidFill>
                <a:srgbClr val="FFFFFF"/>
              </a:solidFill>
              <a:latin typeface="Museo Sans 300"/>
              <a:ea typeface="+mn-ea"/>
              <a:cs typeface="+mn-cs"/>
            </a:rPr>
            <a:t>Environmental</a:t>
          </a:r>
          <a:r>
            <a:rPr lang="nl-NL" sz="1900" kern="1200" dirty="0">
              <a:solidFill>
                <a:srgbClr val="FFFFFF"/>
              </a:solidFill>
              <a:latin typeface="Museo Sans 300"/>
              <a:ea typeface="+mn-ea"/>
              <a:cs typeface="+mn-cs"/>
            </a:rPr>
            <a:t>, </a:t>
          </a:r>
          <a:r>
            <a:rPr lang="nl-NL" sz="1900" kern="1200" dirty="0" err="1">
              <a:solidFill>
                <a:srgbClr val="FFFFFF"/>
              </a:solidFill>
              <a:latin typeface="Museo Sans 300"/>
              <a:ea typeface="+mn-ea"/>
              <a:cs typeface="+mn-cs"/>
            </a:rPr>
            <a:t>social</a:t>
          </a:r>
          <a:r>
            <a:rPr lang="nl-NL" sz="1900" kern="1200" dirty="0">
              <a:solidFill>
                <a:srgbClr val="FFFFFF"/>
              </a:solidFill>
              <a:latin typeface="Museo Sans 300"/>
              <a:ea typeface="+mn-ea"/>
              <a:cs typeface="+mn-cs"/>
            </a:rPr>
            <a:t> </a:t>
          </a:r>
          <a:r>
            <a:rPr lang="nl-NL" sz="1900" kern="1200" dirty="0" err="1">
              <a:solidFill>
                <a:srgbClr val="FFFFFF"/>
              </a:solidFill>
              <a:latin typeface="Museo Sans 300"/>
              <a:ea typeface="+mn-ea"/>
              <a:cs typeface="+mn-cs"/>
            </a:rPr>
            <a:t>and</a:t>
          </a:r>
          <a:r>
            <a:rPr lang="nl-NL" sz="1900" kern="1200" dirty="0">
              <a:solidFill>
                <a:srgbClr val="FFFFFF"/>
              </a:solidFill>
              <a:latin typeface="Museo Sans 300"/>
              <a:ea typeface="+mn-ea"/>
              <a:cs typeface="+mn-cs"/>
            </a:rPr>
            <a:t> </a:t>
          </a:r>
          <a:r>
            <a:rPr lang="nl-NL" sz="1900" kern="1200" dirty="0" err="1">
              <a:solidFill>
                <a:srgbClr val="FFFFFF"/>
              </a:solidFill>
              <a:latin typeface="Museo Sans 300"/>
              <a:ea typeface="+mn-ea"/>
              <a:cs typeface="+mn-cs"/>
            </a:rPr>
            <a:t>governance</a:t>
          </a:r>
          <a:r>
            <a:rPr lang="nl-NL" sz="1900" kern="1200" dirty="0">
              <a:solidFill>
                <a:srgbClr val="FFFFFF"/>
              </a:solidFill>
              <a:latin typeface="Museo Sans 300"/>
              <a:ea typeface="+mn-ea"/>
              <a:cs typeface="+mn-cs"/>
            </a:rPr>
            <a:t> factors</a:t>
          </a:r>
        </a:p>
      </dsp:txBody>
      <dsp:txXfrm>
        <a:off x="3544" y="649294"/>
        <a:ext cx="2789241" cy="1239662"/>
      </dsp:txXfrm>
    </dsp:sp>
    <dsp:sp modelId="{0647E02E-9077-4C64-9119-B88D854B3B6A}">
      <dsp:nvSpPr>
        <dsp:cNvPr id="0" name=""/>
        <dsp:cNvSpPr/>
      </dsp:nvSpPr>
      <dsp:spPr>
        <a:xfrm>
          <a:off x="2482869" y="649294"/>
          <a:ext cx="3099156" cy="1239662"/>
        </a:xfrm>
        <a:prstGeom prst="chevron">
          <a:avLst/>
        </a:prstGeom>
        <a:solidFill>
          <a:srgbClr val="00287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>
              <a:solidFill>
                <a:srgbClr val="FFFFFF"/>
              </a:solidFill>
              <a:latin typeface="Museo Sans 300"/>
              <a:ea typeface="+mn-ea"/>
              <a:cs typeface="+mn-cs"/>
            </a:rPr>
            <a:t>Factors influencing creditworthiness</a:t>
          </a:r>
        </a:p>
      </dsp:txBody>
      <dsp:txXfrm>
        <a:off x="3102700" y="649294"/>
        <a:ext cx="1859494" cy="1239662"/>
      </dsp:txXfrm>
    </dsp:sp>
    <dsp:sp modelId="{63130CAC-D003-4B13-9D49-55279A1E7463}">
      <dsp:nvSpPr>
        <dsp:cNvPr id="0" name=""/>
        <dsp:cNvSpPr/>
      </dsp:nvSpPr>
      <dsp:spPr>
        <a:xfrm>
          <a:off x="4962195" y="649294"/>
          <a:ext cx="3099156" cy="1239662"/>
        </a:xfrm>
        <a:prstGeom prst="chevron">
          <a:avLst/>
        </a:prstGeom>
        <a:solidFill>
          <a:srgbClr val="00287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>
              <a:solidFill>
                <a:srgbClr val="FFFFFF"/>
              </a:solidFill>
              <a:latin typeface="Museo Sans 300"/>
              <a:ea typeface="+mn-ea"/>
              <a:cs typeface="+mn-cs"/>
            </a:rPr>
            <a:t>Credit risk indicators</a:t>
          </a:r>
        </a:p>
      </dsp:txBody>
      <dsp:txXfrm>
        <a:off x="5582026" y="649294"/>
        <a:ext cx="1859494" cy="12396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804C3-BB48-497B-AE4B-2CE157A94A31}">
      <dsp:nvSpPr>
        <dsp:cNvPr id="0" name=""/>
        <dsp:cNvSpPr/>
      </dsp:nvSpPr>
      <dsp:spPr>
        <a:xfrm>
          <a:off x="-5107882" y="-788392"/>
          <a:ext cx="6129065" cy="6129065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83E0C-8DD7-4783-8BCC-05A56367FD68}">
      <dsp:nvSpPr>
        <dsp:cNvPr id="0" name=""/>
        <dsp:cNvSpPr/>
      </dsp:nvSpPr>
      <dsp:spPr>
        <a:xfrm>
          <a:off x="836823" y="650338"/>
          <a:ext cx="3267283" cy="1300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226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noProof="0" dirty="0">
              <a:latin typeface="Arial" panose="020B0604020202020204" pitchFamily="34" charset="0"/>
              <a:cs typeface="Arial" panose="020B0604020202020204" pitchFamily="34" charset="0"/>
            </a:rPr>
            <a:t>Risk based</a:t>
          </a:r>
        </a:p>
      </dsp:txBody>
      <dsp:txXfrm>
        <a:off x="836823" y="650338"/>
        <a:ext cx="3267283" cy="1300495"/>
      </dsp:txXfrm>
    </dsp:sp>
    <dsp:sp modelId="{409F953E-2A93-4995-B1BB-FC7A2EEAB388}">
      <dsp:nvSpPr>
        <dsp:cNvPr id="0" name=""/>
        <dsp:cNvSpPr/>
      </dsp:nvSpPr>
      <dsp:spPr>
        <a:xfrm>
          <a:off x="24013" y="487776"/>
          <a:ext cx="1625619" cy="1625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6E4CD-B21B-4DC9-B288-42348050BC81}">
      <dsp:nvSpPr>
        <dsp:cNvPr id="0" name=""/>
        <dsp:cNvSpPr/>
      </dsp:nvSpPr>
      <dsp:spPr>
        <a:xfrm>
          <a:off x="836823" y="2601446"/>
          <a:ext cx="3267283" cy="1300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226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noProof="0" dirty="0">
              <a:latin typeface="Arial" panose="020B0604020202020204" pitchFamily="34" charset="0"/>
              <a:cs typeface="Arial" panose="020B0604020202020204" pitchFamily="34" charset="0"/>
            </a:rPr>
            <a:t>Values based</a:t>
          </a:r>
        </a:p>
      </dsp:txBody>
      <dsp:txXfrm>
        <a:off x="836823" y="2601446"/>
        <a:ext cx="3267283" cy="1300495"/>
      </dsp:txXfrm>
    </dsp:sp>
    <dsp:sp modelId="{4E86152E-6F58-4026-88FB-C91E2DEDE690}">
      <dsp:nvSpPr>
        <dsp:cNvPr id="0" name=""/>
        <dsp:cNvSpPr/>
      </dsp:nvSpPr>
      <dsp:spPr>
        <a:xfrm>
          <a:off x="24013" y="2438884"/>
          <a:ext cx="1625619" cy="1625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805DC-A0B4-4E22-BC1F-98848D152B65}">
      <dsp:nvSpPr>
        <dsp:cNvPr id="0" name=""/>
        <dsp:cNvSpPr/>
      </dsp:nvSpPr>
      <dsp:spPr>
        <a:xfrm rot="5400000">
          <a:off x="1035608" y="1043995"/>
          <a:ext cx="919158" cy="104642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54202-1C0A-4451-929E-D0AADA0E08DC}">
      <dsp:nvSpPr>
        <dsp:cNvPr id="0" name=""/>
        <dsp:cNvSpPr/>
      </dsp:nvSpPr>
      <dsp:spPr>
        <a:xfrm>
          <a:off x="792087" y="25089"/>
          <a:ext cx="1547322" cy="108307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1) Analyse company’s industry</a:t>
          </a:r>
          <a:endParaRPr lang="nl-NL" sz="1600" kern="1200" dirty="0"/>
        </a:p>
      </dsp:txBody>
      <dsp:txXfrm>
        <a:off x="844968" y="77970"/>
        <a:ext cx="1441560" cy="977313"/>
      </dsp:txXfrm>
    </dsp:sp>
    <dsp:sp modelId="{6D6FAC17-889F-45C8-B2FA-05F89A4B1108}">
      <dsp:nvSpPr>
        <dsp:cNvPr id="0" name=""/>
        <dsp:cNvSpPr/>
      </dsp:nvSpPr>
      <dsp:spPr>
        <a:xfrm>
          <a:off x="2339409" y="128385"/>
          <a:ext cx="1125374" cy="875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D604E3-0126-40D8-8B58-D9CEE533CFC3}">
      <dsp:nvSpPr>
        <dsp:cNvPr id="0" name=""/>
        <dsp:cNvSpPr/>
      </dsp:nvSpPr>
      <dsp:spPr>
        <a:xfrm rot="5400000">
          <a:off x="2318503" y="2301974"/>
          <a:ext cx="919158" cy="104642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72CF1-56CD-4743-8B93-D65CDC31D6DB}">
      <dsp:nvSpPr>
        <dsp:cNvPr id="0" name=""/>
        <dsp:cNvSpPr/>
      </dsp:nvSpPr>
      <dsp:spPr>
        <a:xfrm>
          <a:off x="2074981" y="1283068"/>
          <a:ext cx="1547322" cy="108307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2) Paths for average company</a:t>
          </a:r>
        </a:p>
      </dsp:txBody>
      <dsp:txXfrm>
        <a:off x="2127862" y="1335949"/>
        <a:ext cx="1441560" cy="977313"/>
      </dsp:txXfrm>
    </dsp:sp>
    <dsp:sp modelId="{D4F4FF1E-0574-4268-B4F6-E5658804AD11}">
      <dsp:nvSpPr>
        <dsp:cNvPr id="0" name=""/>
        <dsp:cNvSpPr/>
      </dsp:nvSpPr>
      <dsp:spPr>
        <a:xfrm>
          <a:off x="3743186" y="1283855"/>
          <a:ext cx="3599748" cy="1164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a) Business as usual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b) Sustainable business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c) Future sustainable business</a:t>
          </a:r>
        </a:p>
      </dsp:txBody>
      <dsp:txXfrm>
        <a:off x="3743186" y="1283855"/>
        <a:ext cx="3599748" cy="1164635"/>
      </dsp:txXfrm>
    </dsp:sp>
    <dsp:sp modelId="{66740412-1FD1-4CF4-98CC-7C2C5BE0E1DF}">
      <dsp:nvSpPr>
        <dsp:cNvPr id="0" name=""/>
        <dsp:cNvSpPr/>
      </dsp:nvSpPr>
      <dsp:spPr>
        <a:xfrm rot="5400000">
          <a:off x="3601397" y="3518625"/>
          <a:ext cx="919158" cy="104642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9E154-7F40-4120-90A4-05372567C04C}">
      <dsp:nvSpPr>
        <dsp:cNvPr id="0" name=""/>
        <dsp:cNvSpPr/>
      </dsp:nvSpPr>
      <dsp:spPr>
        <a:xfrm>
          <a:off x="3357876" y="2499719"/>
          <a:ext cx="1547322" cy="108307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3) Determine material (ESG) issues</a:t>
          </a:r>
        </a:p>
      </dsp:txBody>
      <dsp:txXfrm>
        <a:off x="3410757" y="2552600"/>
        <a:ext cx="1441560" cy="977313"/>
      </dsp:txXfrm>
    </dsp:sp>
    <dsp:sp modelId="{C4CE14D5-4196-4FDA-BB8F-B2D78A121686}">
      <dsp:nvSpPr>
        <dsp:cNvPr id="0" name=""/>
        <dsp:cNvSpPr/>
      </dsp:nvSpPr>
      <dsp:spPr>
        <a:xfrm>
          <a:off x="5037160" y="2638818"/>
          <a:ext cx="1945840" cy="875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plus 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vulnerabilities / opportunities</a:t>
          </a:r>
        </a:p>
      </dsp:txBody>
      <dsp:txXfrm>
        <a:off x="5037160" y="2638818"/>
        <a:ext cx="1945840" cy="875389"/>
      </dsp:txXfrm>
    </dsp:sp>
    <dsp:sp modelId="{B8D285DC-2884-4248-9D10-95CD0035312A}">
      <dsp:nvSpPr>
        <dsp:cNvPr id="0" name=""/>
        <dsp:cNvSpPr/>
      </dsp:nvSpPr>
      <dsp:spPr>
        <a:xfrm>
          <a:off x="4640771" y="3716370"/>
          <a:ext cx="3064085" cy="108307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4) Define weights &amp; combine into overall credit assessment</a:t>
          </a:r>
        </a:p>
      </dsp:txBody>
      <dsp:txXfrm>
        <a:off x="4693652" y="3769251"/>
        <a:ext cx="2958323" cy="9773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861FA-CA9F-BB41-84E4-301FABC7190E}">
      <dsp:nvSpPr>
        <dsp:cNvPr id="0" name=""/>
        <dsp:cNvSpPr/>
      </dsp:nvSpPr>
      <dsp:spPr>
        <a:xfrm>
          <a:off x="4130" y="1688"/>
          <a:ext cx="1599272" cy="223421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Determine material ESG factors</a:t>
          </a:r>
        </a:p>
      </dsp:txBody>
      <dsp:txXfrm>
        <a:off x="50971" y="48529"/>
        <a:ext cx="1505590" cy="2140537"/>
      </dsp:txXfrm>
    </dsp:sp>
    <dsp:sp modelId="{CF1086D7-87CE-CD45-8857-1BEABE08E761}">
      <dsp:nvSpPr>
        <dsp:cNvPr id="0" name=""/>
        <dsp:cNvSpPr/>
      </dsp:nvSpPr>
      <dsp:spPr>
        <a:xfrm>
          <a:off x="1872081" y="1688"/>
          <a:ext cx="6800108" cy="2234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Questions to clients on:</a:t>
          </a:r>
        </a:p>
      </dsp:txBody>
      <dsp:txXfrm>
        <a:off x="1937519" y="67126"/>
        <a:ext cx="6669232" cy="2103343"/>
      </dsp:txXfrm>
    </dsp:sp>
    <dsp:sp modelId="{64DA56EB-9E65-6246-897A-F92353A4F34D}">
      <dsp:nvSpPr>
        <dsp:cNvPr id="0" name=""/>
        <dsp:cNvSpPr/>
      </dsp:nvSpPr>
      <dsp:spPr>
        <a:xfrm>
          <a:off x="1872081" y="2466745"/>
          <a:ext cx="1599272" cy="2234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Meeting regulations (compliance)</a:t>
          </a:r>
        </a:p>
      </dsp:txBody>
      <dsp:txXfrm>
        <a:off x="1918922" y="2513586"/>
        <a:ext cx="1505590" cy="2140537"/>
      </dsp:txXfrm>
    </dsp:sp>
    <dsp:sp modelId="{662A9FB7-A6CA-364E-9C9E-2E6D3D3FD935}">
      <dsp:nvSpPr>
        <dsp:cNvPr id="0" name=""/>
        <dsp:cNvSpPr/>
      </dsp:nvSpPr>
      <dsp:spPr>
        <a:xfrm>
          <a:off x="3605693" y="2466745"/>
          <a:ext cx="1599272" cy="2234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>
              <a:latin typeface="Arial" panose="020B0604020202020204" pitchFamily="34" charset="0"/>
              <a:cs typeface="Arial" panose="020B0604020202020204" pitchFamily="34" charset="0"/>
            </a:rPr>
            <a:t>Their own initiatives (commitment)</a:t>
          </a:r>
        </a:p>
      </dsp:txBody>
      <dsp:txXfrm>
        <a:off x="3652534" y="2513586"/>
        <a:ext cx="1505590" cy="2140537"/>
      </dsp:txXfrm>
    </dsp:sp>
    <dsp:sp modelId="{FB85CE63-BBF1-864B-B111-9A05EE180CA3}">
      <dsp:nvSpPr>
        <dsp:cNvPr id="0" name=""/>
        <dsp:cNvSpPr/>
      </dsp:nvSpPr>
      <dsp:spPr>
        <a:xfrm>
          <a:off x="5339304" y="2466745"/>
          <a:ext cx="1599272" cy="2234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What they can do (e.g. supply chain, reporting)</a:t>
          </a:r>
        </a:p>
      </dsp:txBody>
      <dsp:txXfrm>
        <a:off x="5386145" y="2513586"/>
        <a:ext cx="1505590" cy="2140537"/>
      </dsp:txXfrm>
    </dsp:sp>
    <dsp:sp modelId="{717DAF90-C030-B54D-8ECE-8BB75BDDFD37}">
      <dsp:nvSpPr>
        <dsp:cNvPr id="0" name=""/>
        <dsp:cNvSpPr/>
      </dsp:nvSpPr>
      <dsp:spPr>
        <a:xfrm>
          <a:off x="7072916" y="2466745"/>
          <a:ext cx="1599272" cy="2234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Track record (e.g. incidents, media attention)</a:t>
          </a:r>
        </a:p>
      </dsp:txBody>
      <dsp:txXfrm>
        <a:off x="7119757" y="2513586"/>
        <a:ext cx="1505590" cy="21405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32CB1-1807-534F-B4C2-97109F2E8A0F}">
      <dsp:nvSpPr>
        <dsp:cNvPr id="0" name=""/>
        <dsp:cNvSpPr/>
      </dsp:nvSpPr>
      <dsp:spPr>
        <a:xfrm>
          <a:off x="0" y="502206"/>
          <a:ext cx="8395619" cy="164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1593" tIns="374904" rIns="651593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noProof="0" dirty="0">
              <a:latin typeface="Arial"/>
              <a:cs typeface="Arial"/>
            </a:rPr>
            <a:t>Materials remain with party that can do most with these materials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noProof="0" dirty="0">
              <a:latin typeface="Arial"/>
              <a:cs typeface="Arial"/>
            </a:rPr>
            <a:t>New production technologies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noProof="0" dirty="0">
              <a:latin typeface="Arial"/>
              <a:cs typeface="Arial"/>
            </a:rPr>
            <a:t>Longer life time products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noProof="0" dirty="0">
              <a:latin typeface="Arial"/>
              <a:cs typeface="Arial"/>
            </a:rPr>
            <a:t>From selling to using: payment for service models</a:t>
          </a:r>
        </a:p>
      </dsp:txBody>
      <dsp:txXfrm>
        <a:off x="0" y="502206"/>
        <a:ext cx="8395619" cy="1644300"/>
      </dsp:txXfrm>
    </dsp:sp>
    <dsp:sp modelId="{8182ACF8-B349-FF47-8177-9B4A540D6B0E}">
      <dsp:nvSpPr>
        <dsp:cNvPr id="0" name=""/>
        <dsp:cNvSpPr/>
      </dsp:nvSpPr>
      <dsp:spPr>
        <a:xfrm>
          <a:off x="419780" y="13349"/>
          <a:ext cx="4514307" cy="7545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134" tIns="0" rIns="222134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>
              <a:latin typeface="Arial"/>
              <a:cs typeface="Arial"/>
            </a:rPr>
            <a:t>Closed loop supply chain</a:t>
          </a:r>
        </a:p>
      </dsp:txBody>
      <dsp:txXfrm>
        <a:off x="456613" y="50182"/>
        <a:ext cx="4440641" cy="680870"/>
      </dsp:txXfrm>
    </dsp:sp>
    <dsp:sp modelId="{89B1554E-BE6F-4C40-99EE-8F515950D0C7}">
      <dsp:nvSpPr>
        <dsp:cNvPr id="0" name=""/>
        <dsp:cNvSpPr/>
      </dsp:nvSpPr>
      <dsp:spPr>
        <a:xfrm>
          <a:off x="0" y="2686648"/>
          <a:ext cx="8395619" cy="1332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1593" tIns="374904" rIns="651593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noProof="0" dirty="0">
              <a:latin typeface="Arial"/>
              <a:cs typeface="Arial"/>
            </a:rPr>
            <a:t>Pre-use: design and manufacturing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noProof="0" dirty="0">
              <a:latin typeface="Arial"/>
              <a:cs typeface="Arial"/>
            </a:rPr>
            <a:t>Use: services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noProof="0" dirty="0">
              <a:latin typeface="Arial"/>
              <a:cs typeface="Arial"/>
            </a:rPr>
            <a:t>Post-use: refurbishment</a:t>
          </a:r>
        </a:p>
      </dsp:txBody>
      <dsp:txXfrm>
        <a:off x="0" y="2686648"/>
        <a:ext cx="8395619" cy="1332450"/>
      </dsp:txXfrm>
    </dsp:sp>
    <dsp:sp modelId="{5F13A25D-1A61-0945-B41A-0969F5BEA903}">
      <dsp:nvSpPr>
        <dsp:cNvPr id="0" name=""/>
        <dsp:cNvSpPr/>
      </dsp:nvSpPr>
      <dsp:spPr>
        <a:xfrm>
          <a:off x="419780" y="2243706"/>
          <a:ext cx="4606986" cy="7086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134" tIns="0" rIns="222134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>
              <a:latin typeface="Arial"/>
              <a:cs typeface="Arial"/>
            </a:rPr>
            <a:t>Business components</a:t>
          </a:r>
        </a:p>
      </dsp:txBody>
      <dsp:txXfrm>
        <a:off x="454372" y="2278298"/>
        <a:ext cx="4537802" cy="6394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294E7-A8A5-43DC-9E3B-5D623255BC17}">
      <dsp:nvSpPr>
        <dsp:cNvPr id="0" name=""/>
        <dsp:cNvSpPr/>
      </dsp:nvSpPr>
      <dsp:spPr>
        <a:xfrm>
          <a:off x="1268438" y="9771"/>
          <a:ext cx="1456004" cy="8088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Arial"/>
              <a:cs typeface="Arial"/>
            </a:rPr>
            <a:t>Traditional credit risk assessment</a:t>
          </a:r>
          <a:endParaRPr lang="nl-NL" sz="1400" kern="1200" dirty="0"/>
        </a:p>
      </dsp:txBody>
      <dsp:txXfrm>
        <a:off x="1292130" y="33463"/>
        <a:ext cx="1408620" cy="761507"/>
      </dsp:txXfrm>
    </dsp:sp>
    <dsp:sp modelId="{B7EF404A-F0A6-4D68-B1B0-2CD87A7EC69F}">
      <dsp:nvSpPr>
        <dsp:cNvPr id="0" name=""/>
        <dsp:cNvSpPr/>
      </dsp:nvSpPr>
      <dsp:spPr>
        <a:xfrm>
          <a:off x="3371556" y="9771"/>
          <a:ext cx="1456004" cy="8088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Arial"/>
              <a:cs typeface="Arial"/>
            </a:rPr>
            <a:t>Sustainable credit risk </a:t>
          </a:r>
          <a:r>
            <a:rPr lang="en-GB" sz="1400" kern="1200" dirty="0" smtClean="0">
              <a:latin typeface="Arial"/>
              <a:cs typeface="Arial"/>
            </a:rPr>
            <a:t>assessment</a:t>
          </a:r>
          <a:endParaRPr lang="nl-NL" sz="1400" kern="1200" dirty="0"/>
        </a:p>
      </dsp:txBody>
      <dsp:txXfrm>
        <a:off x="3395248" y="33463"/>
        <a:ext cx="1408620" cy="761507"/>
      </dsp:txXfrm>
    </dsp:sp>
    <dsp:sp modelId="{9DF0D80A-1A00-4AE8-A67A-463A657BA65A}">
      <dsp:nvSpPr>
        <dsp:cNvPr id="0" name=""/>
        <dsp:cNvSpPr/>
      </dsp:nvSpPr>
      <dsp:spPr>
        <a:xfrm>
          <a:off x="2725123" y="3447560"/>
          <a:ext cx="606668" cy="606668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C2BCF0-739C-44CD-9D9F-5FB24FB7F33A}">
      <dsp:nvSpPr>
        <dsp:cNvPr id="0" name=""/>
        <dsp:cNvSpPr/>
      </dsp:nvSpPr>
      <dsp:spPr>
        <a:xfrm rot="240000">
          <a:off x="1207895" y="3187595"/>
          <a:ext cx="3641123" cy="2546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05599-69A7-4D87-8474-217CD200C97B}">
      <dsp:nvSpPr>
        <dsp:cNvPr id="0" name=""/>
        <dsp:cNvSpPr/>
      </dsp:nvSpPr>
      <dsp:spPr>
        <a:xfrm rot="240000">
          <a:off x="3306578" y="2496652"/>
          <a:ext cx="1627765" cy="7855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2"/>
            <a:buNone/>
          </a:pPr>
          <a:r>
            <a:rPr lang="en-GB" sz="1400" kern="1200" dirty="0">
              <a:latin typeface="Arial"/>
              <a:cs typeface="Arial"/>
            </a:rPr>
            <a:t>Opportunity </a:t>
          </a:r>
          <a:r>
            <a:rPr lang="en-GB" sz="1400" kern="1200" dirty="0" smtClean="0">
              <a:latin typeface="Arial"/>
              <a:cs typeface="Arial"/>
            </a:rPr>
            <a:t>due to transition </a:t>
          </a:r>
          <a:r>
            <a:rPr lang="en-GB" sz="1400" kern="1200" dirty="0">
              <a:latin typeface="Arial"/>
              <a:cs typeface="Arial"/>
            </a:rPr>
            <a:t>to renewable energy</a:t>
          </a:r>
          <a:endParaRPr lang="nl-NL" sz="1400" kern="1200" dirty="0"/>
        </a:p>
      </dsp:txBody>
      <dsp:txXfrm>
        <a:off x="3344925" y="2534999"/>
        <a:ext cx="1551071" cy="708850"/>
      </dsp:txXfrm>
    </dsp:sp>
    <dsp:sp modelId="{94007578-0B59-4C77-87BC-75BB19D6AED5}">
      <dsp:nvSpPr>
        <dsp:cNvPr id="0" name=""/>
        <dsp:cNvSpPr/>
      </dsp:nvSpPr>
      <dsp:spPr>
        <a:xfrm rot="240000">
          <a:off x="3333536" y="1773552"/>
          <a:ext cx="1636715" cy="6639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Arial"/>
              <a:cs typeface="Arial"/>
            </a:rPr>
            <a:t>Low credit risk premium</a:t>
          </a:r>
        </a:p>
      </dsp:txBody>
      <dsp:txXfrm>
        <a:off x="3365949" y="1805965"/>
        <a:ext cx="1571889" cy="599155"/>
      </dsp:txXfrm>
    </dsp:sp>
    <dsp:sp modelId="{639EFAFA-7626-4E84-9308-3AF80D680032}">
      <dsp:nvSpPr>
        <dsp:cNvPr id="0" name=""/>
        <dsp:cNvSpPr/>
      </dsp:nvSpPr>
      <dsp:spPr>
        <a:xfrm rot="240000">
          <a:off x="3332539" y="1055292"/>
          <a:ext cx="1687956" cy="6374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Arial"/>
              <a:cs typeface="Arial"/>
            </a:rPr>
            <a:t>Better!</a:t>
          </a:r>
        </a:p>
      </dsp:txBody>
      <dsp:txXfrm>
        <a:off x="3363655" y="1086408"/>
        <a:ext cx="1625724" cy="575187"/>
      </dsp:txXfrm>
    </dsp:sp>
    <dsp:sp modelId="{18DC4A8E-8486-4DCA-91A4-A52B3E867302}">
      <dsp:nvSpPr>
        <dsp:cNvPr id="0" name=""/>
        <dsp:cNvSpPr/>
      </dsp:nvSpPr>
      <dsp:spPr>
        <a:xfrm rot="240000">
          <a:off x="1167817" y="2278864"/>
          <a:ext cx="1703789" cy="8082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2"/>
            <a:buNone/>
          </a:pPr>
          <a:r>
            <a:rPr lang="en-GB" sz="1400" kern="1200" dirty="0">
              <a:latin typeface="Arial"/>
              <a:cs typeface="Arial"/>
            </a:rPr>
            <a:t>High risk </a:t>
          </a:r>
          <a:r>
            <a:rPr lang="en-GB" sz="1400" kern="1200" dirty="0" smtClean="0">
              <a:latin typeface="Arial"/>
              <a:cs typeface="Arial"/>
            </a:rPr>
            <a:t>due to large </a:t>
          </a:r>
          <a:r>
            <a:rPr lang="en-GB" sz="1400" kern="1200" dirty="0">
              <a:latin typeface="Arial"/>
              <a:cs typeface="Arial"/>
            </a:rPr>
            <a:t>investment with business risk</a:t>
          </a:r>
          <a:endParaRPr lang="nl-NL" sz="1400" kern="1200" dirty="0"/>
        </a:p>
      </dsp:txBody>
      <dsp:txXfrm>
        <a:off x="1207275" y="2318322"/>
        <a:ext cx="1624873" cy="729382"/>
      </dsp:txXfrm>
    </dsp:sp>
    <dsp:sp modelId="{1CAEF1D1-4287-4C5E-ADD5-66B0D6A24A6D}">
      <dsp:nvSpPr>
        <dsp:cNvPr id="0" name=""/>
        <dsp:cNvSpPr/>
      </dsp:nvSpPr>
      <dsp:spPr>
        <a:xfrm rot="240000">
          <a:off x="1250593" y="1413977"/>
          <a:ext cx="1655396" cy="8164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Arial"/>
              <a:cs typeface="Arial"/>
            </a:rPr>
            <a:t>No loan or high credit risk premium</a:t>
          </a:r>
        </a:p>
      </dsp:txBody>
      <dsp:txXfrm>
        <a:off x="1290449" y="1453833"/>
        <a:ext cx="1575684" cy="736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008438F0-EB86-4D40-B674-ECCFD8BD7225}" type="datetime1">
              <a:rPr lang="nl-NL" smtClean="0"/>
              <a:t>2/14/19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5FE2D088-6107-0743-BF06-9671C7B0D1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17194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E2C383CD-F02D-5348-927D-A229935AAE7B}" type="datetime1">
              <a:rPr lang="nl-NL" smtClean="0"/>
              <a:t>2/14/19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0079D150-0B2A-4AC8-8870-E3FEB601FC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7370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1129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7028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152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7028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7028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7028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1385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594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56110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9824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70289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70289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The tools are </a:t>
            </a:r>
            <a:r>
              <a:rPr lang="nl-NL" dirty="0" err="1"/>
              <a:t>there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make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/>
              <a:t>connection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8044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The tools are </a:t>
            </a:r>
            <a:r>
              <a:rPr lang="nl-NL" dirty="0" err="1"/>
              <a:t>there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make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/>
              <a:t>connection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8044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7028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7028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2271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7028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The tools are </a:t>
            </a:r>
            <a:r>
              <a:rPr lang="nl-NL" dirty="0" err="1"/>
              <a:t>there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make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/>
              <a:t>connection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804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2014/2015</a:t>
            </a:r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2014/2015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2014/2015</a:t>
            </a:r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2.bin"/><Relationship Id="rId5" Type="http://schemas.openxmlformats.org/officeDocument/2006/relationships/package" Target="../embeddings/Microsoft_Word-document2.docx"/><Relationship Id="rId6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3.bin"/><Relationship Id="rId5" Type="http://schemas.openxmlformats.org/officeDocument/2006/relationships/package" Target="../embeddings/Microsoft_Word-document3.docx"/><Relationship Id="rId6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4.bin"/><Relationship Id="rId5" Type="http://schemas.openxmlformats.org/officeDocument/2006/relationships/package" Target="../embeddings/Microsoft_Word-document4.docx"/><Relationship Id="rId6" Type="http://schemas.openxmlformats.org/officeDocument/2006/relationships/image" Target="../media/image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5.bin"/><Relationship Id="rId5" Type="http://schemas.openxmlformats.org/officeDocument/2006/relationships/package" Target="../embeddings/Microsoft_Word-document5.docx"/><Relationship Id="rId6" Type="http://schemas.openxmlformats.org/officeDocument/2006/relationships/image" Target="../media/image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6.bin"/><Relationship Id="rId5" Type="http://schemas.openxmlformats.org/officeDocument/2006/relationships/package" Target="../embeddings/Microsoft_Word-document6.docx"/><Relationship Id="rId6" Type="http://schemas.openxmlformats.org/officeDocument/2006/relationships/image" Target="../media/image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-document1.docx"/><Relationship Id="rId6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1115616" y="1988840"/>
            <a:ext cx="7128792" cy="1512168"/>
          </a:xfrm>
          <a:prstGeom prst="rect">
            <a:avLst/>
          </a:prstGeom>
          <a:ln w="28575" cmpd="sng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PRINCIPLES OF</a:t>
            </a:r>
          </a:p>
          <a:p>
            <a:pPr algn="ctr"/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SUSTAINABLE FINANCE</a:t>
            </a: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1907704" y="3717032"/>
            <a:ext cx="5472608" cy="936104"/>
          </a:xfrm>
          <a:prstGeom prst="rect">
            <a:avLst/>
          </a:prstGeom>
          <a:ln w="28575" cmpd="sng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Chapter 10: Banking – </a:t>
            </a:r>
          </a:p>
          <a:p>
            <a:pPr marL="0" indent="0" algn="ctr">
              <a:buFont typeface="Rage Italic" pitchFamily="66" charset="0"/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new forms of lending</a:t>
            </a:r>
          </a:p>
        </p:txBody>
      </p:sp>
      <p:sp>
        <p:nvSpPr>
          <p:cNvPr id="21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494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10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332656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Bank credit is important!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Grafiek 7"/>
          <p:cNvGraphicFramePr/>
          <p:nvPr>
            <p:extLst>
              <p:ext uri="{D42A27DB-BD31-4B8C-83A1-F6EECF244321}">
                <p14:modId xmlns:p14="http://schemas.microsoft.com/office/powerpoint/2010/main" val="3543051931"/>
              </p:ext>
            </p:extLst>
          </p:nvPr>
        </p:nvGraphicFramePr>
        <p:xfrm>
          <a:off x="683568" y="1340768"/>
          <a:ext cx="763284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332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11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Two broad approaches</a:t>
            </a: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="" xmlns:a16="http://schemas.microsoft.com/office/drawing/2014/main" id="{58940D89-FF4F-41AB-B972-AE01CCB052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8141820"/>
              </p:ext>
            </p:extLst>
          </p:nvPr>
        </p:nvGraphicFramePr>
        <p:xfrm>
          <a:off x="587896" y="1396999"/>
          <a:ext cx="4128120" cy="4552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kstvak 3"/>
          <p:cNvSpPr txBox="1"/>
          <p:nvPr/>
        </p:nvSpPr>
        <p:spPr>
          <a:xfrm>
            <a:off x="5148064" y="227687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>
                <a:latin typeface="Arial"/>
                <a:cs typeface="Arial"/>
              </a:rPr>
              <a:t>Integrate</a:t>
            </a:r>
            <a:r>
              <a:rPr lang="nl-NL" sz="2400" dirty="0">
                <a:latin typeface="Arial"/>
                <a:cs typeface="Arial"/>
              </a:rPr>
              <a:t> ESG factors </a:t>
            </a:r>
            <a:r>
              <a:rPr lang="nl-NL" sz="2400" dirty="0" err="1">
                <a:latin typeface="Arial"/>
                <a:cs typeface="Arial"/>
              </a:rPr>
              <a:t>into</a:t>
            </a:r>
            <a:r>
              <a:rPr lang="nl-NL" sz="2400" dirty="0">
                <a:latin typeface="Arial"/>
                <a:cs typeface="Arial"/>
              </a:rPr>
              <a:t> credit assessment</a:t>
            </a:r>
          </a:p>
        </p:txBody>
      </p:sp>
      <p:sp>
        <p:nvSpPr>
          <p:cNvPr id="10" name="Tekstvak 3"/>
          <p:cNvSpPr txBox="1"/>
          <p:nvPr/>
        </p:nvSpPr>
        <p:spPr>
          <a:xfrm>
            <a:off x="5148064" y="4221088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/>
                <a:cs typeface="Arial"/>
              </a:rPr>
              <a:t>Mission </a:t>
            </a:r>
            <a:r>
              <a:rPr lang="nl-NL" sz="2400" dirty="0" err="1">
                <a:latin typeface="Arial"/>
                <a:cs typeface="Arial"/>
              </a:rPr>
              <a:t>driven</a:t>
            </a:r>
            <a:r>
              <a:rPr lang="nl-NL" sz="2400" dirty="0">
                <a:latin typeface="Arial"/>
                <a:cs typeface="Arial"/>
              </a:rPr>
              <a:t>: impact </a:t>
            </a:r>
            <a:r>
              <a:rPr lang="nl-NL" sz="2400" dirty="0" err="1">
                <a:latin typeface="Arial"/>
                <a:cs typeface="Arial"/>
              </a:rPr>
              <a:t>comes</a:t>
            </a:r>
            <a:r>
              <a:rPr lang="nl-NL" sz="2400" dirty="0">
                <a:latin typeface="Arial"/>
                <a:cs typeface="Arial"/>
              </a:rPr>
              <a:t> first</a:t>
            </a:r>
          </a:p>
        </p:txBody>
      </p:sp>
    </p:spTree>
    <p:extLst>
      <p:ext uri="{BB962C8B-B14F-4D97-AF65-F5344CB8AC3E}">
        <p14:creationId xmlns:p14="http://schemas.microsoft.com/office/powerpoint/2010/main" val="172522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12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Integration of sustainability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026337"/>
              </p:ext>
            </p:extLst>
          </p:nvPr>
        </p:nvGraphicFramePr>
        <p:xfrm>
          <a:off x="250825" y="1889125"/>
          <a:ext cx="13858875" cy="372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Document" r:id="rId5" imgW="9131300" imgH="2095500" progId="Word.Document.12">
                  <p:embed/>
                </p:oleObj>
              </mc:Choice>
              <mc:Fallback>
                <p:oleObj name="Document" r:id="rId5" imgW="9131300" imgH="2095500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825" y="1889125"/>
                        <a:ext cx="13858875" cy="372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060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041440" cy="1728192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Risk-based approach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04248" y="6482035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/>
                <a:cs typeface="Arial Narrow"/>
              </a:rPr>
              <a:t>13</a:t>
            </a:fld>
            <a:endParaRPr lang="nl-NL" sz="1400" dirty="0">
              <a:latin typeface="Arial Narrow"/>
              <a:cs typeface="Arial Narrow"/>
            </a:endParaRPr>
          </a:p>
        </p:txBody>
      </p:sp>
      <p:sp>
        <p:nvSpPr>
          <p:cNvPr id="5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7399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6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14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8" name="Tijdelijke aanduiding voor inhoud 7"/>
          <p:cNvSpPr txBox="1">
            <a:spLocks/>
          </p:cNvSpPr>
          <p:nvPr/>
        </p:nvSpPr>
        <p:spPr>
          <a:xfrm>
            <a:off x="9252520" y="1797246"/>
            <a:ext cx="5132411" cy="40576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useo Sans 500" panose="02000000000000000000" pitchFamily="50" charset="0"/>
                <a:ea typeface="+mn-ea"/>
                <a:cs typeface="+mn-cs"/>
              </a:defRPr>
            </a:lvl1pPr>
            <a:lvl2pPr marL="177800" indent="-17145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145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145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Analyse company’s industry</a:t>
            </a:r>
          </a:p>
          <a:p>
            <a:pPr marL="457200" indent="-457200">
              <a:buFont typeface="+mj-lt"/>
              <a:buAutoNum type="arabicPeriod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Paths for average company</a:t>
            </a:r>
          </a:p>
          <a:p>
            <a:pPr marL="635000" lvl="1" indent="-457200">
              <a:buFont typeface="+mj-lt"/>
              <a:buAutoNum type="alphaLcParenR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Business as usual</a:t>
            </a:r>
          </a:p>
          <a:p>
            <a:pPr marL="635000" lvl="1" indent="-457200">
              <a:buFont typeface="+mj-lt"/>
              <a:buAutoNum type="alphaLcParenR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Sustainable business</a:t>
            </a:r>
          </a:p>
          <a:p>
            <a:pPr marL="635000" lvl="1" indent="-457200">
              <a:buFont typeface="+mj-lt"/>
              <a:buAutoNum type="alphaLcParenR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Future sustainable business</a:t>
            </a:r>
          </a:p>
          <a:p>
            <a:pPr marL="457200" indent="-457200">
              <a:buFont typeface="+mj-lt"/>
              <a:buAutoNum type="arabicPeriod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Determine material (ESG) issues, plus vulnerabilities / opportunities</a:t>
            </a:r>
          </a:p>
          <a:p>
            <a:pPr marL="457200" indent="-457200">
              <a:buFont typeface="+mj-lt"/>
              <a:buAutoNum type="arabicPeriod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Define weights and combine elements into overall credit assessment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endParaRPr lang="x-non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7"/>
          <p:cNvSpPr txBox="1">
            <a:spLocks/>
          </p:cNvSpPr>
          <p:nvPr/>
        </p:nvSpPr>
        <p:spPr>
          <a:xfrm>
            <a:off x="251520" y="404664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Sustainability credit core system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E6B135CB-552A-4A42-873B-DE214E01FE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3421324"/>
              </p:ext>
            </p:extLst>
          </p:nvPr>
        </p:nvGraphicFramePr>
        <p:xfrm>
          <a:off x="251520" y="1412776"/>
          <a:ext cx="84969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15"/>
          <p:cNvSpPr/>
          <p:nvPr/>
        </p:nvSpPr>
        <p:spPr>
          <a:xfrm>
            <a:off x="0" y="652534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455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6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15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8" name="Tijdelijke aanduiding voor inhoud 7"/>
          <p:cNvSpPr txBox="1">
            <a:spLocks/>
          </p:cNvSpPr>
          <p:nvPr/>
        </p:nvSpPr>
        <p:spPr>
          <a:xfrm>
            <a:off x="251520" y="1340768"/>
            <a:ext cx="8676320" cy="42484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useo Sans 500" panose="02000000000000000000" pitchFamily="50" charset="0"/>
                <a:ea typeface="+mn-ea"/>
                <a:cs typeface="+mn-cs"/>
              </a:defRPr>
            </a:lvl1pPr>
            <a:lvl2pPr marL="177800" indent="-17145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145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145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 defTabSz="914400">
              <a:lnSpc>
                <a:spcPct val="13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 3"/>
              <a:buChar char=""/>
            </a:pPr>
            <a:r>
              <a:rPr lang="en-GB" sz="2400" dirty="0">
                <a:latin typeface="Arial"/>
                <a:cs typeface="Arial"/>
              </a:rPr>
              <a:t>Several banks apply sustainability policies</a:t>
            </a:r>
          </a:p>
          <a:p>
            <a:pPr marL="630428" lvl="1" indent="-342900" defTabSz="914400">
              <a:lnSpc>
                <a:spcPct val="13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" charset="2"/>
              <a:buChar char="Ø"/>
            </a:pPr>
            <a:r>
              <a:rPr lang="en-GB" sz="2000" dirty="0">
                <a:latin typeface="Arial"/>
                <a:cs typeface="Arial"/>
              </a:rPr>
              <a:t>General and </a:t>
            </a:r>
            <a:r>
              <a:rPr lang="en-GB" sz="2000" dirty="0" err="1">
                <a:latin typeface="Arial"/>
                <a:cs typeface="Arial"/>
              </a:rPr>
              <a:t>sectoral</a:t>
            </a:r>
            <a:r>
              <a:rPr lang="en-GB" sz="2000" dirty="0">
                <a:latin typeface="Arial"/>
                <a:cs typeface="Arial"/>
              </a:rPr>
              <a:t> parts</a:t>
            </a:r>
          </a:p>
          <a:p>
            <a:pPr marL="621792" lvl="1" indent="-228600" defTabSz="914400">
              <a:lnSpc>
                <a:spcPct val="130000"/>
              </a:lnSpc>
              <a:spcBef>
                <a:spcPts val="324"/>
              </a:spcBef>
              <a:buClr>
                <a:srgbClr val="0F6FC6"/>
              </a:buClr>
              <a:buFont typeface="Wingdings" charset="2"/>
              <a:buChar char="Ø"/>
            </a:pPr>
            <a:endParaRPr lang="en-GB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65760" indent="-256032" defTabSz="914400">
              <a:lnSpc>
                <a:spcPct val="13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 3"/>
              <a:buChar char=""/>
            </a:pPr>
            <a:r>
              <a:rPr lang="en-GB" sz="2400" dirty="0">
                <a:latin typeface="Arial"/>
                <a:cs typeface="Arial"/>
              </a:rPr>
              <a:t>Examples of </a:t>
            </a:r>
            <a:r>
              <a:rPr lang="en-GB" sz="2400" dirty="0" err="1">
                <a:latin typeface="Arial"/>
                <a:cs typeface="Arial"/>
              </a:rPr>
              <a:t>sectoral</a:t>
            </a:r>
            <a:r>
              <a:rPr lang="en-GB" sz="2400" dirty="0">
                <a:latin typeface="Arial"/>
                <a:cs typeface="Arial"/>
              </a:rPr>
              <a:t> lending policies</a:t>
            </a:r>
          </a:p>
          <a:p>
            <a:pPr marL="630428" lvl="1" indent="-342900" defTabSz="914400">
              <a:lnSpc>
                <a:spcPct val="13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" charset="2"/>
              <a:buChar char="Ø"/>
            </a:pPr>
            <a:r>
              <a:rPr lang="en-GB" sz="2000" dirty="0">
                <a:latin typeface="Arial"/>
                <a:cs typeface="Arial"/>
              </a:rPr>
              <a:t>Westpac: zero net deforestation</a:t>
            </a:r>
          </a:p>
          <a:p>
            <a:pPr marL="630428" lvl="1" indent="-342900" defTabSz="914400">
              <a:lnSpc>
                <a:spcPct val="13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" charset="2"/>
              <a:buChar char="Ø"/>
            </a:pPr>
            <a:r>
              <a:rPr lang="en-GB" sz="2000" dirty="0" err="1">
                <a:latin typeface="Arial"/>
                <a:cs typeface="Arial"/>
              </a:rPr>
              <a:t>Rabobank</a:t>
            </a:r>
            <a:r>
              <a:rPr lang="en-GB" sz="2000" dirty="0">
                <a:latin typeface="Arial"/>
                <a:cs typeface="Arial"/>
              </a:rPr>
              <a:t>: food and </a:t>
            </a:r>
            <a:r>
              <a:rPr lang="en-GB" sz="2000" dirty="0" err="1">
                <a:latin typeface="Arial"/>
                <a:cs typeface="Arial"/>
              </a:rPr>
              <a:t>agri</a:t>
            </a:r>
            <a:r>
              <a:rPr lang="en-GB" sz="2000" dirty="0">
                <a:latin typeface="Arial"/>
                <a:cs typeface="Arial"/>
              </a:rPr>
              <a:t> standards (see Box 10.2)</a:t>
            </a:r>
          </a:p>
          <a:p>
            <a:pPr marL="452628" indent="-342900" defTabSz="914400">
              <a:lnSpc>
                <a:spcPct val="13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" charset="2"/>
              <a:buChar char="Ø"/>
            </a:pPr>
            <a:endParaRPr lang="en-GB" sz="120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New approaches with focus on transition towards 2</a:t>
            </a:r>
            <a:r>
              <a:rPr lang="en-GB" sz="2400" baseline="30000" dirty="0">
                <a:latin typeface="Arial"/>
                <a:cs typeface="Arial"/>
              </a:rPr>
              <a:t>0</a:t>
            </a:r>
            <a:r>
              <a:rPr lang="en-GB" sz="2400" dirty="0">
                <a:latin typeface="Arial"/>
                <a:cs typeface="Arial"/>
              </a:rPr>
              <a:t>C</a:t>
            </a:r>
          </a:p>
          <a:p>
            <a:pPr marL="630428" lvl="1" indent="-342900" defTabSz="914400">
              <a:lnSpc>
                <a:spcPct val="13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" charset="2"/>
              <a:buChar char="Ø"/>
            </a:pPr>
            <a:r>
              <a:rPr lang="en-GB" sz="2000" dirty="0">
                <a:latin typeface="Arial"/>
                <a:cs typeface="Arial"/>
              </a:rPr>
              <a:t>Terra – look at technology scenarios for each industry</a:t>
            </a:r>
          </a:p>
          <a:p>
            <a:pPr marL="630428" lvl="1" indent="-342900" defTabSz="914400">
              <a:lnSpc>
                <a:spcPct val="13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" charset="2"/>
              <a:buChar char="Ø"/>
            </a:pPr>
            <a:r>
              <a:rPr lang="en-GB" sz="2000" dirty="0">
                <a:latin typeface="Arial"/>
                <a:cs typeface="Arial"/>
              </a:rPr>
              <a:t>Grant loans which are consistent with projected installed base</a:t>
            </a:r>
          </a:p>
        </p:txBody>
      </p:sp>
      <p:sp>
        <p:nvSpPr>
          <p:cNvPr id="5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Sustainability policies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6787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6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16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5253794"/>
              </p:ext>
            </p:extLst>
          </p:nvPr>
        </p:nvGraphicFramePr>
        <p:xfrm>
          <a:off x="236003" y="1466264"/>
          <a:ext cx="8676320" cy="4702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jdelijke aanduiding voor inhoud 7"/>
          <p:cNvSpPr txBox="1">
            <a:spLocks/>
          </p:cNvSpPr>
          <p:nvPr/>
        </p:nvSpPr>
        <p:spPr>
          <a:xfrm>
            <a:off x="323528" y="332656"/>
            <a:ext cx="8496944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Assessment clients</a:t>
            </a: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9152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17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323528" y="260648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Sustainability criteria for credit risk management</a:t>
            </a: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346300"/>
              </p:ext>
            </p:extLst>
          </p:nvPr>
        </p:nvGraphicFramePr>
        <p:xfrm>
          <a:off x="250825" y="1435100"/>
          <a:ext cx="13466763" cy="514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Document" r:id="rId5" imgW="9144000" imgH="4038600" progId="Word.Document.12">
                  <p:embed/>
                </p:oleObj>
              </mc:Choice>
              <mc:Fallback>
                <p:oleObj name="Document" r:id="rId5" imgW="9144000" imgH="4038600" progId="Word.Documen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825" y="1435100"/>
                        <a:ext cx="13466763" cy="514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546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allon: rechthoek met afgeronde hoeken 4">
            <a:extLst>
              <a:ext uri="{FF2B5EF4-FFF2-40B4-BE49-F238E27FC236}">
                <a16:creationId xmlns="" xmlns:a16="http://schemas.microsoft.com/office/drawing/2014/main" id="{7D112BF3-3C63-4F75-B972-E29E99396652}"/>
              </a:ext>
            </a:extLst>
          </p:cNvPr>
          <p:cNvSpPr/>
          <p:nvPr/>
        </p:nvSpPr>
        <p:spPr>
          <a:xfrm>
            <a:off x="251520" y="1484784"/>
            <a:ext cx="3320544" cy="1584176"/>
          </a:xfrm>
          <a:prstGeom prst="wedgeRoundRectCallout">
            <a:avLst>
              <a:gd name="adj1" fmla="val -8006"/>
              <a:gd name="adj2" fmla="val 6185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7C30B9BF-5AEB-49AD-BF27-D8D79C8DD577}"/>
              </a:ext>
            </a:extLst>
          </p:cNvPr>
          <p:cNvSpPr/>
          <p:nvPr/>
        </p:nvSpPr>
        <p:spPr>
          <a:xfrm>
            <a:off x="1043608" y="3346648"/>
            <a:ext cx="144016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2714644" y="3964994"/>
            <a:ext cx="3159105" cy="1840270"/>
          </a:xfrm>
        </p:spPr>
        <p:txBody>
          <a:bodyPr>
            <a:noAutofit/>
          </a:bodyPr>
          <a:lstStyle/>
          <a:p>
            <a:pPr marL="0" lvl="0" indent="0">
              <a:lnSpc>
                <a:spcPct val="120000"/>
              </a:lnSpc>
              <a:buNone/>
            </a:pPr>
            <a:endParaRPr lang="x-none" sz="1400" dirty="0">
              <a:latin typeface="Arial"/>
              <a:cs typeface="Arial"/>
            </a:endParaRPr>
          </a:p>
          <a:p>
            <a:pPr marL="109728" lvl="0" indent="0">
              <a:lnSpc>
                <a:spcPct val="130000"/>
              </a:lnSpc>
              <a:buNone/>
            </a:pPr>
            <a:r>
              <a:rPr lang="en-GB" sz="1400" dirty="0">
                <a:latin typeface="Arial"/>
                <a:cs typeface="Arial"/>
              </a:rPr>
              <a:t>If sustainability performance up, interest rate goes down</a:t>
            </a:r>
          </a:p>
          <a:p>
            <a:pPr lvl="1">
              <a:lnSpc>
                <a:spcPct val="130000"/>
              </a:lnSpc>
              <a:buFont typeface="Wingdings" charset="2"/>
              <a:buChar char="Ø"/>
            </a:pPr>
            <a:r>
              <a:rPr lang="en-GB" sz="1400" dirty="0">
                <a:latin typeface="Arial"/>
                <a:cs typeface="Arial"/>
              </a:rPr>
              <a:t> Measured by </a:t>
            </a:r>
            <a:r>
              <a:rPr lang="en-GB" sz="1400" dirty="0" err="1">
                <a:latin typeface="Arial"/>
                <a:cs typeface="Arial"/>
              </a:rPr>
              <a:t>Sustainalytics</a:t>
            </a:r>
            <a:endParaRPr lang="en-GB" sz="1400" dirty="0">
              <a:latin typeface="Arial"/>
              <a:cs typeface="Arial"/>
            </a:endParaRPr>
          </a:p>
          <a:p>
            <a:pPr lvl="1">
              <a:lnSpc>
                <a:spcPct val="130000"/>
              </a:lnSpc>
              <a:buFont typeface="Wingdings" charset="2"/>
              <a:buChar char="Ø"/>
            </a:pPr>
            <a:r>
              <a:rPr lang="en-GB" sz="1400" dirty="0">
                <a:latin typeface="Arial"/>
                <a:cs typeface="Arial"/>
              </a:rPr>
              <a:t> Up to 5-10% of credit spread</a:t>
            </a:r>
            <a:endParaRPr lang="x-none" sz="1400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18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332656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Loan facility to Philips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6" name="Tijdelijke aanduiding voor inhoud 7">
            <a:extLst>
              <a:ext uri="{FF2B5EF4-FFF2-40B4-BE49-F238E27FC236}">
                <a16:creationId xmlns="" xmlns:a16="http://schemas.microsoft.com/office/drawing/2014/main" id="{80D9754F-D79B-4247-969F-2C1706001C7C}"/>
              </a:ext>
            </a:extLst>
          </p:cNvPr>
          <p:cNvSpPr txBox="1">
            <a:spLocks/>
          </p:cNvSpPr>
          <p:nvPr/>
        </p:nvSpPr>
        <p:spPr>
          <a:xfrm>
            <a:off x="243344" y="1484784"/>
            <a:ext cx="3320544" cy="165618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130000"/>
              </a:lnSpc>
              <a:buNone/>
            </a:pPr>
            <a:r>
              <a:rPr lang="en-GB" sz="1400" dirty="0" smtClean="0">
                <a:latin typeface="Arial"/>
                <a:cs typeface="Arial"/>
              </a:rPr>
              <a:t>Lead </a:t>
            </a:r>
            <a:r>
              <a:rPr lang="en-GB" sz="1400" dirty="0">
                <a:latin typeface="Arial"/>
                <a:cs typeface="Arial"/>
              </a:rPr>
              <a:t>arranger of </a:t>
            </a:r>
            <a:r>
              <a:rPr lang="en-US" sz="1400" dirty="0">
                <a:latin typeface="Arial"/>
                <a:cs typeface="Arial"/>
              </a:rPr>
              <a:t>five-year loan facility</a:t>
            </a:r>
            <a:endParaRPr lang="x-none" sz="1400" dirty="0">
              <a:latin typeface="Arial"/>
              <a:cs typeface="Arial"/>
            </a:endParaRPr>
          </a:p>
          <a:p>
            <a:pPr lvl="1">
              <a:lnSpc>
                <a:spcPct val="130000"/>
              </a:lnSpc>
              <a:buFont typeface="Wingdings" charset="2"/>
              <a:buChar char="Ø"/>
            </a:pPr>
            <a:r>
              <a:rPr lang="nl-NL" sz="1400" dirty="0">
                <a:latin typeface="Arial"/>
                <a:cs typeface="Arial"/>
              </a:rPr>
              <a:t>H</a:t>
            </a:r>
            <a:r>
              <a:rPr lang="en-GB" sz="1400" dirty="0">
                <a:latin typeface="Arial"/>
                <a:cs typeface="Arial"/>
              </a:rPr>
              <a:t>as conducted credit risk assessment; and</a:t>
            </a:r>
          </a:p>
          <a:p>
            <a:pPr lvl="1">
              <a:lnSpc>
                <a:spcPct val="130000"/>
              </a:lnSpc>
              <a:buFont typeface="Wingdings" charset="2"/>
              <a:buChar char="Ø"/>
            </a:pPr>
            <a:r>
              <a:rPr lang="en-GB" sz="1400" dirty="0">
                <a:latin typeface="Arial"/>
                <a:cs typeface="Arial"/>
              </a:rPr>
              <a:t>Acts as sustainability coordinator in loan syndicate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="" xmlns:a16="http://schemas.microsoft.com/office/drawing/2014/main" id="{3E73C105-2304-4CB9-9AA6-C052EA7A720B}"/>
              </a:ext>
            </a:extLst>
          </p:cNvPr>
          <p:cNvSpPr txBox="1"/>
          <p:nvPr/>
        </p:nvSpPr>
        <p:spPr>
          <a:xfrm>
            <a:off x="1398043" y="3573016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="" xmlns:a16="http://schemas.microsoft.com/office/drawing/2014/main" id="{E661EBDC-A947-4355-99CB-42D3899B1E3B}"/>
              </a:ext>
            </a:extLst>
          </p:cNvPr>
          <p:cNvSpPr/>
          <p:nvPr/>
        </p:nvSpPr>
        <p:spPr>
          <a:xfrm>
            <a:off x="6228184" y="3338056"/>
            <a:ext cx="14401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="" xmlns:a16="http://schemas.microsoft.com/office/drawing/2014/main" id="{50BEBE7D-CDE1-46AA-9078-EC956390AC33}"/>
              </a:ext>
            </a:extLst>
          </p:cNvPr>
          <p:cNvSpPr txBox="1"/>
          <p:nvPr/>
        </p:nvSpPr>
        <p:spPr>
          <a:xfrm>
            <a:off x="6430759" y="3564424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Philips</a:t>
            </a:r>
          </a:p>
        </p:txBody>
      </p:sp>
      <p:sp>
        <p:nvSpPr>
          <p:cNvPr id="9" name="Pijl: omhoog 8">
            <a:extLst>
              <a:ext uri="{FF2B5EF4-FFF2-40B4-BE49-F238E27FC236}">
                <a16:creationId xmlns="" xmlns:a16="http://schemas.microsoft.com/office/drawing/2014/main" id="{51780EA4-F78B-4C02-8DB1-D1BC2E989604}"/>
              </a:ext>
            </a:extLst>
          </p:cNvPr>
          <p:cNvSpPr/>
          <p:nvPr/>
        </p:nvSpPr>
        <p:spPr>
          <a:xfrm rot="5400000">
            <a:off x="4132600" y="2132093"/>
            <a:ext cx="484632" cy="332054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="" xmlns:a16="http://schemas.microsoft.com/office/drawing/2014/main" id="{D15D41D8-9998-497B-93FD-DFCC844FA60D}"/>
              </a:ext>
            </a:extLst>
          </p:cNvPr>
          <p:cNvSpPr txBox="1"/>
          <p:nvPr/>
        </p:nvSpPr>
        <p:spPr>
          <a:xfrm>
            <a:off x="3912891" y="4026089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Loan</a:t>
            </a:r>
            <a:endParaRPr lang="nl-NL" dirty="0"/>
          </a:p>
        </p:txBody>
      </p:sp>
      <p:sp>
        <p:nvSpPr>
          <p:cNvPr id="15" name="Tekstballon: rechthoek met afgeronde hoeken 14">
            <a:extLst>
              <a:ext uri="{FF2B5EF4-FFF2-40B4-BE49-F238E27FC236}">
                <a16:creationId xmlns="" xmlns:a16="http://schemas.microsoft.com/office/drawing/2014/main" id="{35130651-9D2F-4C83-A88A-3C79657487ED}"/>
              </a:ext>
            </a:extLst>
          </p:cNvPr>
          <p:cNvSpPr/>
          <p:nvPr/>
        </p:nvSpPr>
        <p:spPr>
          <a:xfrm>
            <a:off x="5139888" y="2000582"/>
            <a:ext cx="3320544" cy="1068378"/>
          </a:xfrm>
          <a:prstGeom prst="wedgeRoundRectCallout">
            <a:avLst>
              <a:gd name="adj1" fmla="val -8006"/>
              <a:gd name="adj2" fmla="val 6185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ijdelijke aanduiding voor inhoud 7">
            <a:extLst>
              <a:ext uri="{FF2B5EF4-FFF2-40B4-BE49-F238E27FC236}">
                <a16:creationId xmlns="" xmlns:a16="http://schemas.microsoft.com/office/drawing/2014/main" id="{B719C3AD-E1F5-4316-A95C-AF0B8D1A95FB}"/>
              </a:ext>
            </a:extLst>
          </p:cNvPr>
          <p:cNvSpPr txBox="1">
            <a:spLocks/>
          </p:cNvSpPr>
          <p:nvPr/>
        </p:nvSpPr>
        <p:spPr>
          <a:xfrm>
            <a:off x="5131712" y="2060848"/>
            <a:ext cx="3320544" cy="108012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130000"/>
              </a:lnSpc>
              <a:buNone/>
            </a:pPr>
            <a:r>
              <a:rPr lang="en-GB" sz="1400" dirty="0">
                <a:latin typeface="Arial"/>
                <a:cs typeface="Arial"/>
              </a:rPr>
              <a:t>A lead</a:t>
            </a:r>
            <a:r>
              <a:rPr lang="nl-NL" sz="1400" dirty="0" err="1">
                <a:latin typeface="Arial"/>
                <a:cs typeface="Arial"/>
              </a:rPr>
              <a:t>ing</a:t>
            </a:r>
            <a:r>
              <a:rPr lang="nl-NL" sz="1400" dirty="0">
                <a:latin typeface="Arial"/>
                <a:cs typeface="Arial"/>
              </a:rPr>
              <a:t> </a:t>
            </a:r>
            <a:r>
              <a:rPr lang="nl-NL" sz="1400" dirty="0" err="1">
                <a:latin typeface="Arial"/>
                <a:cs typeface="Arial"/>
              </a:rPr>
              <a:t>sustainable</a:t>
            </a:r>
            <a:r>
              <a:rPr lang="nl-NL" sz="1400" dirty="0">
                <a:latin typeface="Arial"/>
                <a:cs typeface="Arial"/>
              </a:rPr>
              <a:t> corporate</a:t>
            </a:r>
            <a:endParaRPr lang="x-none" sz="1400" dirty="0">
              <a:latin typeface="Arial"/>
              <a:cs typeface="Arial"/>
            </a:endParaRPr>
          </a:p>
          <a:p>
            <a:pPr lvl="1">
              <a:lnSpc>
                <a:spcPct val="130000"/>
              </a:lnSpc>
              <a:buFont typeface="Wingdings" charset="2"/>
              <a:buChar char="Ø"/>
            </a:pPr>
            <a:r>
              <a:rPr lang="nl-NL" sz="1400" dirty="0">
                <a:latin typeface="Arial"/>
                <a:cs typeface="Arial"/>
              </a:rPr>
              <a:t>‘</a:t>
            </a:r>
            <a:r>
              <a:rPr lang="nl-NL" sz="1400" dirty="0" err="1">
                <a:latin typeface="Arial"/>
                <a:cs typeface="Arial"/>
              </a:rPr>
              <a:t>Healthy</a:t>
            </a:r>
            <a:r>
              <a:rPr lang="nl-NL" sz="1400" dirty="0">
                <a:latin typeface="Arial"/>
                <a:cs typeface="Arial"/>
              </a:rPr>
              <a:t> People, </a:t>
            </a:r>
            <a:r>
              <a:rPr lang="nl-NL" sz="1400" dirty="0" err="1">
                <a:latin typeface="Arial"/>
                <a:cs typeface="Arial"/>
              </a:rPr>
              <a:t>Sustainable</a:t>
            </a:r>
            <a:r>
              <a:rPr lang="nl-NL" sz="1400" dirty="0">
                <a:latin typeface="Arial"/>
                <a:cs typeface="Arial"/>
              </a:rPr>
              <a:t> Program’</a:t>
            </a:r>
            <a:endParaRPr lang="en-GB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827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19</a:t>
            </a:fld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235"/>
            <a:ext cx="9144000" cy="646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2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323528" y="1268760"/>
            <a:ext cx="3744416" cy="4391025"/>
          </a:xfrm>
        </p:spPr>
        <p:txBody>
          <a:bodyPr>
            <a:noAutofit/>
          </a:bodyPr>
          <a:lstStyle/>
          <a:p>
            <a:pPr marL="0" indent="0">
              <a:buFont typeface="Rage Italic" pitchFamily="66" charset="0"/>
              <a:buNone/>
            </a:pPr>
            <a:endParaRPr lang="en-GB" sz="16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Font typeface="Rage Italic" pitchFamily="66" charset="0"/>
              <a:buNone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Part I:  What is sustainability and why does it matter?</a:t>
            </a:r>
            <a:r>
              <a:rPr lang="en-GB" sz="1600" b="1" dirty="0">
                <a:latin typeface="Arial"/>
                <a:cs typeface="Arial"/>
              </a:rPr>
              <a:t> </a:t>
            </a:r>
            <a:endParaRPr lang="en-GB" sz="1600" dirty="0">
              <a:latin typeface="Arial"/>
              <a:cs typeface="Arial"/>
            </a:endParaRPr>
          </a:p>
          <a:p>
            <a:pPr marL="457200" indent="-457200">
              <a:lnSpc>
                <a:spcPct val="110000"/>
              </a:lnSpc>
              <a:buClrTx/>
              <a:buSzPct val="100000"/>
              <a:buFont typeface="+mj-lt"/>
              <a:buAutoNum type="arabicPeriod"/>
            </a:pPr>
            <a:r>
              <a:rPr lang="en-GB" sz="1600" dirty="0">
                <a:latin typeface="Arial"/>
                <a:cs typeface="Arial"/>
              </a:rPr>
              <a:t>Sustainability and the transition challenge</a:t>
            </a:r>
          </a:p>
          <a:p>
            <a:pPr marL="0" indent="0">
              <a:lnSpc>
                <a:spcPct val="110000"/>
              </a:lnSpc>
              <a:buFont typeface="Rage Italic" pitchFamily="66" charset="0"/>
              <a:buNone/>
            </a:pPr>
            <a:endParaRPr lang="en-GB" sz="16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Part II:  Sustainability’s challenges to corporates</a:t>
            </a:r>
            <a:endParaRPr lang="en-GB" sz="16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10000"/>
              </a:lnSpc>
              <a:buClrTx/>
              <a:buSzPct val="100000"/>
              <a:buFont typeface="+mj-lt"/>
              <a:buAutoNum type="arabicPeriod" startAt="2"/>
            </a:pPr>
            <a:r>
              <a:rPr lang="en-GB" sz="1600" dirty="0">
                <a:latin typeface="Arial"/>
                <a:cs typeface="Arial"/>
              </a:rPr>
              <a:t>Externalities - internalisation</a:t>
            </a:r>
          </a:p>
          <a:p>
            <a:pPr marL="457200" indent="-457200">
              <a:lnSpc>
                <a:spcPct val="110000"/>
              </a:lnSpc>
              <a:buClrTx/>
              <a:buSzPct val="100000"/>
              <a:buFont typeface="+mj-lt"/>
              <a:buAutoNum type="arabicPeriod" startAt="2"/>
            </a:pPr>
            <a:r>
              <a:rPr lang="en-GB" sz="1600" dirty="0">
                <a:latin typeface="Arial"/>
                <a:cs typeface="Arial"/>
              </a:rPr>
              <a:t>Governance and behaviour</a:t>
            </a:r>
          </a:p>
          <a:p>
            <a:pPr marL="457200" indent="-457200">
              <a:lnSpc>
                <a:spcPct val="110000"/>
              </a:lnSpc>
              <a:buClrTx/>
              <a:buSzPct val="100000"/>
              <a:buFont typeface="+mj-lt"/>
              <a:buAutoNum type="arabicPeriod" startAt="2"/>
            </a:pPr>
            <a:r>
              <a:rPr lang="en-GB" sz="1600" dirty="0">
                <a:latin typeface="Arial"/>
                <a:cs typeface="Arial"/>
              </a:rPr>
              <a:t>Coalitions for sustainable finance</a:t>
            </a:r>
          </a:p>
          <a:p>
            <a:pPr marL="457200" indent="-457200">
              <a:lnSpc>
                <a:spcPct val="110000"/>
              </a:lnSpc>
              <a:buClrTx/>
              <a:buSzPct val="100000"/>
              <a:buFont typeface="+mj-lt"/>
              <a:buAutoNum type="arabicPeriod" startAt="2"/>
            </a:pPr>
            <a:r>
              <a:rPr lang="en-GB" sz="1600" dirty="0">
                <a:latin typeface="Arial"/>
                <a:cs typeface="Arial"/>
              </a:rPr>
              <a:t>Strategy and intangibles – changing business models</a:t>
            </a:r>
          </a:p>
          <a:p>
            <a:pPr marL="457200" indent="-457200">
              <a:lnSpc>
                <a:spcPct val="110000"/>
              </a:lnSpc>
              <a:buClrTx/>
              <a:buSzPct val="100000"/>
              <a:buFont typeface="+mj-lt"/>
              <a:buAutoNum type="arabicPeriod" startAt="2"/>
            </a:pPr>
            <a:r>
              <a:rPr lang="en-GB" sz="1600" dirty="0">
                <a:latin typeface="Arial"/>
                <a:cs typeface="Arial"/>
              </a:rPr>
              <a:t>Integrated reporting - metrics and data</a:t>
            </a: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4499992" y="1268760"/>
            <a:ext cx="4104456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endParaRPr lang="en-GB" sz="1600" b="1" dirty="0">
              <a:solidFill>
                <a:srgbClr val="376092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Font typeface="Rage Italic" pitchFamily="66" charset="0"/>
              <a:buNone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Part III:  Financing sustainability</a:t>
            </a:r>
            <a:endParaRPr lang="en-GB" sz="16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7"/>
            </a:pPr>
            <a:r>
              <a:rPr lang="en-GB" sz="1600" dirty="0">
                <a:latin typeface="Arial"/>
                <a:cs typeface="Arial"/>
              </a:rPr>
              <a:t>Investing for </a:t>
            </a:r>
            <a:r>
              <a:rPr lang="en-GB" sz="1600" dirty="0" smtClean="0">
                <a:latin typeface="Arial"/>
                <a:cs typeface="Arial"/>
              </a:rPr>
              <a:t>long-term </a:t>
            </a:r>
            <a:r>
              <a:rPr lang="en-GB" sz="1600" dirty="0">
                <a:latin typeface="Arial"/>
                <a:cs typeface="Arial"/>
              </a:rPr>
              <a:t>value creation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7"/>
            </a:pPr>
            <a:r>
              <a:rPr lang="en-GB" sz="1600" dirty="0">
                <a:latin typeface="Arial"/>
                <a:cs typeface="Arial"/>
              </a:rPr>
              <a:t>Equity – investing with an ownership stake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7"/>
            </a:pPr>
            <a:r>
              <a:rPr lang="en-GB" sz="1600" dirty="0">
                <a:latin typeface="Arial"/>
                <a:cs typeface="Arial"/>
              </a:rPr>
              <a:t>Bonds – investing without voting power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7"/>
            </a:pPr>
            <a:r>
              <a:rPr lang="en-GB" sz="1600" b="1" dirty="0">
                <a:latin typeface="Arial"/>
                <a:cs typeface="Arial"/>
              </a:rPr>
              <a:t>Banks – new forms of lending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7"/>
            </a:pPr>
            <a:r>
              <a:rPr lang="en-GB" sz="1600" dirty="0">
                <a:latin typeface="Arial"/>
                <a:cs typeface="Arial"/>
              </a:rPr>
              <a:t>Insurance – managing </a:t>
            </a:r>
            <a:r>
              <a:rPr lang="en-GB" sz="1600" dirty="0" smtClean="0">
                <a:latin typeface="Arial"/>
                <a:cs typeface="Arial"/>
              </a:rPr>
              <a:t>long-term </a:t>
            </a:r>
            <a:r>
              <a:rPr lang="en-GB" sz="1600" dirty="0">
                <a:latin typeface="Arial"/>
                <a:cs typeface="Arial"/>
              </a:rPr>
              <a:t>risk</a:t>
            </a:r>
            <a:endParaRPr lang="en-GB" sz="16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Font typeface="Rage Italic" pitchFamily="66" charset="0"/>
              <a:buNone/>
            </a:pPr>
            <a:endParaRPr lang="en-GB" sz="16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Font typeface="Rage Italic" pitchFamily="66" charset="0"/>
              <a:buNone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Part IV:  Epilogue</a:t>
            </a:r>
            <a:endParaRPr lang="en-GB" sz="16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12"/>
            </a:pPr>
            <a:r>
              <a:rPr lang="en-GB" sz="1600" dirty="0">
                <a:latin typeface="Arial"/>
                <a:cs typeface="Arial"/>
              </a:rPr>
              <a:t>Transition management and integrated thinking</a:t>
            </a:r>
          </a:p>
        </p:txBody>
      </p:sp>
      <p:sp>
        <p:nvSpPr>
          <p:cNvPr id="10" name="Tijdelijke aanduiding voor inhoud 7"/>
          <p:cNvSpPr txBox="1">
            <a:spLocks/>
          </p:cNvSpPr>
          <p:nvPr/>
        </p:nvSpPr>
        <p:spPr>
          <a:xfrm>
            <a:off x="683568" y="548680"/>
            <a:ext cx="7560840" cy="648072"/>
          </a:xfrm>
          <a:prstGeom prst="rect">
            <a:avLst/>
          </a:prstGeom>
          <a:noFill/>
          <a:ln w="28575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Overview of the book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275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20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188640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Circular business models (Chapter 5)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9" name="Tijdelijke aanduiding voor inhoud 7">
            <a:extLst>
              <a:ext uri="{FF2B5EF4-FFF2-40B4-BE49-F238E27FC236}">
                <a16:creationId xmlns="" xmlns:a16="http://schemas.microsoft.com/office/drawing/2014/main" id="{B809430F-C571-432B-BF25-6790B8F115DF}"/>
              </a:ext>
            </a:extLst>
          </p:cNvPr>
          <p:cNvSpPr txBox="1">
            <a:spLocks/>
          </p:cNvSpPr>
          <p:nvPr/>
        </p:nvSpPr>
        <p:spPr>
          <a:xfrm>
            <a:off x="467544" y="980728"/>
            <a:ext cx="7920880" cy="4981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1800" dirty="0">
                <a:latin typeface="Arial"/>
                <a:cs typeface="Arial"/>
              </a:rPr>
              <a:t>The value hill in a </a:t>
            </a:r>
            <a:r>
              <a:rPr lang="en-GB" sz="1800" b="1" dirty="0">
                <a:latin typeface="Arial"/>
                <a:cs typeface="Arial"/>
              </a:rPr>
              <a:t>circular</a:t>
            </a:r>
            <a:r>
              <a:rPr lang="en-GB" sz="1800" dirty="0">
                <a:latin typeface="Arial"/>
                <a:cs typeface="Arial"/>
              </a:rPr>
              <a:t> economy:</a:t>
            </a:r>
          </a:p>
        </p:txBody>
      </p:sp>
      <p:sp>
        <p:nvSpPr>
          <p:cNvPr id="10" name="Trapezoid 1">
            <a:extLst>
              <a:ext uri="{FF2B5EF4-FFF2-40B4-BE49-F238E27FC236}">
                <a16:creationId xmlns="" xmlns:a16="http://schemas.microsoft.com/office/drawing/2014/main" id="{395A6E11-48C1-432A-844B-E3178BA14B50}"/>
              </a:ext>
            </a:extLst>
          </p:cNvPr>
          <p:cNvSpPr/>
          <p:nvPr/>
        </p:nvSpPr>
        <p:spPr>
          <a:xfrm>
            <a:off x="1986428" y="2300064"/>
            <a:ext cx="4871572" cy="3505200"/>
          </a:xfrm>
          <a:prstGeom prst="trapezoid">
            <a:avLst>
              <a:gd name="adj" fmla="val 49357"/>
            </a:avLst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="" xmlns:a16="http://schemas.microsoft.com/office/drawing/2014/main" id="{44B0E1BD-48EC-4E76-B485-ABF00FE8F395}"/>
              </a:ext>
            </a:extLst>
          </p:cNvPr>
          <p:cNvSpPr/>
          <p:nvPr/>
        </p:nvSpPr>
        <p:spPr>
          <a:xfrm>
            <a:off x="3703171" y="2300064"/>
            <a:ext cx="1425979" cy="3505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5" name="Straight Connector 3">
            <a:extLst>
              <a:ext uri="{FF2B5EF4-FFF2-40B4-BE49-F238E27FC236}">
                <a16:creationId xmlns="" xmlns:a16="http://schemas.microsoft.com/office/drawing/2014/main" id="{EB7CDC91-F0B7-4B44-8DD4-E5763DEB3B10}"/>
              </a:ext>
            </a:extLst>
          </p:cNvPr>
          <p:cNvCxnSpPr/>
          <p:nvPr/>
        </p:nvCxnSpPr>
        <p:spPr>
          <a:xfrm>
            <a:off x="990600" y="5805264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4">
            <a:extLst>
              <a:ext uri="{FF2B5EF4-FFF2-40B4-BE49-F238E27FC236}">
                <a16:creationId xmlns="" xmlns:a16="http://schemas.microsoft.com/office/drawing/2014/main" id="{9DEB246A-E455-4EBD-B48F-D7E129D8D257}"/>
              </a:ext>
            </a:extLst>
          </p:cNvPr>
          <p:cNvSpPr txBox="1"/>
          <p:nvPr/>
        </p:nvSpPr>
        <p:spPr>
          <a:xfrm>
            <a:off x="4139952" y="5877272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Use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="" xmlns:a16="http://schemas.microsoft.com/office/drawing/2014/main" id="{31E6B50D-C737-468E-8E9D-F0646EAED563}"/>
              </a:ext>
            </a:extLst>
          </p:cNvPr>
          <p:cNvSpPr txBox="1"/>
          <p:nvPr/>
        </p:nvSpPr>
        <p:spPr>
          <a:xfrm>
            <a:off x="5508104" y="5877272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Post-use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="" xmlns:a16="http://schemas.microsoft.com/office/drawing/2014/main" id="{9A05060D-5473-4274-AC98-191CCD275962}"/>
              </a:ext>
            </a:extLst>
          </p:cNvPr>
          <p:cNvSpPr txBox="1"/>
          <p:nvPr/>
        </p:nvSpPr>
        <p:spPr>
          <a:xfrm>
            <a:off x="2267744" y="587727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Pre-use</a:t>
            </a:r>
          </a:p>
        </p:txBody>
      </p:sp>
      <p:sp>
        <p:nvSpPr>
          <p:cNvPr id="19" name="TextBox 7">
            <a:extLst>
              <a:ext uri="{FF2B5EF4-FFF2-40B4-BE49-F238E27FC236}">
                <a16:creationId xmlns="" xmlns:a16="http://schemas.microsoft.com/office/drawing/2014/main" id="{59C2B655-A13D-4B16-9A5C-41BF9595C4AF}"/>
              </a:ext>
            </a:extLst>
          </p:cNvPr>
          <p:cNvSpPr txBox="1"/>
          <p:nvPr/>
        </p:nvSpPr>
        <p:spPr>
          <a:xfrm>
            <a:off x="2395236" y="1842864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Add value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="" xmlns:a16="http://schemas.microsoft.com/office/drawing/2014/main" id="{D3D0A880-81A4-4724-A810-056926CFBD37}"/>
              </a:ext>
            </a:extLst>
          </p:cNvPr>
          <p:cNvSpPr txBox="1"/>
          <p:nvPr/>
        </p:nvSpPr>
        <p:spPr>
          <a:xfrm>
            <a:off x="5292080" y="1844824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Retain value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="" xmlns:a16="http://schemas.microsoft.com/office/drawing/2014/main" id="{2899F058-5F01-46D2-B9A9-8F21983DAE2D}"/>
              </a:ext>
            </a:extLst>
          </p:cNvPr>
          <p:cNvSpPr txBox="1"/>
          <p:nvPr/>
        </p:nvSpPr>
        <p:spPr>
          <a:xfrm>
            <a:off x="4067944" y="1988840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User</a:t>
            </a:r>
          </a:p>
        </p:txBody>
      </p:sp>
      <p:sp>
        <p:nvSpPr>
          <p:cNvPr id="22" name="TextBox 19">
            <a:extLst>
              <a:ext uri="{FF2B5EF4-FFF2-40B4-BE49-F238E27FC236}">
                <a16:creationId xmlns="" xmlns:a16="http://schemas.microsoft.com/office/drawing/2014/main" id="{89214BF3-7BBB-499C-B6F0-1289257CF9D2}"/>
              </a:ext>
            </a:extLst>
          </p:cNvPr>
          <p:cNvSpPr txBox="1"/>
          <p:nvPr/>
        </p:nvSpPr>
        <p:spPr>
          <a:xfrm>
            <a:off x="827584" y="5445224"/>
            <a:ext cx="1191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Extraction</a:t>
            </a:r>
          </a:p>
        </p:txBody>
      </p:sp>
      <p:sp>
        <p:nvSpPr>
          <p:cNvPr id="23" name="TextBox 20">
            <a:extLst>
              <a:ext uri="{FF2B5EF4-FFF2-40B4-BE49-F238E27FC236}">
                <a16:creationId xmlns="" xmlns:a16="http://schemas.microsoft.com/office/drawing/2014/main" id="{612F6A01-060B-4DFD-A8CB-C575DDF7B31E}"/>
              </a:ext>
            </a:extLst>
          </p:cNvPr>
          <p:cNvSpPr txBox="1"/>
          <p:nvPr/>
        </p:nvSpPr>
        <p:spPr>
          <a:xfrm>
            <a:off x="2627784" y="2780928"/>
            <a:ext cx="737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Retail</a:t>
            </a:r>
          </a:p>
        </p:txBody>
      </p:sp>
      <p:sp>
        <p:nvSpPr>
          <p:cNvPr id="24" name="TextBox 21">
            <a:extLst>
              <a:ext uri="{FF2B5EF4-FFF2-40B4-BE49-F238E27FC236}">
                <a16:creationId xmlns="" xmlns:a16="http://schemas.microsoft.com/office/drawing/2014/main" id="{6E30EBCD-826C-4E75-89BA-003CB11742D6}"/>
              </a:ext>
            </a:extLst>
          </p:cNvPr>
          <p:cNvSpPr txBox="1"/>
          <p:nvPr/>
        </p:nvSpPr>
        <p:spPr>
          <a:xfrm>
            <a:off x="1907704" y="3645024"/>
            <a:ext cx="1136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Assembly</a:t>
            </a:r>
          </a:p>
        </p:txBody>
      </p:sp>
      <p:sp>
        <p:nvSpPr>
          <p:cNvPr id="25" name="TextBox 22">
            <a:extLst>
              <a:ext uri="{FF2B5EF4-FFF2-40B4-BE49-F238E27FC236}">
                <a16:creationId xmlns="" xmlns:a16="http://schemas.microsoft.com/office/drawing/2014/main" id="{C914F67A-6FA4-4A76-B123-207D403EF557}"/>
              </a:ext>
            </a:extLst>
          </p:cNvPr>
          <p:cNvSpPr txBox="1"/>
          <p:nvPr/>
        </p:nvSpPr>
        <p:spPr>
          <a:xfrm>
            <a:off x="899592" y="4509120"/>
            <a:ext cx="1624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Manufacturing</a:t>
            </a:r>
          </a:p>
        </p:txBody>
      </p:sp>
      <p:cxnSp>
        <p:nvCxnSpPr>
          <p:cNvPr id="26" name="Curved Connector 24">
            <a:extLst>
              <a:ext uri="{FF2B5EF4-FFF2-40B4-BE49-F238E27FC236}">
                <a16:creationId xmlns="" xmlns:a16="http://schemas.microsoft.com/office/drawing/2014/main" id="{01DFC2AF-1529-45B4-AB98-D801FBF35341}"/>
              </a:ext>
            </a:extLst>
          </p:cNvPr>
          <p:cNvCxnSpPr>
            <a:endCxn id="25" idx="2"/>
          </p:cNvCxnSpPr>
          <p:nvPr/>
        </p:nvCxnSpPr>
        <p:spPr>
          <a:xfrm rot="5400000" flipH="1" flipV="1">
            <a:off x="1236459" y="4948306"/>
            <a:ext cx="575847" cy="374584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5">
            <a:extLst>
              <a:ext uri="{FF2B5EF4-FFF2-40B4-BE49-F238E27FC236}">
                <a16:creationId xmlns="" xmlns:a16="http://schemas.microsoft.com/office/drawing/2014/main" id="{26735DE0-3758-4814-80C9-DFA08A490CB8}"/>
              </a:ext>
            </a:extLst>
          </p:cNvPr>
          <p:cNvCxnSpPr>
            <a:stCxn id="25" idx="0"/>
            <a:endCxn id="24" idx="2"/>
          </p:cNvCxnSpPr>
          <p:nvPr/>
        </p:nvCxnSpPr>
        <p:spPr>
          <a:xfrm rot="5400000" flipH="1" flipV="1">
            <a:off x="1831130" y="3864122"/>
            <a:ext cx="525542" cy="76445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8">
            <a:extLst>
              <a:ext uri="{FF2B5EF4-FFF2-40B4-BE49-F238E27FC236}">
                <a16:creationId xmlns="" xmlns:a16="http://schemas.microsoft.com/office/drawing/2014/main" id="{E488186F-C57A-45D0-A33B-BC3824747776}"/>
              </a:ext>
            </a:extLst>
          </p:cNvPr>
          <p:cNvCxnSpPr>
            <a:stCxn id="24" idx="0"/>
            <a:endCxn id="23" idx="2"/>
          </p:cNvCxnSpPr>
          <p:nvPr/>
        </p:nvCxnSpPr>
        <p:spPr>
          <a:xfrm rot="5400000" flipH="1" flipV="1">
            <a:off x="2473611" y="3122000"/>
            <a:ext cx="525542" cy="52050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31">
            <a:extLst>
              <a:ext uri="{FF2B5EF4-FFF2-40B4-BE49-F238E27FC236}">
                <a16:creationId xmlns="" xmlns:a16="http://schemas.microsoft.com/office/drawing/2014/main" id="{423D04BE-FFF6-4AE8-98BB-73212C2FD70E}"/>
              </a:ext>
            </a:extLst>
          </p:cNvPr>
          <p:cNvCxnSpPr/>
          <p:nvPr/>
        </p:nvCxnSpPr>
        <p:spPr>
          <a:xfrm rot="16200000" flipH="1">
            <a:off x="5124456" y="2433407"/>
            <a:ext cx="626477" cy="35978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34">
            <a:extLst>
              <a:ext uri="{FF2B5EF4-FFF2-40B4-BE49-F238E27FC236}">
                <a16:creationId xmlns="" xmlns:a16="http://schemas.microsoft.com/office/drawing/2014/main" id="{5ABD1197-E728-4B4E-B96D-CD576E16F438}"/>
              </a:ext>
            </a:extLst>
          </p:cNvPr>
          <p:cNvCxnSpPr/>
          <p:nvPr/>
        </p:nvCxnSpPr>
        <p:spPr>
          <a:xfrm rot="16200000" flipH="1">
            <a:off x="5533263" y="3195408"/>
            <a:ext cx="626477" cy="35978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5">
            <a:extLst>
              <a:ext uri="{FF2B5EF4-FFF2-40B4-BE49-F238E27FC236}">
                <a16:creationId xmlns="" xmlns:a16="http://schemas.microsoft.com/office/drawing/2014/main" id="{838056C2-2D59-476D-9E51-6325AC930517}"/>
              </a:ext>
            </a:extLst>
          </p:cNvPr>
          <p:cNvCxnSpPr/>
          <p:nvPr/>
        </p:nvCxnSpPr>
        <p:spPr>
          <a:xfrm rot="16200000" flipH="1">
            <a:off x="5914263" y="4016731"/>
            <a:ext cx="626477" cy="35978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6">
            <a:extLst>
              <a:ext uri="{FF2B5EF4-FFF2-40B4-BE49-F238E27FC236}">
                <a16:creationId xmlns="" xmlns:a16="http://schemas.microsoft.com/office/drawing/2014/main" id="{A31085A4-7D37-45C7-9131-488525BD5FC4}"/>
              </a:ext>
            </a:extLst>
          </p:cNvPr>
          <p:cNvCxnSpPr/>
          <p:nvPr/>
        </p:nvCxnSpPr>
        <p:spPr>
          <a:xfrm rot="16200000" flipH="1">
            <a:off x="6316474" y="4778731"/>
            <a:ext cx="626477" cy="35978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3">
            <a:extLst>
              <a:ext uri="{FF2B5EF4-FFF2-40B4-BE49-F238E27FC236}">
                <a16:creationId xmlns="" xmlns:a16="http://schemas.microsoft.com/office/drawing/2014/main" id="{E4389CC5-D002-4697-A9A2-8DAB76C8138C}"/>
              </a:ext>
            </a:extLst>
          </p:cNvPr>
          <p:cNvSpPr txBox="1"/>
          <p:nvPr/>
        </p:nvSpPr>
        <p:spPr>
          <a:xfrm>
            <a:off x="3851920" y="1484784"/>
            <a:ext cx="1790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Repair/maintain</a:t>
            </a:r>
          </a:p>
        </p:txBody>
      </p:sp>
      <p:cxnSp>
        <p:nvCxnSpPr>
          <p:cNvPr id="34" name="Straight Connector 11">
            <a:extLst>
              <a:ext uri="{FF2B5EF4-FFF2-40B4-BE49-F238E27FC236}">
                <a16:creationId xmlns="" xmlns:a16="http://schemas.microsoft.com/office/drawing/2014/main" id="{E0FC8D84-EF97-4F50-9436-D470D9F860F5}"/>
              </a:ext>
            </a:extLst>
          </p:cNvPr>
          <p:cNvCxnSpPr/>
          <p:nvPr/>
        </p:nvCxnSpPr>
        <p:spPr>
          <a:xfrm flipH="1">
            <a:off x="4402850" y="1842864"/>
            <a:ext cx="125986" cy="2710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0">
            <a:extLst>
              <a:ext uri="{FF2B5EF4-FFF2-40B4-BE49-F238E27FC236}">
                <a16:creationId xmlns="" xmlns:a16="http://schemas.microsoft.com/office/drawing/2014/main" id="{BF7672A2-61F2-47DB-8F4C-F983948CFC42}"/>
              </a:ext>
            </a:extLst>
          </p:cNvPr>
          <p:cNvSpPr txBox="1"/>
          <p:nvPr/>
        </p:nvSpPr>
        <p:spPr>
          <a:xfrm>
            <a:off x="5666607" y="2799710"/>
            <a:ext cx="2037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Reuse/redistribute</a:t>
            </a:r>
          </a:p>
        </p:txBody>
      </p:sp>
      <p:cxnSp>
        <p:nvCxnSpPr>
          <p:cNvPr id="36" name="Curved Connector 32">
            <a:extLst>
              <a:ext uri="{FF2B5EF4-FFF2-40B4-BE49-F238E27FC236}">
                <a16:creationId xmlns="" xmlns:a16="http://schemas.microsoft.com/office/drawing/2014/main" id="{7E654F20-3D5F-4C19-B1EB-FCB581A38C1A}"/>
              </a:ext>
            </a:extLst>
          </p:cNvPr>
          <p:cNvCxnSpPr>
            <a:stCxn id="35" idx="1"/>
          </p:cNvCxnSpPr>
          <p:nvPr/>
        </p:nvCxnSpPr>
        <p:spPr>
          <a:xfrm rot="10800000">
            <a:off x="4259073" y="2376267"/>
            <a:ext cx="1407534" cy="59272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7">
            <a:extLst>
              <a:ext uri="{FF2B5EF4-FFF2-40B4-BE49-F238E27FC236}">
                <a16:creationId xmlns="" xmlns:a16="http://schemas.microsoft.com/office/drawing/2014/main" id="{A6BF1A7D-1813-4CE2-AD64-1E745C7CEE8C}"/>
              </a:ext>
            </a:extLst>
          </p:cNvPr>
          <p:cNvSpPr txBox="1"/>
          <p:nvPr/>
        </p:nvSpPr>
        <p:spPr>
          <a:xfrm>
            <a:off x="6060179" y="3561710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Refurbish</a:t>
            </a:r>
          </a:p>
        </p:txBody>
      </p:sp>
      <p:cxnSp>
        <p:nvCxnSpPr>
          <p:cNvPr id="38" name="Curved Connector 38">
            <a:extLst>
              <a:ext uri="{FF2B5EF4-FFF2-40B4-BE49-F238E27FC236}">
                <a16:creationId xmlns="" xmlns:a16="http://schemas.microsoft.com/office/drawing/2014/main" id="{E20CD87E-776F-434B-AD04-3C234D7AFACD}"/>
              </a:ext>
            </a:extLst>
          </p:cNvPr>
          <p:cNvCxnSpPr>
            <a:stCxn id="37" idx="1"/>
            <a:endCxn id="23" idx="3"/>
          </p:cNvCxnSpPr>
          <p:nvPr/>
        </p:nvCxnSpPr>
        <p:spPr>
          <a:xfrm rot="10800000">
            <a:off x="3365487" y="2950205"/>
            <a:ext cx="2694693" cy="78078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40">
            <a:extLst>
              <a:ext uri="{FF2B5EF4-FFF2-40B4-BE49-F238E27FC236}">
                <a16:creationId xmlns="" xmlns:a16="http://schemas.microsoft.com/office/drawing/2014/main" id="{5AFB410B-5845-49DB-9FA0-8835483E752D}"/>
              </a:ext>
            </a:extLst>
          </p:cNvPr>
          <p:cNvSpPr txBox="1"/>
          <p:nvPr/>
        </p:nvSpPr>
        <p:spPr>
          <a:xfrm>
            <a:off x="6428607" y="4399910"/>
            <a:ext cx="1683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Remanufacture</a:t>
            </a:r>
          </a:p>
        </p:txBody>
      </p:sp>
      <p:cxnSp>
        <p:nvCxnSpPr>
          <p:cNvPr id="40" name="Curved Connector 41">
            <a:extLst>
              <a:ext uri="{FF2B5EF4-FFF2-40B4-BE49-F238E27FC236}">
                <a16:creationId xmlns="" xmlns:a16="http://schemas.microsoft.com/office/drawing/2014/main" id="{FFD923FD-88E2-41A5-AEAB-7ECC165B3E4F}"/>
              </a:ext>
            </a:extLst>
          </p:cNvPr>
          <p:cNvCxnSpPr>
            <a:stCxn id="39" idx="1"/>
            <a:endCxn id="24" idx="3"/>
          </p:cNvCxnSpPr>
          <p:nvPr/>
        </p:nvCxnSpPr>
        <p:spPr>
          <a:xfrm rot="10800000">
            <a:off x="3044555" y="3814301"/>
            <a:ext cx="3384053" cy="75488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3">
            <a:extLst>
              <a:ext uri="{FF2B5EF4-FFF2-40B4-BE49-F238E27FC236}">
                <a16:creationId xmlns="" xmlns:a16="http://schemas.microsoft.com/office/drawing/2014/main" id="{85C0E67C-862D-46F1-8779-FF9F5AD51892}"/>
              </a:ext>
            </a:extLst>
          </p:cNvPr>
          <p:cNvSpPr txBox="1"/>
          <p:nvPr/>
        </p:nvSpPr>
        <p:spPr>
          <a:xfrm>
            <a:off x="6794250" y="5161910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Recycle</a:t>
            </a:r>
          </a:p>
        </p:txBody>
      </p:sp>
      <p:cxnSp>
        <p:nvCxnSpPr>
          <p:cNvPr id="42" name="Curved Connector 44">
            <a:extLst>
              <a:ext uri="{FF2B5EF4-FFF2-40B4-BE49-F238E27FC236}">
                <a16:creationId xmlns="" xmlns:a16="http://schemas.microsoft.com/office/drawing/2014/main" id="{E98B605B-DF2E-46E3-87A6-1DB352F383CC}"/>
              </a:ext>
            </a:extLst>
          </p:cNvPr>
          <p:cNvCxnSpPr>
            <a:stCxn id="41" idx="1"/>
            <a:endCxn id="25" idx="3"/>
          </p:cNvCxnSpPr>
          <p:nvPr/>
        </p:nvCxnSpPr>
        <p:spPr>
          <a:xfrm rot="10800000">
            <a:off x="2523756" y="4678397"/>
            <a:ext cx="4270495" cy="65279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6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ijdelijke aanduiding voor inhoud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42691932"/>
              </p:ext>
            </p:extLst>
          </p:nvPr>
        </p:nvGraphicFramePr>
        <p:xfrm>
          <a:off x="395536" y="1484784"/>
          <a:ext cx="8395619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6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21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5" name="Tijdelijke aanduiding voor inhoud 7"/>
          <p:cNvSpPr txBox="1">
            <a:spLocks/>
          </p:cNvSpPr>
          <p:nvPr/>
        </p:nvSpPr>
        <p:spPr>
          <a:xfrm>
            <a:off x="251520" y="332656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Circular business models</a:t>
            </a: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534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539552" y="1628800"/>
            <a:ext cx="7859545" cy="4608511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</a:pPr>
            <a:r>
              <a:rPr lang="en-GB" sz="1800" dirty="0">
                <a:latin typeface="Arial"/>
                <a:cs typeface="Arial"/>
              </a:rPr>
              <a:t>New challenges for financing</a:t>
            </a:r>
          </a:p>
          <a:p>
            <a:pPr lvl="1">
              <a:lnSpc>
                <a:spcPct val="110000"/>
              </a:lnSpc>
              <a:buFont typeface="Wingdings" charset="2"/>
              <a:buChar char="Ø"/>
            </a:pPr>
            <a:r>
              <a:rPr lang="en-GB" sz="1800" dirty="0">
                <a:latin typeface="Arial"/>
                <a:cs typeface="Arial"/>
              </a:rPr>
              <a:t> From asset based (collateral)</a:t>
            </a:r>
          </a:p>
          <a:p>
            <a:pPr lvl="1">
              <a:lnSpc>
                <a:spcPct val="110000"/>
              </a:lnSpc>
              <a:buFont typeface="Wingdings" charset="2"/>
              <a:buChar char="Ø"/>
            </a:pPr>
            <a:r>
              <a:rPr lang="en-GB" sz="1800" dirty="0">
                <a:latin typeface="Arial"/>
                <a:cs typeface="Arial"/>
              </a:rPr>
              <a:t> To cash flow based (clients)</a:t>
            </a:r>
          </a:p>
          <a:p>
            <a:pPr marL="342900" lvl="0" indent="-342900">
              <a:buFont typeface="Arial"/>
              <a:buChar char="•"/>
            </a:pPr>
            <a:endParaRPr lang="en-GB" sz="1800" dirty="0">
              <a:latin typeface="Arial"/>
              <a:cs typeface="Arial"/>
            </a:endParaRPr>
          </a:p>
          <a:p>
            <a:pPr lvl="0">
              <a:lnSpc>
                <a:spcPct val="110000"/>
              </a:lnSpc>
            </a:pPr>
            <a:r>
              <a:rPr lang="en-GB" sz="1800" dirty="0">
                <a:latin typeface="Arial"/>
                <a:cs typeface="Arial"/>
              </a:rPr>
              <a:t>Asset based (inventory)</a:t>
            </a:r>
          </a:p>
          <a:p>
            <a:pPr lvl="1">
              <a:lnSpc>
                <a:spcPct val="110000"/>
              </a:lnSpc>
              <a:buFont typeface="Wingdings" charset="2"/>
              <a:buChar char="Ø"/>
            </a:pPr>
            <a:r>
              <a:rPr lang="en-GB" sz="1800" dirty="0">
                <a:latin typeface="Arial"/>
                <a:cs typeface="Arial"/>
              </a:rPr>
              <a:t> Standardisation, modularity and flexibility</a:t>
            </a:r>
          </a:p>
          <a:p>
            <a:pPr>
              <a:buFont typeface="Wingdings" charset="2"/>
              <a:buChar char="Ø"/>
            </a:pPr>
            <a:endParaRPr lang="en-GB" sz="1800" dirty="0">
              <a:latin typeface="Arial"/>
              <a:cs typeface="Arial"/>
            </a:endParaRPr>
          </a:p>
          <a:p>
            <a:pPr lvl="0">
              <a:lnSpc>
                <a:spcPct val="110000"/>
              </a:lnSpc>
            </a:pPr>
            <a:r>
              <a:rPr lang="en-GB" sz="1800" dirty="0">
                <a:latin typeface="Arial"/>
                <a:cs typeface="Arial"/>
              </a:rPr>
              <a:t>Cash flow based (strategy, network, customers)</a:t>
            </a:r>
          </a:p>
          <a:p>
            <a:pPr lvl="1">
              <a:lnSpc>
                <a:spcPct val="110000"/>
              </a:lnSpc>
              <a:buFont typeface="Wingdings" charset="2"/>
              <a:buChar char="Ø"/>
            </a:pPr>
            <a:r>
              <a:rPr lang="en-GB" sz="1800" dirty="0">
                <a:latin typeface="Arial"/>
                <a:cs typeface="Arial"/>
              </a:rPr>
              <a:t> Where is value part in product chain?</a:t>
            </a:r>
          </a:p>
          <a:p>
            <a:pPr lvl="1">
              <a:lnSpc>
                <a:spcPct val="110000"/>
              </a:lnSpc>
              <a:buFont typeface="Wingdings" charset="2"/>
              <a:buChar char="Ø"/>
            </a:pPr>
            <a:r>
              <a:rPr lang="en-GB" sz="1800" dirty="0">
                <a:latin typeface="Arial"/>
                <a:cs typeface="Arial"/>
              </a:rPr>
              <a:t> Contract terms + quality customers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6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22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5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Financing circular business models</a:t>
            </a: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3908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323528" y="1484784"/>
            <a:ext cx="8568952" cy="475252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1800" b="1" dirty="0">
                <a:latin typeface="Arial"/>
                <a:cs typeface="Arial"/>
              </a:rPr>
              <a:t>Evidence</a:t>
            </a:r>
            <a:r>
              <a:rPr lang="en-GB" sz="1800" dirty="0">
                <a:latin typeface="Arial"/>
                <a:cs typeface="Arial"/>
              </a:rPr>
              <a:t>: </a:t>
            </a:r>
            <a:r>
              <a:rPr lang="en-GB" sz="1800" dirty="0" err="1">
                <a:latin typeface="Arial"/>
                <a:cs typeface="Arial"/>
              </a:rPr>
              <a:t>Chava</a:t>
            </a:r>
            <a:r>
              <a:rPr lang="en-GB" sz="1800" dirty="0">
                <a:latin typeface="Arial"/>
                <a:cs typeface="Arial"/>
              </a:rPr>
              <a:t> (2014) – lower (higher) interest rates for loans to companies with environmentally friendly products (environmental concerns)</a:t>
            </a:r>
          </a:p>
          <a:p>
            <a:pPr>
              <a:lnSpc>
                <a:spcPct val="110000"/>
              </a:lnSpc>
            </a:pPr>
            <a:endParaRPr lang="en-GB" sz="1800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GB" sz="1800" b="1" dirty="0">
                <a:latin typeface="Arial"/>
                <a:cs typeface="Arial"/>
              </a:rPr>
              <a:t>Barriers:</a:t>
            </a:r>
          </a:p>
          <a:p>
            <a:pPr lvl="1">
              <a:lnSpc>
                <a:spcPct val="110000"/>
              </a:lnSpc>
              <a:buFont typeface="Wingdings" charset="2"/>
              <a:buChar char="Ø"/>
            </a:pPr>
            <a:r>
              <a:rPr lang="en-GB" sz="1800" dirty="0">
                <a:latin typeface="Arial"/>
                <a:cs typeface="Arial"/>
              </a:rPr>
              <a:t> Training account managers to include ESG in due diligence and calculation of credit risk premium</a:t>
            </a:r>
          </a:p>
          <a:p>
            <a:pPr lvl="1">
              <a:lnSpc>
                <a:spcPct val="110000"/>
              </a:lnSpc>
              <a:buFont typeface="Wingdings" charset="2"/>
              <a:buChar char="Ø"/>
            </a:pPr>
            <a:r>
              <a:rPr lang="en-GB" sz="1800" dirty="0">
                <a:latin typeface="Arial"/>
                <a:cs typeface="Arial"/>
              </a:rPr>
              <a:t> Status quo existing clients -&gt; higher risk premium / ban</a:t>
            </a:r>
          </a:p>
          <a:p>
            <a:pPr lvl="1">
              <a:lnSpc>
                <a:spcPct val="110000"/>
              </a:lnSpc>
              <a:buFont typeface="Wingdings" charset="2"/>
              <a:buChar char="Ø"/>
            </a:pPr>
            <a:r>
              <a:rPr lang="en-GB" sz="1800" dirty="0">
                <a:latin typeface="Arial"/>
                <a:cs typeface="Arial"/>
              </a:rPr>
              <a:t> Maturity risk &lt; 10 years, while ESG long term</a:t>
            </a:r>
          </a:p>
          <a:p>
            <a:pPr lvl="1">
              <a:lnSpc>
                <a:spcPct val="110000"/>
              </a:lnSpc>
              <a:buFont typeface="Wingdings" charset="2"/>
              <a:buChar char="Ø"/>
            </a:pPr>
            <a:endParaRPr lang="en-GB" sz="2400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23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Sustainable lending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831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1691680" y="1268760"/>
            <a:ext cx="6514440" cy="452083"/>
          </a:xfrm>
        </p:spPr>
        <p:txBody>
          <a:bodyPr>
            <a:noAutofit/>
          </a:bodyPr>
          <a:lstStyle/>
          <a:p>
            <a:pPr marL="109728" indent="0">
              <a:lnSpc>
                <a:spcPct val="110000"/>
              </a:lnSpc>
              <a:buNone/>
            </a:pPr>
            <a:r>
              <a:rPr lang="en-GB" sz="1800" dirty="0">
                <a:latin typeface="Arial"/>
                <a:cs typeface="Arial"/>
              </a:rPr>
              <a:t>Assessing a large investment in new battery facility</a:t>
            </a:r>
          </a:p>
          <a:p>
            <a:pPr marL="0" indent="0">
              <a:lnSpc>
                <a:spcPct val="110000"/>
              </a:lnSpc>
              <a:buNone/>
            </a:pPr>
            <a:endParaRPr lang="en-GB" sz="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24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Example of old </a:t>
            </a:r>
            <a:r>
              <a:rPr lang="en-US" b="1" dirty="0" err="1">
                <a:solidFill>
                  <a:srgbClr val="254061"/>
                </a:solidFill>
                <a:latin typeface="Arial"/>
                <a:cs typeface="Arial"/>
              </a:rPr>
              <a:t>vs</a:t>
            </a: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 new thinking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72F8D710-51A7-42CA-8F16-79E348E938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4532379"/>
              </p:ext>
            </p:extLst>
          </p:nvPr>
        </p:nvGraphicFramePr>
        <p:xfrm>
          <a:off x="1475656" y="21437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3240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323528" y="1484784"/>
            <a:ext cx="8568952" cy="4752528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GB" sz="1800" b="1" dirty="0">
                <a:latin typeface="Arial"/>
                <a:cs typeface="Arial"/>
              </a:rPr>
              <a:t>Nudging</a:t>
            </a:r>
            <a:r>
              <a:rPr lang="en-GB" sz="1800" dirty="0">
                <a:latin typeface="Arial"/>
                <a:cs typeface="Arial"/>
              </a:rPr>
              <a:t>: base rate for low ESG risk projects and extra premium for projects with ESG concerns</a:t>
            </a:r>
          </a:p>
          <a:p>
            <a:pPr lvl="1">
              <a:lnSpc>
                <a:spcPct val="130000"/>
              </a:lnSpc>
              <a:buFont typeface="Wingdings" charset="2"/>
              <a:buChar char="Ø"/>
            </a:pPr>
            <a:r>
              <a:rPr lang="en-GB" sz="1800" dirty="0">
                <a:latin typeface="Arial"/>
                <a:cs typeface="Arial"/>
              </a:rPr>
              <a:t> Example: energy-efficient mortgages</a:t>
            </a:r>
          </a:p>
          <a:p>
            <a:pPr lvl="1">
              <a:lnSpc>
                <a:spcPct val="130000"/>
              </a:lnSpc>
              <a:buFont typeface="Wingdings" charset="2"/>
              <a:buChar char="Ø"/>
            </a:pPr>
            <a:r>
              <a:rPr lang="en-GB" sz="1800" dirty="0">
                <a:latin typeface="Arial"/>
                <a:cs typeface="Arial"/>
              </a:rPr>
              <a:t> Real estate very important (60% lending portfolio)</a:t>
            </a:r>
          </a:p>
          <a:p>
            <a:pPr marL="0" indent="0">
              <a:lnSpc>
                <a:spcPct val="130000"/>
              </a:lnSpc>
              <a:buNone/>
            </a:pPr>
            <a:endParaRPr lang="en-GB" sz="1800" dirty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en-GB" sz="1800" b="1" dirty="0">
                <a:latin typeface="Arial"/>
                <a:cs typeface="Arial"/>
              </a:rPr>
              <a:t>Capital adequacy framework</a:t>
            </a:r>
            <a:r>
              <a:rPr lang="en-GB" sz="1800" dirty="0">
                <a:latin typeface="Arial"/>
                <a:cs typeface="Arial"/>
              </a:rPr>
              <a:t>:</a:t>
            </a:r>
          </a:p>
          <a:p>
            <a:pPr lvl="1">
              <a:lnSpc>
                <a:spcPct val="130000"/>
              </a:lnSpc>
              <a:buFont typeface="Wingdings" charset="2"/>
              <a:buChar char="Ø"/>
            </a:pPr>
            <a:r>
              <a:rPr lang="en-GB" sz="1800" dirty="0">
                <a:latin typeface="Arial"/>
                <a:cs typeface="Arial"/>
              </a:rPr>
              <a:t> Should it be used for sustainability?</a:t>
            </a:r>
          </a:p>
          <a:p>
            <a:pPr lvl="1">
              <a:lnSpc>
                <a:spcPct val="130000"/>
              </a:lnSpc>
              <a:buFont typeface="Wingdings" charset="2"/>
              <a:buChar char="Ø"/>
            </a:pPr>
            <a:r>
              <a:rPr lang="en-GB" sz="1800" dirty="0">
                <a:latin typeface="Arial"/>
                <a:cs typeface="Arial"/>
              </a:rPr>
              <a:t> If so, green support factor or brown capital charge?</a:t>
            </a:r>
          </a:p>
          <a:p>
            <a:pPr marL="0" indent="0">
              <a:lnSpc>
                <a:spcPct val="110000"/>
              </a:lnSpc>
              <a:buNone/>
            </a:pPr>
            <a:endParaRPr lang="en-GB" sz="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25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Incentives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283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041440" cy="1728192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Values-based banking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04248" y="6482035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/>
                <a:cs typeface="Arial Narrow"/>
              </a:rPr>
              <a:t>26</a:t>
            </a:fld>
            <a:endParaRPr lang="nl-NL" sz="1400" dirty="0">
              <a:latin typeface="Arial Narrow"/>
              <a:cs typeface="Arial Narrow"/>
            </a:endParaRPr>
          </a:p>
        </p:txBody>
      </p:sp>
      <p:sp>
        <p:nvSpPr>
          <p:cNvPr id="5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200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27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Values-based banking: impact lending</a:t>
            </a: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911417"/>
              </p:ext>
            </p:extLst>
          </p:nvPr>
        </p:nvGraphicFramePr>
        <p:xfrm>
          <a:off x="179512" y="1628800"/>
          <a:ext cx="13825536" cy="4107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Document" r:id="rId5" imgW="8978900" imgH="2235200" progId="Word.Document.12">
                  <p:embed/>
                </p:oleObj>
              </mc:Choice>
              <mc:Fallback>
                <p:oleObj name="Document" r:id="rId5" imgW="8978900" imgH="2235200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1628800"/>
                        <a:ext cx="13825536" cy="4107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3210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28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323528" y="260648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Scorecard – values based banks</a:t>
            </a: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811209"/>
              </p:ext>
            </p:extLst>
          </p:nvPr>
        </p:nvGraphicFramePr>
        <p:xfrm>
          <a:off x="107950" y="1303338"/>
          <a:ext cx="13876338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Document" r:id="rId5" imgW="9144000" imgH="2921000" progId="Word.Document.12">
                  <p:embed/>
                </p:oleObj>
              </mc:Choice>
              <mc:Fallback>
                <p:oleObj name="Document" r:id="rId5" imgW="9144000" imgH="2921000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950" y="1303338"/>
                        <a:ext cx="13876338" cy="446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99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29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323528" y="332656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Scorecard – Cont’d</a:t>
            </a: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837739"/>
              </p:ext>
            </p:extLst>
          </p:nvPr>
        </p:nvGraphicFramePr>
        <p:xfrm>
          <a:off x="250825" y="2005013"/>
          <a:ext cx="13636625" cy="314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Document" r:id="rId5" imgW="9131300" imgH="1803400" progId="Word.Document.12">
                  <p:embed/>
                </p:oleObj>
              </mc:Choice>
              <mc:Fallback>
                <p:oleObj name="Document" r:id="rId5" imgW="9131300" imgH="1803400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825" y="2005013"/>
                        <a:ext cx="13636625" cy="314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2499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683568" y="1844824"/>
            <a:ext cx="7920880" cy="3816424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en-GB" sz="2000" dirty="0">
                <a:latin typeface="Arial"/>
                <a:cs typeface="Arial"/>
              </a:rPr>
              <a:t>explain the role of banks in screening and monitoring (potential) borrowers</a:t>
            </a:r>
            <a:endParaRPr lang="x-none" sz="2000" dirty="0">
              <a:latin typeface="Arial"/>
              <a:cs typeface="Arial"/>
            </a:endParaRPr>
          </a:p>
          <a:p>
            <a:pPr lvl="0">
              <a:lnSpc>
                <a:spcPct val="120000"/>
              </a:lnSpc>
            </a:pPr>
            <a:r>
              <a:rPr lang="en-GB" sz="2000" dirty="0">
                <a:latin typeface="Arial"/>
                <a:cs typeface="Arial"/>
              </a:rPr>
              <a:t>explain the relevance of sustainability for banking</a:t>
            </a:r>
            <a:endParaRPr lang="x-none" sz="2000" dirty="0">
              <a:latin typeface="Arial"/>
              <a:cs typeface="Arial"/>
            </a:endParaRPr>
          </a:p>
          <a:p>
            <a:pPr lvl="0">
              <a:lnSpc>
                <a:spcPct val="120000"/>
              </a:lnSpc>
            </a:pPr>
            <a:r>
              <a:rPr lang="en-GB" sz="2000" dirty="0">
                <a:latin typeface="Arial"/>
                <a:cs typeface="Arial"/>
              </a:rPr>
              <a:t>understand how ESG risks can be incorporated in the credit risk assessment</a:t>
            </a:r>
            <a:endParaRPr lang="x-none" sz="2000" dirty="0">
              <a:latin typeface="Arial"/>
              <a:cs typeface="Arial"/>
            </a:endParaRPr>
          </a:p>
          <a:p>
            <a:pPr lvl="0">
              <a:lnSpc>
                <a:spcPct val="120000"/>
              </a:lnSpc>
            </a:pPr>
            <a:r>
              <a:rPr lang="en-GB" sz="2000" dirty="0">
                <a:latin typeface="Arial"/>
                <a:cs typeface="Arial"/>
              </a:rPr>
              <a:t>list the barriers and incentives to sustainable lending</a:t>
            </a:r>
            <a:endParaRPr lang="x-none" sz="2000" dirty="0">
              <a:latin typeface="Arial"/>
              <a:cs typeface="Arial"/>
            </a:endParaRPr>
          </a:p>
          <a:p>
            <a:pPr lvl="0">
              <a:lnSpc>
                <a:spcPct val="120000"/>
              </a:lnSpc>
            </a:pPr>
            <a:r>
              <a:rPr lang="en-GB" sz="2000" dirty="0">
                <a:latin typeface="Arial"/>
                <a:cs typeface="Arial"/>
              </a:rPr>
              <a:t>understand the various forms of impact lending and microfinance</a:t>
            </a:r>
            <a:endParaRPr lang="x-none" sz="2000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3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Learning objectives – chapter 10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700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179512" y="1412776"/>
            <a:ext cx="8856984" cy="475252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1800" dirty="0">
                <a:latin typeface="Arial"/>
                <a:cs typeface="Arial"/>
              </a:rPr>
              <a:t>Microfinance: banking service to low-income or unemployed and micro-enterprises</a:t>
            </a:r>
          </a:p>
          <a:p>
            <a:pPr lvl="1">
              <a:lnSpc>
                <a:spcPct val="110000"/>
              </a:lnSpc>
              <a:buFont typeface="Wingdings" charset="2"/>
              <a:buChar char="Ø"/>
            </a:pPr>
            <a:r>
              <a:rPr lang="en-GB" sz="1800" dirty="0">
                <a:latin typeface="Arial"/>
                <a:cs typeface="Arial"/>
              </a:rPr>
              <a:t> Pioneers in Bangladesh (different from traditional banking)</a:t>
            </a:r>
          </a:p>
          <a:p>
            <a:pPr lvl="1">
              <a:lnSpc>
                <a:spcPct val="110000"/>
              </a:lnSpc>
              <a:buFont typeface="Wingdings" charset="2"/>
              <a:buChar char="Ø"/>
            </a:pPr>
            <a:r>
              <a:rPr lang="en-GB" sz="1800" dirty="0">
                <a:latin typeface="Arial"/>
                <a:cs typeface="Arial"/>
              </a:rPr>
              <a:t> Social control, group lending, etc.</a:t>
            </a:r>
          </a:p>
          <a:p>
            <a:pPr marL="0" indent="0">
              <a:lnSpc>
                <a:spcPct val="110000"/>
              </a:lnSpc>
              <a:buNone/>
            </a:pPr>
            <a:endParaRPr lang="en-GB" sz="1800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1800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GB" sz="1800" dirty="0">
                <a:latin typeface="Arial"/>
                <a:cs typeface="Arial"/>
              </a:rPr>
              <a:t>Challenges + opportunities</a:t>
            </a:r>
          </a:p>
          <a:p>
            <a:pPr lvl="1">
              <a:lnSpc>
                <a:spcPct val="110000"/>
              </a:lnSpc>
              <a:buFont typeface="Wingdings" charset="2"/>
              <a:buChar char="Ø"/>
            </a:pPr>
            <a:r>
              <a:rPr lang="en-GB" sz="1800" dirty="0">
                <a:latin typeface="Arial"/>
                <a:cs typeface="Arial"/>
              </a:rPr>
              <a:t> Unserviceable and unreachable part of population</a:t>
            </a:r>
          </a:p>
          <a:p>
            <a:pPr lvl="1">
              <a:lnSpc>
                <a:spcPct val="110000"/>
              </a:lnSpc>
              <a:buFont typeface="Wingdings" charset="2"/>
              <a:buChar char="Ø"/>
            </a:pPr>
            <a:r>
              <a:rPr lang="en-GB" sz="1800" dirty="0">
                <a:latin typeface="Arial"/>
                <a:cs typeface="Arial"/>
              </a:rPr>
              <a:t> Small loans at affordable cost</a:t>
            </a:r>
          </a:p>
          <a:p>
            <a:pPr lvl="1">
              <a:lnSpc>
                <a:spcPct val="110000"/>
              </a:lnSpc>
              <a:buFont typeface="Wingdings" charset="2"/>
              <a:buChar char="Ø"/>
            </a:pPr>
            <a:r>
              <a:rPr lang="en-GB" sz="1800" dirty="0">
                <a:latin typeface="Arial"/>
                <a:cs typeface="Arial"/>
              </a:rPr>
              <a:t> New approaches: satellite linked with mobile vans/boats</a:t>
            </a:r>
          </a:p>
          <a:p>
            <a:pPr lvl="1">
              <a:lnSpc>
                <a:spcPct val="110000"/>
              </a:lnSpc>
              <a:buFont typeface="Wingdings" charset="2"/>
              <a:buChar char="Ø"/>
            </a:pPr>
            <a:r>
              <a:rPr lang="en-GB" sz="1800" dirty="0">
                <a:latin typeface="Arial"/>
                <a:cs typeface="Arial"/>
              </a:rPr>
              <a:t> Use mobile telephones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30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04664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Microfinance / microcredit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5033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31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Conclusions</a:t>
            </a: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="" xmlns:a16="http://schemas.microsoft.com/office/drawing/2014/main" id="{22371C23-A800-402C-9A9E-4D8C3BDB7135}"/>
              </a:ext>
            </a:extLst>
          </p:cNvPr>
          <p:cNvSpPr txBox="1"/>
          <p:nvPr/>
        </p:nvSpPr>
        <p:spPr>
          <a:xfrm>
            <a:off x="395536" y="1556792"/>
            <a:ext cx="8352929" cy="357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256032">
              <a:lnSpc>
                <a:spcPct val="11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 3"/>
              <a:buChar char=""/>
            </a:pPr>
            <a:r>
              <a:rPr lang="en-GB" dirty="0">
                <a:latin typeface="Arial"/>
                <a:cs typeface="Arial"/>
              </a:rPr>
              <a:t>Integrate sustainability in credit risk assessment</a:t>
            </a:r>
          </a:p>
          <a:p>
            <a:pPr marL="365760" lvl="0" indent="-256032">
              <a:lnSpc>
                <a:spcPct val="11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 3"/>
              <a:buChar char=""/>
            </a:pPr>
            <a:endParaRPr lang="en-GB" dirty="0">
              <a:latin typeface="Arial"/>
              <a:cs typeface="Arial"/>
            </a:endParaRPr>
          </a:p>
          <a:p>
            <a:pPr marL="365760" lvl="0" indent="-256032">
              <a:lnSpc>
                <a:spcPct val="11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 3"/>
              <a:buChar char=""/>
            </a:pPr>
            <a:r>
              <a:rPr lang="en-GB" dirty="0">
                <a:latin typeface="Arial"/>
                <a:cs typeface="Arial"/>
              </a:rPr>
              <a:t>New approach for account managers</a:t>
            </a:r>
          </a:p>
          <a:p>
            <a:pPr marL="909828" lvl="1" indent="-342900">
              <a:lnSpc>
                <a:spcPct val="11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" charset="2"/>
              <a:buChar char="Ø"/>
            </a:pPr>
            <a:r>
              <a:rPr lang="en-GB" dirty="0">
                <a:latin typeface="Arial"/>
                <a:cs typeface="Arial"/>
              </a:rPr>
              <a:t>New ways of looking (transition preparedness; circular models)</a:t>
            </a:r>
          </a:p>
          <a:p>
            <a:pPr marL="909828" lvl="1" indent="-342900">
              <a:lnSpc>
                <a:spcPct val="11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" charset="2"/>
              <a:buChar char="Ø"/>
            </a:pPr>
            <a:r>
              <a:rPr lang="en-GB" dirty="0">
                <a:latin typeface="Arial"/>
                <a:cs typeface="Arial"/>
              </a:rPr>
              <a:t>Policy and technology uncertainty (future is uncertain)</a:t>
            </a:r>
          </a:p>
          <a:p>
            <a:pPr marL="909828" lvl="1" indent="-342900">
              <a:lnSpc>
                <a:spcPct val="11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" charset="2"/>
              <a:buChar char="Ø"/>
            </a:pPr>
            <a:r>
              <a:rPr lang="en-GB" dirty="0">
                <a:latin typeface="Arial"/>
                <a:cs typeface="Arial"/>
              </a:rPr>
              <a:t>Material ESG issues differ across sectors/companies</a:t>
            </a:r>
          </a:p>
          <a:p>
            <a:pPr marL="365760" lvl="0" indent="-256032">
              <a:lnSpc>
                <a:spcPct val="11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 3"/>
              <a:buChar char=""/>
            </a:pPr>
            <a:endParaRPr lang="en-GB" dirty="0">
              <a:latin typeface="Arial"/>
              <a:cs typeface="Arial"/>
            </a:endParaRPr>
          </a:p>
          <a:p>
            <a:pPr marL="365760" lvl="0" indent="-256032">
              <a:lnSpc>
                <a:spcPct val="11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 3"/>
              <a:buChar char=""/>
            </a:pPr>
            <a:r>
              <a:rPr lang="en-GB" dirty="0">
                <a:latin typeface="Arial"/>
                <a:cs typeface="Arial"/>
              </a:rPr>
              <a:t>Values-based banking: impact comes first</a:t>
            </a:r>
          </a:p>
          <a:p>
            <a:pPr marL="365760" lvl="0" indent="-256032">
              <a:lnSpc>
                <a:spcPct val="11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 3"/>
              <a:buChar char=""/>
            </a:pPr>
            <a:endParaRPr lang="en-GB" dirty="0">
              <a:latin typeface="Arial"/>
              <a:cs typeface="Arial"/>
            </a:endParaRPr>
          </a:p>
          <a:p>
            <a:pPr marL="365760" lvl="0" indent="-256032">
              <a:lnSpc>
                <a:spcPct val="11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 3"/>
              <a:buChar char=""/>
            </a:pPr>
            <a:r>
              <a:rPr lang="en-GB" dirty="0">
                <a:latin typeface="Arial"/>
                <a:cs typeface="Arial"/>
              </a:rPr>
              <a:t>Microfinance emerging in Asia, Latin-America and Africa</a:t>
            </a:r>
          </a:p>
        </p:txBody>
      </p:sp>
    </p:spTree>
    <p:extLst>
      <p:ext uri="{BB962C8B-B14F-4D97-AF65-F5344CB8AC3E}">
        <p14:creationId xmlns:p14="http://schemas.microsoft.com/office/powerpoint/2010/main" val="401576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041440" cy="1728192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Sustainability of banks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04248" y="6482035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/>
                <a:cs typeface="Arial Narrow"/>
              </a:rPr>
              <a:t>4</a:t>
            </a:fld>
            <a:endParaRPr lang="nl-NL" sz="1400" dirty="0">
              <a:latin typeface="Arial Narrow"/>
              <a:cs typeface="Arial Narrow"/>
            </a:endParaRPr>
          </a:p>
        </p:txBody>
      </p:sp>
      <p:sp>
        <p:nvSpPr>
          <p:cNvPr id="5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229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5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Governance of banks themselves</a:t>
            </a: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="" xmlns:a16="http://schemas.microsoft.com/office/drawing/2014/main" id="{58940D89-FF4F-41AB-B972-AE01CCB052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3257271"/>
              </p:ext>
            </p:extLst>
          </p:nvPr>
        </p:nvGraphicFramePr>
        <p:xfrm>
          <a:off x="531519" y="1621830"/>
          <a:ext cx="4344144" cy="4120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5256076" y="246444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>
                <a:latin typeface="Arial"/>
                <a:cs typeface="Arial"/>
              </a:rPr>
              <a:t>Social</a:t>
            </a:r>
            <a:r>
              <a:rPr lang="nl-NL" sz="2400" dirty="0">
                <a:latin typeface="Arial"/>
                <a:cs typeface="Arial"/>
              </a:rPr>
              <a:t> </a:t>
            </a:r>
            <a:r>
              <a:rPr lang="nl-NL" sz="2400" dirty="0" err="1">
                <a:latin typeface="Arial"/>
                <a:cs typeface="Arial"/>
              </a:rPr>
              <a:t>capital</a:t>
            </a:r>
            <a:r>
              <a:rPr lang="nl-NL" sz="2400" dirty="0">
                <a:latin typeface="Arial"/>
                <a:cs typeface="Arial"/>
              </a:rPr>
              <a:t> </a:t>
            </a:r>
            <a:r>
              <a:rPr lang="nl-NL" sz="2400" dirty="0" err="1">
                <a:latin typeface="Arial"/>
                <a:cs typeface="Arial"/>
              </a:rPr>
              <a:t>matters</a:t>
            </a:r>
            <a:endParaRPr lang="nl-NL" sz="2400" dirty="0">
              <a:latin typeface="Arial"/>
              <a:cs typeface="Arial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5246056" y="4077072"/>
            <a:ext cx="3636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>
                <a:latin typeface="Arial"/>
                <a:cs typeface="Arial"/>
              </a:rPr>
              <a:t>Performed</a:t>
            </a:r>
            <a:r>
              <a:rPr lang="nl-NL" sz="2400" dirty="0">
                <a:latin typeface="Arial"/>
                <a:cs typeface="Arial"/>
              </a:rPr>
              <a:t> </a:t>
            </a:r>
            <a:r>
              <a:rPr lang="nl-NL" sz="2400" dirty="0" err="1">
                <a:latin typeface="Arial"/>
                <a:cs typeface="Arial"/>
              </a:rPr>
              <a:t>worse</a:t>
            </a:r>
            <a:r>
              <a:rPr lang="nl-NL" sz="2400" dirty="0">
                <a:latin typeface="Arial"/>
                <a:cs typeface="Arial"/>
              </a:rPr>
              <a:t> </a:t>
            </a:r>
            <a:r>
              <a:rPr lang="nl-NL" sz="2400" dirty="0" err="1">
                <a:latin typeface="Arial"/>
                <a:cs typeface="Arial"/>
              </a:rPr>
              <a:t>during</a:t>
            </a:r>
            <a:r>
              <a:rPr lang="nl-NL" sz="2400" dirty="0">
                <a:latin typeface="Arial"/>
                <a:cs typeface="Arial"/>
              </a:rPr>
              <a:t> crisis, but </a:t>
            </a:r>
            <a:r>
              <a:rPr lang="nl-NL" sz="2400" dirty="0" err="1">
                <a:latin typeface="Arial"/>
                <a:cs typeface="Arial"/>
              </a:rPr>
              <a:t>better</a:t>
            </a:r>
            <a:r>
              <a:rPr lang="nl-NL" sz="2400" dirty="0">
                <a:latin typeface="Arial"/>
                <a:cs typeface="Arial"/>
              </a:rPr>
              <a:t> </a:t>
            </a:r>
            <a:r>
              <a:rPr lang="nl-NL" sz="2400" dirty="0" err="1">
                <a:latin typeface="Arial"/>
                <a:cs typeface="Arial"/>
              </a:rPr>
              <a:t>before</a:t>
            </a:r>
            <a:endParaRPr lang="nl-NL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904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6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260648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Value based banks </a:t>
            </a:r>
            <a:r>
              <a:rPr lang="en-US" b="1" dirty="0" err="1">
                <a:solidFill>
                  <a:srgbClr val="254061"/>
                </a:solidFill>
                <a:latin typeface="Arial"/>
                <a:cs typeface="Arial"/>
              </a:rPr>
              <a:t>vs</a:t>
            </a: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 global banks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284939"/>
              </p:ext>
            </p:extLst>
          </p:nvPr>
        </p:nvGraphicFramePr>
        <p:xfrm>
          <a:off x="755576" y="1196752"/>
          <a:ext cx="13825536" cy="5477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" r:id="rId5" imgW="9131300" imgH="3467100" progId="Word.Document.12">
                  <p:embed/>
                </p:oleObj>
              </mc:Choice>
              <mc:Fallback>
                <p:oleObj name="Document" r:id="rId5" imgW="9131300" imgH="3467100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576" y="1196752"/>
                        <a:ext cx="13825536" cy="5477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425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7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323528" y="260648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ING’s materiality matrix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7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041440" cy="1728192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Why does sustainability</a:t>
            </a:r>
            <a:b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matter to lending?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04248" y="6482035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/>
                <a:cs typeface="Arial Narrow"/>
              </a:rPr>
              <a:t>8</a:t>
            </a:fld>
            <a:endParaRPr lang="nl-NL" sz="1400" dirty="0">
              <a:latin typeface="Arial Narrow"/>
              <a:cs typeface="Arial Narrow"/>
            </a:endParaRPr>
          </a:p>
        </p:txBody>
      </p:sp>
      <p:sp>
        <p:nvSpPr>
          <p:cNvPr id="5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2175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9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Relevance of sustainability to lending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6853978-26E2-4737-9605-759E39FE9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071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251520" y="4005064"/>
            <a:ext cx="8686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charset="2"/>
              <a:buChar char="Ø"/>
            </a:pPr>
            <a:r>
              <a:rPr lang="nl-NL" dirty="0">
                <a:latin typeface="Arial"/>
                <a:cs typeface="Arial"/>
              </a:rPr>
              <a:t>ESG factors do </a:t>
            </a:r>
            <a:r>
              <a:rPr lang="nl-NL" dirty="0" err="1">
                <a:latin typeface="Arial"/>
                <a:cs typeface="Arial"/>
              </a:rPr>
              <a:t>not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only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influence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creditworthiness</a:t>
            </a:r>
            <a:r>
              <a:rPr lang="nl-NL" dirty="0">
                <a:latin typeface="Arial"/>
                <a:cs typeface="Arial"/>
              </a:rPr>
              <a:t> company</a:t>
            </a:r>
          </a:p>
          <a:p>
            <a:pPr marL="342900" indent="-342900">
              <a:buClr>
                <a:schemeClr val="accent1"/>
              </a:buClr>
              <a:buFont typeface="Wingdings" charset="2"/>
              <a:buChar char="Ø"/>
            </a:pPr>
            <a:endParaRPr lang="nl-NL" dirty="0">
              <a:latin typeface="Arial"/>
              <a:cs typeface="Arial"/>
            </a:endParaRPr>
          </a:p>
          <a:p>
            <a:pPr marL="342900" indent="-342900">
              <a:buClr>
                <a:schemeClr val="accent1"/>
              </a:buClr>
              <a:buFont typeface="Wingdings" charset="2"/>
              <a:buChar char="Ø"/>
            </a:pPr>
            <a:r>
              <a:rPr lang="nl-NL" dirty="0">
                <a:latin typeface="Arial"/>
                <a:cs typeface="Arial"/>
              </a:rPr>
              <a:t>But </a:t>
            </a:r>
            <a:r>
              <a:rPr lang="nl-NL" dirty="0" err="1">
                <a:latin typeface="Arial"/>
                <a:cs typeface="Arial"/>
              </a:rPr>
              <a:t>also</a:t>
            </a:r>
            <a:r>
              <a:rPr lang="nl-NL" dirty="0">
                <a:latin typeface="Arial"/>
                <a:cs typeface="Arial"/>
              </a:rPr>
              <a:t> impact on </a:t>
            </a:r>
            <a:r>
              <a:rPr lang="nl-NL" dirty="0" err="1">
                <a:latin typeface="Arial"/>
                <a:cs typeface="Arial"/>
              </a:rPr>
              <a:t>collateral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value</a:t>
            </a:r>
            <a:r>
              <a:rPr lang="nl-NL" dirty="0">
                <a:latin typeface="Arial"/>
                <a:cs typeface="Arial"/>
              </a:rPr>
              <a:t> (e.g. real </a:t>
            </a:r>
            <a:r>
              <a:rPr lang="nl-NL" dirty="0" err="1">
                <a:latin typeface="Arial"/>
                <a:cs typeface="Arial"/>
              </a:rPr>
              <a:t>estate</a:t>
            </a:r>
            <a:r>
              <a:rPr lang="nl-NL" dirty="0">
                <a:latin typeface="Arial"/>
                <a:cs typeface="Arial"/>
              </a:rPr>
              <a:t>)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="" xmlns:a16="http://schemas.microsoft.com/office/drawing/2014/main" id="{EDF46DA9-D7B0-40CB-AF5D-0F54DBAD8D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0220395"/>
              </p:ext>
            </p:extLst>
          </p:nvPr>
        </p:nvGraphicFramePr>
        <p:xfrm>
          <a:off x="467544" y="1268760"/>
          <a:ext cx="8064896" cy="2538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0478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2853</TotalTime>
  <Words>1310</Words>
  <Application>Microsoft Macintosh PowerPoint</Application>
  <PresentationFormat>Diavoorstelling (4:3)</PresentationFormat>
  <Paragraphs>307</Paragraphs>
  <Slides>31</Slides>
  <Notes>26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3" baseType="lpstr">
      <vt:lpstr>Concourse</vt:lpstr>
      <vt:lpstr>Document</vt:lpstr>
      <vt:lpstr>PowerPoint-presentatie</vt:lpstr>
      <vt:lpstr>PowerPoint-presentatie</vt:lpstr>
      <vt:lpstr>PowerPoint-presentatie</vt:lpstr>
      <vt:lpstr>Sustainability of banks</vt:lpstr>
      <vt:lpstr>PowerPoint-presentatie</vt:lpstr>
      <vt:lpstr>PowerPoint-presentatie</vt:lpstr>
      <vt:lpstr>PowerPoint-presentatie</vt:lpstr>
      <vt:lpstr>Why does sustainability matter to lending?</vt:lpstr>
      <vt:lpstr>PowerPoint-presentatie</vt:lpstr>
      <vt:lpstr>PowerPoint-presentatie</vt:lpstr>
      <vt:lpstr>PowerPoint-presentatie</vt:lpstr>
      <vt:lpstr>PowerPoint-presentatie</vt:lpstr>
      <vt:lpstr>Risk-based approach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Values-based banking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Finance, Banking and Insurance  2012/2013</dc:title>
  <dc:creator>LvE</dc:creator>
  <cp:lastModifiedBy>Dirk Schoenmaker</cp:lastModifiedBy>
  <cp:revision>248</cp:revision>
  <cp:lastPrinted>2018-01-23T08:19:40Z</cp:lastPrinted>
  <dcterms:created xsi:type="dcterms:W3CDTF">2012-08-21T18:04:52Z</dcterms:created>
  <dcterms:modified xsi:type="dcterms:W3CDTF">2019-02-14T08:49:45Z</dcterms:modified>
</cp:coreProperties>
</file>