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1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6" r:id="rId1"/>
  </p:sldMasterIdLst>
  <p:notesMasterIdLst>
    <p:notesMasterId r:id="rId40"/>
  </p:notesMasterIdLst>
  <p:handoutMasterIdLst>
    <p:handoutMasterId r:id="rId41"/>
  </p:handoutMasterIdLst>
  <p:sldIdLst>
    <p:sldId id="419" r:id="rId2"/>
    <p:sldId id="489" r:id="rId3"/>
    <p:sldId id="385" r:id="rId4"/>
    <p:sldId id="395" r:id="rId5"/>
    <p:sldId id="457" r:id="rId6"/>
    <p:sldId id="494" r:id="rId7"/>
    <p:sldId id="495" r:id="rId8"/>
    <p:sldId id="496" r:id="rId9"/>
    <p:sldId id="497" r:id="rId10"/>
    <p:sldId id="490" r:id="rId11"/>
    <p:sldId id="491" r:id="rId12"/>
    <p:sldId id="492" r:id="rId13"/>
    <p:sldId id="493" r:id="rId14"/>
    <p:sldId id="503" r:id="rId15"/>
    <p:sldId id="500" r:id="rId16"/>
    <p:sldId id="502" r:id="rId17"/>
    <p:sldId id="505" r:id="rId18"/>
    <p:sldId id="506" r:id="rId19"/>
    <p:sldId id="507" r:id="rId20"/>
    <p:sldId id="508" r:id="rId21"/>
    <p:sldId id="509" r:id="rId22"/>
    <p:sldId id="510" r:id="rId23"/>
    <p:sldId id="519" r:id="rId24"/>
    <p:sldId id="504" r:id="rId25"/>
    <p:sldId id="511" r:id="rId26"/>
    <p:sldId id="512" r:id="rId27"/>
    <p:sldId id="513" r:id="rId28"/>
    <p:sldId id="528" r:id="rId29"/>
    <p:sldId id="516" r:id="rId30"/>
    <p:sldId id="517" r:id="rId31"/>
    <p:sldId id="518" r:id="rId32"/>
    <p:sldId id="529" r:id="rId33"/>
    <p:sldId id="530" r:id="rId34"/>
    <p:sldId id="520" r:id="rId35"/>
    <p:sldId id="521" r:id="rId36"/>
    <p:sldId id="522" r:id="rId37"/>
    <p:sldId id="526" r:id="rId38"/>
    <p:sldId id="527" r:id="rId39"/>
  </p:sldIdLst>
  <p:sldSz cx="9144000" cy="6858000" type="screen4x3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2F53"/>
    <a:srgbClr val="AFDD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3109D2-6B20-4240-A998-4C0B9935BB19}" v="8" dt="2019-01-08T21:21:18.6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20" autoAdjust="0"/>
  </p:normalViewPr>
  <p:slideViewPr>
    <p:cSldViewPr>
      <p:cViewPr varScale="1">
        <p:scale>
          <a:sx n="120" d="100"/>
          <a:sy n="120" d="100"/>
        </p:scale>
        <p:origin x="-136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5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47" Type="http://schemas.microsoft.com/office/2016/11/relationships/changesInfo" Target="changesInfos/changesInfo1.xml"/><Relationship Id="rId48" Type="http://schemas.microsoft.com/office/2015/10/relationships/revisionInfo" Target="revisionInfo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em schramade" userId="8769ce5b2673993a" providerId="LiveId" clId="{E83109D2-6B20-4240-A998-4C0B9935BB19}"/>
    <pc:docChg chg="custSel modSld">
      <pc:chgData name="willem schramade" userId="8769ce5b2673993a" providerId="LiveId" clId="{E83109D2-6B20-4240-A998-4C0B9935BB19}" dt="2019-01-08T21:22:44.690" v="69" actId="20577"/>
      <pc:docMkLst>
        <pc:docMk/>
      </pc:docMkLst>
      <pc:sldChg chg="modSp">
        <pc:chgData name="willem schramade" userId="8769ce5b2673993a" providerId="LiveId" clId="{E83109D2-6B20-4240-A998-4C0B9935BB19}" dt="2019-01-08T21:15:33.679" v="4" actId="255"/>
        <pc:sldMkLst>
          <pc:docMk/>
          <pc:sldMk cId="221204330" sldId="493"/>
        </pc:sldMkLst>
        <pc:graphicFrameChg chg="mod">
          <ac:chgData name="willem schramade" userId="8769ce5b2673993a" providerId="LiveId" clId="{E83109D2-6B20-4240-A998-4C0B9935BB19}" dt="2019-01-08T21:15:33.679" v="4" actId="255"/>
          <ac:graphicFrameMkLst>
            <pc:docMk/>
            <pc:sldMk cId="221204330" sldId="493"/>
            <ac:graphicFrameMk id="2" creationId="{00000000-0000-0000-0000-000000000000}"/>
          </ac:graphicFrameMkLst>
        </pc:graphicFrameChg>
      </pc:sldChg>
      <pc:sldChg chg="modSp">
        <pc:chgData name="willem schramade" userId="8769ce5b2673993a" providerId="LiveId" clId="{E83109D2-6B20-4240-A998-4C0B9935BB19}" dt="2019-01-08T21:17:01" v="5" actId="255"/>
        <pc:sldMkLst>
          <pc:docMk/>
          <pc:sldMk cId="2330094096" sldId="494"/>
        </pc:sldMkLst>
        <pc:spChg chg="mod">
          <ac:chgData name="willem schramade" userId="8769ce5b2673993a" providerId="LiveId" clId="{E83109D2-6B20-4240-A998-4C0B9935BB19}" dt="2019-01-08T21:17:01" v="5" actId="255"/>
          <ac:spMkLst>
            <pc:docMk/>
            <pc:sldMk cId="2330094096" sldId="494"/>
            <ac:spMk id="8" creationId="{00000000-0000-0000-0000-000000000000}"/>
          </ac:spMkLst>
        </pc:spChg>
      </pc:sldChg>
      <pc:sldChg chg="modSp">
        <pc:chgData name="willem schramade" userId="8769ce5b2673993a" providerId="LiveId" clId="{E83109D2-6B20-4240-A998-4C0B9935BB19}" dt="2019-01-08T21:17:18.062" v="8" actId="255"/>
        <pc:sldMkLst>
          <pc:docMk/>
          <pc:sldMk cId="39769121" sldId="496"/>
        </pc:sldMkLst>
        <pc:spChg chg="mod">
          <ac:chgData name="willem schramade" userId="8769ce5b2673993a" providerId="LiveId" clId="{E83109D2-6B20-4240-A998-4C0B9935BB19}" dt="2019-01-08T21:17:18.062" v="8" actId="255"/>
          <ac:spMkLst>
            <pc:docMk/>
            <pc:sldMk cId="39769121" sldId="496"/>
            <ac:spMk id="8" creationId="{00000000-0000-0000-0000-000000000000}"/>
          </ac:spMkLst>
        </pc:spChg>
      </pc:sldChg>
      <pc:sldChg chg="modSp">
        <pc:chgData name="willem schramade" userId="8769ce5b2673993a" providerId="LiveId" clId="{E83109D2-6B20-4240-A998-4C0B9935BB19}" dt="2019-01-08T21:17:53.034" v="10" actId="255"/>
        <pc:sldMkLst>
          <pc:docMk/>
          <pc:sldMk cId="1403193874" sldId="500"/>
        </pc:sldMkLst>
        <pc:spChg chg="mod">
          <ac:chgData name="willem schramade" userId="8769ce5b2673993a" providerId="LiveId" clId="{E83109D2-6B20-4240-A998-4C0B9935BB19}" dt="2019-01-08T21:17:53.034" v="10" actId="255"/>
          <ac:spMkLst>
            <pc:docMk/>
            <pc:sldMk cId="1403193874" sldId="500"/>
            <ac:spMk id="12" creationId="{00000000-0000-0000-0000-000000000000}"/>
          </ac:spMkLst>
        </pc:spChg>
        <pc:spChg chg="mod">
          <ac:chgData name="willem schramade" userId="8769ce5b2673993a" providerId="LiveId" clId="{E83109D2-6B20-4240-A998-4C0B9935BB19}" dt="2019-01-08T21:17:53.034" v="10" actId="255"/>
          <ac:spMkLst>
            <pc:docMk/>
            <pc:sldMk cId="1403193874" sldId="500"/>
            <ac:spMk id="13" creationId="{00000000-0000-0000-0000-000000000000}"/>
          </ac:spMkLst>
        </pc:spChg>
        <pc:spChg chg="mod">
          <ac:chgData name="willem schramade" userId="8769ce5b2673993a" providerId="LiveId" clId="{E83109D2-6B20-4240-A998-4C0B9935BB19}" dt="2019-01-08T21:17:53.034" v="10" actId="255"/>
          <ac:spMkLst>
            <pc:docMk/>
            <pc:sldMk cId="1403193874" sldId="500"/>
            <ac:spMk id="14" creationId="{00000000-0000-0000-0000-000000000000}"/>
          </ac:spMkLst>
        </pc:spChg>
        <pc:spChg chg="mod">
          <ac:chgData name="willem schramade" userId="8769ce5b2673993a" providerId="LiveId" clId="{E83109D2-6B20-4240-A998-4C0B9935BB19}" dt="2019-01-08T21:17:53.034" v="10" actId="255"/>
          <ac:spMkLst>
            <pc:docMk/>
            <pc:sldMk cId="1403193874" sldId="500"/>
            <ac:spMk id="15" creationId="{00000000-0000-0000-0000-000000000000}"/>
          </ac:spMkLst>
        </pc:spChg>
        <pc:spChg chg="mod">
          <ac:chgData name="willem schramade" userId="8769ce5b2673993a" providerId="LiveId" clId="{E83109D2-6B20-4240-A998-4C0B9935BB19}" dt="2019-01-08T21:17:53.034" v="10" actId="255"/>
          <ac:spMkLst>
            <pc:docMk/>
            <pc:sldMk cId="1403193874" sldId="500"/>
            <ac:spMk id="16" creationId="{00000000-0000-0000-0000-000000000000}"/>
          </ac:spMkLst>
        </pc:spChg>
        <pc:spChg chg="mod">
          <ac:chgData name="willem schramade" userId="8769ce5b2673993a" providerId="LiveId" clId="{E83109D2-6B20-4240-A998-4C0B9935BB19}" dt="2019-01-08T21:17:53.034" v="10" actId="255"/>
          <ac:spMkLst>
            <pc:docMk/>
            <pc:sldMk cId="1403193874" sldId="500"/>
            <ac:spMk id="17" creationId="{00000000-0000-0000-0000-000000000000}"/>
          </ac:spMkLst>
        </pc:spChg>
        <pc:spChg chg="mod">
          <ac:chgData name="willem schramade" userId="8769ce5b2673993a" providerId="LiveId" clId="{E83109D2-6B20-4240-A998-4C0B9935BB19}" dt="2019-01-08T21:17:53.034" v="10" actId="255"/>
          <ac:spMkLst>
            <pc:docMk/>
            <pc:sldMk cId="1403193874" sldId="500"/>
            <ac:spMk id="18" creationId="{00000000-0000-0000-0000-000000000000}"/>
          </ac:spMkLst>
        </pc:spChg>
      </pc:sldChg>
      <pc:sldChg chg="modSp">
        <pc:chgData name="willem schramade" userId="8769ce5b2673993a" providerId="LiveId" clId="{E83109D2-6B20-4240-A998-4C0B9935BB19}" dt="2019-01-08T21:18:02.993" v="12" actId="27636"/>
        <pc:sldMkLst>
          <pc:docMk/>
          <pc:sldMk cId="61183490" sldId="505"/>
        </pc:sldMkLst>
        <pc:spChg chg="mod">
          <ac:chgData name="willem schramade" userId="8769ce5b2673993a" providerId="LiveId" clId="{E83109D2-6B20-4240-A998-4C0B9935BB19}" dt="2019-01-08T21:18:02.993" v="12" actId="27636"/>
          <ac:spMkLst>
            <pc:docMk/>
            <pc:sldMk cId="61183490" sldId="505"/>
            <ac:spMk id="8" creationId="{00000000-0000-0000-0000-000000000000}"/>
          </ac:spMkLst>
        </pc:spChg>
      </pc:sldChg>
      <pc:sldChg chg="modSp">
        <pc:chgData name="willem schramade" userId="8769ce5b2673993a" providerId="LiveId" clId="{E83109D2-6B20-4240-A998-4C0B9935BB19}" dt="2019-01-08T21:18:34.934" v="14" actId="255"/>
        <pc:sldMkLst>
          <pc:docMk/>
          <pc:sldMk cId="2511053534" sldId="508"/>
        </pc:sldMkLst>
        <pc:spChg chg="mod">
          <ac:chgData name="willem schramade" userId="8769ce5b2673993a" providerId="LiveId" clId="{E83109D2-6B20-4240-A998-4C0B9935BB19}" dt="2019-01-08T21:18:34.934" v="14" actId="255"/>
          <ac:spMkLst>
            <pc:docMk/>
            <pc:sldMk cId="2511053534" sldId="508"/>
            <ac:spMk id="8" creationId="{00000000-0000-0000-0000-000000000000}"/>
          </ac:spMkLst>
        </pc:spChg>
      </pc:sldChg>
      <pc:sldChg chg="modSp">
        <pc:chgData name="willem schramade" userId="8769ce5b2673993a" providerId="LiveId" clId="{E83109D2-6B20-4240-A998-4C0B9935BB19}" dt="2019-01-08T21:20:29.646" v="42" actId="14100"/>
        <pc:sldMkLst>
          <pc:docMk/>
          <pc:sldMk cId="3845462378" sldId="509"/>
        </pc:sldMkLst>
        <pc:spChg chg="mod">
          <ac:chgData name="willem schramade" userId="8769ce5b2673993a" providerId="LiveId" clId="{E83109D2-6B20-4240-A998-4C0B9935BB19}" dt="2019-01-08T21:20:26.292" v="41" actId="14100"/>
          <ac:spMkLst>
            <pc:docMk/>
            <pc:sldMk cId="3845462378" sldId="509"/>
            <ac:spMk id="6" creationId="{00000000-0000-0000-0000-000000000000}"/>
          </ac:spMkLst>
        </pc:spChg>
        <pc:spChg chg="mod">
          <ac:chgData name="willem schramade" userId="8769ce5b2673993a" providerId="LiveId" clId="{E83109D2-6B20-4240-A998-4C0B9935BB19}" dt="2019-01-08T21:20:29.646" v="42" actId="14100"/>
          <ac:spMkLst>
            <pc:docMk/>
            <pc:sldMk cId="3845462378" sldId="509"/>
            <ac:spMk id="8" creationId="{00000000-0000-0000-0000-000000000000}"/>
          </ac:spMkLst>
        </pc:spChg>
        <pc:graphicFrameChg chg="mod">
          <ac:chgData name="willem schramade" userId="8769ce5b2673993a" providerId="LiveId" clId="{E83109D2-6B20-4240-A998-4C0B9935BB19}" dt="2019-01-08T21:18:48.521" v="16" actId="255"/>
          <ac:graphicFrameMkLst>
            <pc:docMk/>
            <pc:sldMk cId="3845462378" sldId="509"/>
            <ac:graphicFrameMk id="3" creationId="{00000000-0000-0000-0000-000000000000}"/>
          </ac:graphicFrameMkLst>
        </pc:graphicFrameChg>
      </pc:sldChg>
      <pc:sldChg chg="modSp">
        <pc:chgData name="willem schramade" userId="8769ce5b2673993a" providerId="LiveId" clId="{E83109D2-6B20-4240-A998-4C0B9935BB19}" dt="2019-01-08T21:21:06.581" v="48" actId="27636"/>
        <pc:sldMkLst>
          <pc:docMk/>
          <pc:sldMk cId="1466161796" sldId="511"/>
        </pc:sldMkLst>
        <pc:spChg chg="mod">
          <ac:chgData name="willem schramade" userId="8769ce5b2673993a" providerId="LiveId" clId="{E83109D2-6B20-4240-A998-4C0B9935BB19}" dt="2019-01-08T21:21:06.581" v="48" actId="27636"/>
          <ac:spMkLst>
            <pc:docMk/>
            <pc:sldMk cId="1466161796" sldId="511"/>
            <ac:spMk id="8" creationId="{00000000-0000-0000-0000-000000000000}"/>
          </ac:spMkLst>
        </pc:spChg>
      </pc:sldChg>
      <pc:sldChg chg="modSp">
        <pc:chgData name="willem schramade" userId="8769ce5b2673993a" providerId="LiveId" clId="{E83109D2-6B20-4240-A998-4C0B9935BB19}" dt="2019-01-08T21:21:28.217" v="59" actId="1035"/>
        <pc:sldMkLst>
          <pc:docMk/>
          <pc:sldMk cId="702482138" sldId="513"/>
        </pc:sldMkLst>
        <pc:spChg chg="mod">
          <ac:chgData name="willem schramade" userId="8769ce5b2673993a" providerId="LiveId" clId="{E83109D2-6B20-4240-A998-4C0B9935BB19}" dt="2019-01-08T21:21:28.217" v="59" actId="1035"/>
          <ac:spMkLst>
            <pc:docMk/>
            <pc:sldMk cId="702482138" sldId="513"/>
            <ac:spMk id="3" creationId="{00000000-0000-0000-0000-000000000000}"/>
          </ac:spMkLst>
        </pc:spChg>
      </pc:sldChg>
      <pc:sldChg chg="modSp">
        <pc:chgData name="willem schramade" userId="8769ce5b2673993a" providerId="LiveId" clId="{E83109D2-6B20-4240-A998-4C0B9935BB19}" dt="2019-01-08T21:20:49.351" v="44" actId="255"/>
        <pc:sldMkLst>
          <pc:docMk/>
          <pc:sldMk cId="3839076948" sldId="519"/>
        </pc:sldMkLst>
        <pc:spChg chg="mod">
          <ac:chgData name="willem schramade" userId="8769ce5b2673993a" providerId="LiveId" clId="{E83109D2-6B20-4240-A998-4C0B9935BB19}" dt="2019-01-08T21:20:49.351" v="44" actId="255"/>
          <ac:spMkLst>
            <pc:docMk/>
            <pc:sldMk cId="3839076948" sldId="519"/>
            <ac:spMk id="8" creationId="{00000000-0000-0000-0000-000000000000}"/>
          </ac:spMkLst>
        </pc:spChg>
      </pc:sldChg>
      <pc:sldChg chg="modSp">
        <pc:chgData name="willem schramade" userId="8769ce5b2673993a" providerId="LiveId" clId="{E83109D2-6B20-4240-A998-4C0B9935BB19}" dt="2019-01-08T21:22:09.345" v="66" actId="27636"/>
        <pc:sldMkLst>
          <pc:docMk/>
          <pc:sldMk cId="3861983458" sldId="520"/>
        </pc:sldMkLst>
        <pc:spChg chg="mod">
          <ac:chgData name="willem schramade" userId="8769ce5b2673993a" providerId="LiveId" clId="{E83109D2-6B20-4240-A998-4C0B9935BB19}" dt="2019-01-08T21:22:09.345" v="66" actId="27636"/>
          <ac:spMkLst>
            <pc:docMk/>
            <pc:sldMk cId="3861983458" sldId="520"/>
            <ac:spMk id="8" creationId="{00000000-0000-0000-0000-000000000000}"/>
          </ac:spMkLst>
        </pc:spChg>
      </pc:sldChg>
      <pc:sldChg chg="modSp">
        <pc:chgData name="willem schramade" userId="8769ce5b2673993a" providerId="LiveId" clId="{E83109D2-6B20-4240-A998-4C0B9935BB19}" dt="2019-01-08T21:22:44.690" v="69" actId="20577"/>
        <pc:sldMkLst>
          <pc:docMk/>
          <pc:sldMk cId="1192198869" sldId="526"/>
        </pc:sldMkLst>
        <pc:spChg chg="mod">
          <ac:chgData name="willem schramade" userId="8769ce5b2673993a" providerId="LiveId" clId="{E83109D2-6B20-4240-A998-4C0B9935BB19}" dt="2019-01-08T21:22:44.690" v="69" actId="20577"/>
          <ac:spMkLst>
            <pc:docMk/>
            <pc:sldMk cId="1192198869" sldId="526"/>
            <ac:spMk id="8" creationId="{00000000-0000-0000-0000-000000000000}"/>
          </ac:spMkLst>
        </pc:spChg>
      </pc:sldChg>
      <pc:sldChg chg="modSp">
        <pc:chgData name="willem schramade" userId="8769ce5b2673993a" providerId="LiveId" clId="{E83109D2-6B20-4240-A998-4C0B9935BB19}" dt="2019-01-08T21:22:32.844" v="68" actId="255"/>
        <pc:sldMkLst>
          <pc:docMk/>
          <pc:sldMk cId="1410213099" sldId="527"/>
        </pc:sldMkLst>
        <pc:spChg chg="mod">
          <ac:chgData name="willem schramade" userId="8769ce5b2673993a" providerId="LiveId" clId="{E83109D2-6B20-4240-A998-4C0B9935BB19}" dt="2019-01-08T21:22:32.844" v="68" actId="255"/>
          <ac:spMkLst>
            <pc:docMk/>
            <pc:sldMk cId="1410213099" sldId="527"/>
            <ac:spMk id="8" creationId="{00000000-0000-0000-0000-000000000000}"/>
          </ac:spMkLst>
        </pc:spChg>
      </pc:sldChg>
      <pc:sldChg chg="modSp">
        <pc:chgData name="willem schramade" userId="8769ce5b2673993a" providerId="LiveId" clId="{E83109D2-6B20-4240-A998-4C0B9935BB19}" dt="2019-01-08T21:21:53.407" v="64" actId="12"/>
        <pc:sldMkLst>
          <pc:docMk/>
          <pc:sldMk cId="3597911974" sldId="528"/>
        </pc:sldMkLst>
        <pc:spChg chg="mod">
          <ac:chgData name="willem schramade" userId="8769ce5b2673993a" providerId="LiveId" clId="{E83109D2-6B20-4240-A998-4C0B9935BB19}" dt="2019-01-08T21:21:53.407" v="64" actId="12"/>
          <ac:spMkLst>
            <pc:docMk/>
            <pc:sldMk cId="3597911974" sldId="528"/>
            <ac:spMk id="8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tikai\Desktop\edit_NACE_sectoral_breakdown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990491447189791"/>
          <c:y val="0.0660546024122351"/>
          <c:w val="0.840611583409071"/>
          <c:h val="0.792116587113289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9"/>
            <c:spPr>
              <a:solidFill>
                <a:srgbClr val="FF0000"/>
              </a:solidFill>
            </c:spPr>
          </c:marker>
          <c:dLbls>
            <c:dLbl>
              <c:idx val="0"/>
              <c:layout>
                <c:manualLayout>
                  <c:x val="-0.057625681405209"/>
                  <c:y val="-0.0881845366344132"/>
                </c:manualLayout>
              </c:layout>
              <c:tx>
                <c:rich>
                  <a:bodyPr/>
                  <a:lstStyle/>
                  <a:p>
                    <a:r>
                      <a:rPr lang="en-US" sz="1000" b="0"/>
                      <a:t>Agriculture,</a:t>
                    </a:r>
                  </a:p>
                  <a:p>
                    <a:r>
                      <a:rPr lang="en-US" sz="1000" b="0"/>
                      <a:t>forestry</a:t>
                    </a:r>
                  </a:p>
                  <a:p>
                    <a:r>
                      <a:rPr lang="en-US" sz="1000" b="0"/>
                      <a:t>and fishing</a:t>
                    </a:r>
                    <a:endParaRPr lang="en-US" sz="1200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AD7-4F25-9D7A-C7A7A9AC7B47}"/>
                </c:ext>
              </c:extLst>
            </c:dLbl>
            <c:dLbl>
              <c:idx val="1"/>
              <c:layout>
                <c:manualLayout>
                  <c:x val="-0.0128556430446194"/>
                  <c:y val="-0.0224342485048607"/>
                </c:manualLayout>
              </c:layout>
              <c:tx>
                <c:rich>
                  <a:bodyPr/>
                  <a:lstStyle/>
                  <a:p>
                    <a:r>
                      <a:rPr lang="en-US" sz="1000" b="0" dirty="0"/>
                      <a:t>Mining</a:t>
                    </a:r>
                    <a:r>
                      <a:rPr lang="en-US" sz="1000" b="0" baseline="0" dirty="0"/>
                      <a:t> and quarrying</a:t>
                    </a:r>
                    <a:endParaRPr lang="en-US" sz="1200" dirty="0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D7-4F25-9D7A-C7A7A9AC7B47}"/>
                </c:ext>
              </c:extLst>
            </c:dLbl>
            <c:dLbl>
              <c:idx val="2"/>
              <c:layout>
                <c:manualLayout>
                  <c:x val="-0.0632245396806315"/>
                  <c:y val="-0.0503231872135386"/>
                </c:manualLayout>
              </c:layout>
              <c:tx>
                <c:rich>
                  <a:bodyPr/>
                  <a:lstStyle/>
                  <a:p>
                    <a:r>
                      <a:rPr lang="en-US" sz="1000" b="0" dirty="0"/>
                      <a:t>Manufacturing</a:t>
                    </a:r>
                    <a:endParaRPr lang="en-US" sz="1200" dirty="0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AD7-4F25-9D7A-C7A7A9AC7B47}"/>
                </c:ext>
              </c:extLst>
            </c:dLbl>
            <c:dLbl>
              <c:idx val="3"/>
              <c:layout>
                <c:manualLayout>
                  <c:x val="-0.0469238110970394"/>
                  <c:y val="-0.0602614225460623"/>
                </c:manualLayout>
              </c:layout>
              <c:tx>
                <c:rich>
                  <a:bodyPr/>
                  <a:lstStyle/>
                  <a:p>
                    <a:r>
                      <a:rPr lang="en-US" sz="1000" b="0"/>
                      <a:t>Electricity &amp; gas supply</a:t>
                    </a:r>
                    <a:endParaRPr lang="en-US" sz="1200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D7-4F25-9D7A-C7A7A9AC7B47}"/>
                </c:ext>
              </c:extLst>
            </c:dLbl>
            <c:dLbl>
              <c:idx val="4"/>
              <c:layout>
                <c:manualLayout>
                  <c:x val="-0.0624662865417685"/>
                  <c:y val="-0.0720496301598663"/>
                </c:manualLayout>
              </c:layout>
              <c:tx>
                <c:rich>
                  <a:bodyPr/>
                  <a:lstStyle/>
                  <a:p>
                    <a:r>
                      <a:rPr lang="en-US" sz="1000" b="0" dirty="0"/>
                      <a:t>Water supply </a:t>
                    </a:r>
                  </a:p>
                  <a:p>
                    <a:r>
                      <a:rPr lang="en-US" sz="1000" b="0" dirty="0"/>
                      <a:t>&amp; waste management</a:t>
                    </a:r>
                    <a:endParaRPr lang="en-US" sz="1200" dirty="0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AD7-4F25-9D7A-C7A7A9AC7B47}"/>
                </c:ext>
              </c:extLst>
            </c:dLbl>
            <c:dLbl>
              <c:idx val="5"/>
              <c:layout>
                <c:manualLayout>
                  <c:x val="-0.0167922902766925"/>
                  <c:y val="-0.0491341716613781"/>
                </c:manualLayout>
              </c:layout>
              <c:tx>
                <c:rich>
                  <a:bodyPr/>
                  <a:lstStyle/>
                  <a:p>
                    <a:r>
                      <a:rPr lang="en-US" sz="1000" b="0" dirty="0"/>
                      <a:t>Construction</a:t>
                    </a:r>
                    <a:endParaRPr lang="en-US" sz="1200" dirty="0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AD7-4F25-9D7A-C7A7A9AC7B47}"/>
                </c:ext>
              </c:extLst>
            </c:dLbl>
            <c:dLbl>
              <c:idx val="6"/>
              <c:layout>
                <c:manualLayout>
                  <c:x val="-0.0775442287271343"/>
                  <c:y val="-0.0549397892427626"/>
                </c:manualLayout>
              </c:layout>
              <c:tx>
                <c:rich>
                  <a:bodyPr/>
                  <a:lstStyle/>
                  <a:p>
                    <a:r>
                      <a:rPr lang="en-US" sz="1000" b="0" dirty="0"/>
                      <a:t>Wholesale</a:t>
                    </a:r>
                    <a:r>
                      <a:rPr lang="en-US" sz="1000" b="0" baseline="0" dirty="0"/>
                      <a:t> and</a:t>
                    </a:r>
                  </a:p>
                  <a:p>
                    <a:r>
                      <a:rPr lang="en-US" sz="1000" b="0" baseline="0" dirty="0"/>
                      <a:t> retail trade</a:t>
                    </a:r>
                    <a:endParaRPr lang="en-US" sz="1200" dirty="0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AD7-4F25-9D7A-C7A7A9AC7B47}"/>
                </c:ext>
              </c:extLst>
            </c:dLbl>
            <c:dLbl>
              <c:idx val="7"/>
              <c:layout>
                <c:manualLayout>
                  <c:x val="-0.0432916591532929"/>
                  <c:y val="-0.045552395502801"/>
                </c:manualLayout>
              </c:layout>
              <c:tx>
                <c:rich>
                  <a:bodyPr/>
                  <a:lstStyle/>
                  <a:p>
                    <a:r>
                      <a:rPr lang="en-US" sz="1000" b="0" dirty="0"/>
                      <a:t>Transportation</a:t>
                    </a:r>
                    <a:endParaRPr lang="en-US" sz="1200" dirty="0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AD7-4F25-9D7A-C7A7A9AC7B47}"/>
                </c:ext>
              </c:extLst>
            </c:dLbl>
            <c:dLbl>
              <c:idx val="8"/>
              <c:layout>
                <c:manualLayout>
                  <c:x val="-0.101075572449995"/>
                  <c:y val="-0.0136870867681129"/>
                </c:manualLayout>
              </c:layout>
              <c:tx>
                <c:rich>
                  <a:bodyPr/>
                  <a:lstStyle/>
                  <a:p>
                    <a:r>
                      <a:rPr lang="en-US" sz="1000" b="0" dirty="0"/>
                      <a:t>Finance</a:t>
                    </a:r>
                    <a:endParaRPr lang="en-US" sz="1200" dirty="0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AD7-4F25-9D7A-C7A7A9AC7B47}"/>
                </c:ext>
              </c:extLst>
            </c:dLbl>
            <c:dLbl>
              <c:idx val="9"/>
              <c:layout>
                <c:manualLayout>
                  <c:x val="-0.0658700486866622"/>
                  <c:y val="-0.0402679515806793"/>
                </c:manualLayout>
              </c:layout>
              <c:tx>
                <c:rich>
                  <a:bodyPr/>
                  <a:lstStyle/>
                  <a:p>
                    <a:r>
                      <a:rPr lang="en-US" sz="1000" b="0" dirty="0"/>
                      <a:t>Real</a:t>
                    </a:r>
                    <a:r>
                      <a:rPr lang="en-US" sz="1000" b="0" baseline="0" dirty="0"/>
                      <a:t> estate</a:t>
                    </a:r>
                    <a:endParaRPr lang="en-US" sz="1200" dirty="0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AD7-4F25-9D7A-C7A7A9AC7B47}"/>
                </c:ext>
              </c:extLst>
            </c:dLbl>
            <c:dLbl>
              <c:idx val="10"/>
              <c:layout>
                <c:manualLayout>
                  <c:x val="0.0124083463316016"/>
                  <c:y val="-0.00341006013385963"/>
                </c:manualLayout>
              </c:layout>
              <c:tx>
                <c:rich>
                  <a:bodyPr/>
                  <a:lstStyle/>
                  <a:p>
                    <a:r>
                      <a:rPr lang="en-US" sz="1000" b="0"/>
                      <a:t>Public</a:t>
                    </a:r>
                    <a:r>
                      <a:rPr lang="en-US" sz="1000" b="0" baseline="0"/>
                      <a:t> spending</a:t>
                    </a:r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AD7-4F25-9D7A-C7A7A9AC7B47}"/>
                </c:ext>
              </c:extLst>
            </c:dLbl>
            <c:dLbl>
              <c:idx val="11"/>
              <c:layout>
                <c:manualLayout>
                  <c:x val="-0.0383499617313098"/>
                  <c:y val="-0.0312070176352468"/>
                </c:manualLayout>
              </c:layout>
              <c:tx>
                <c:rich>
                  <a:bodyPr/>
                  <a:lstStyle/>
                  <a:p>
                    <a:r>
                      <a:rPr lang="en-US" sz="1000" b="0"/>
                      <a:t>Professional</a:t>
                    </a:r>
                    <a:r>
                      <a:rPr lang="en-US" sz="1000" b="0" baseline="0"/>
                      <a:t> </a:t>
                    </a:r>
                  </a:p>
                  <a:p>
                    <a:r>
                      <a:rPr lang="en-US" sz="1000" b="0" baseline="0"/>
                      <a:t>services</a:t>
                    </a:r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AD7-4F25-9D7A-C7A7A9AC7B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/>
                </a:pPr>
                <a:endParaRPr lang="nl-NL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'Selected NACE sectors'!$C$15:$L$15</c:f>
              <c:numCache>
                <c:formatCode>#,##0.0</c:formatCode>
                <c:ptCount val="10"/>
                <c:pt idx="0">
                  <c:v>196321.7</c:v>
                </c:pt>
                <c:pt idx="1">
                  <c:v>103197.3</c:v>
                </c:pt>
                <c:pt idx="2">
                  <c:v>1.845606E6</c:v>
                </c:pt>
                <c:pt idx="3">
                  <c:v>219887.2</c:v>
                </c:pt>
                <c:pt idx="4">
                  <c:v>112052.6</c:v>
                </c:pt>
                <c:pt idx="5">
                  <c:v>675626.2000000001</c:v>
                </c:pt>
                <c:pt idx="6">
                  <c:v>1.3272213E6</c:v>
                </c:pt>
                <c:pt idx="7">
                  <c:v>571786.9</c:v>
                </c:pt>
                <c:pt idx="8">
                  <c:v>631196.1</c:v>
                </c:pt>
                <c:pt idx="9">
                  <c:v>1.2935146E6</c:v>
                </c:pt>
              </c:numCache>
            </c:numRef>
          </c:xVal>
          <c:yVal>
            <c:numRef>
              <c:f>'Selected NACE sectors'!$C$14:$L$14</c:f>
              <c:numCache>
                <c:formatCode>#,##0</c:formatCode>
                <c:ptCount val="10"/>
                <c:pt idx="0">
                  <c:v>5.6408326609E8</c:v>
                </c:pt>
                <c:pt idx="1">
                  <c:v>7.597840824E7</c:v>
                </c:pt>
                <c:pt idx="2">
                  <c:v>9.1237703401E8</c:v>
                </c:pt>
                <c:pt idx="3">
                  <c:v>1.28041596943E9</c:v>
                </c:pt>
                <c:pt idx="4">
                  <c:v>1.8428842333E8</c:v>
                </c:pt>
                <c:pt idx="5">
                  <c:v>6.191067425E7</c:v>
                </c:pt>
                <c:pt idx="6">
                  <c:v>8.054469845E7</c:v>
                </c:pt>
                <c:pt idx="7">
                  <c:v>5.1505090862E8</c:v>
                </c:pt>
                <c:pt idx="8">
                  <c:v>7.91196695E6</c:v>
                </c:pt>
                <c:pt idx="9">
                  <c:v>3.9797445273E8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BAD7-4F25-9D7A-C7A7A9AC7B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42072024"/>
        <c:axId val="2141787416"/>
      </c:scatterChart>
      <c:valAx>
        <c:axId val="21420720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GB" sz="1200" baseline="0" dirty="0"/>
                  <a:t>Value added of each sector (billions of 2015 euros)</a:t>
                </a:r>
                <a:endParaRPr lang="en-GB" sz="1200" dirty="0"/>
              </a:p>
            </c:rich>
          </c:tx>
          <c:layout/>
          <c:overlay val="0"/>
        </c:title>
        <c:numFmt formatCode="#,##0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nl-NL"/>
          </a:p>
        </c:txPr>
        <c:crossAx val="2141787416"/>
        <c:crosses val="autoZero"/>
        <c:crossBetween val="midCat"/>
        <c:dispUnits>
          <c:builtInUnit val="thousands"/>
        </c:dispUnits>
      </c:valAx>
      <c:valAx>
        <c:axId val="214178741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sz="1200" dirty="0"/>
                  <a:t>Emissions (100m tonne</a:t>
                </a:r>
                <a:r>
                  <a:rPr lang="en-GB" sz="1200" baseline="0" dirty="0"/>
                  <a:t>s of CO2 equivalent)</a:t>
                </a:r>
                <a:endParaRPr lang="en-GB" sz="1200" dirty="0"/>
              </a:p>
            </c:rich>
          </c:tx>
          <c:layout>
            <c:manualLayout>
              <c:xMode val="edge"/>
              <c:yMode val="edge"/>
              <c:x val="0.00358186261200109"/>
              <c:y val="0.154233110890464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nl-NL"/>
          </a:p>
        </c:txPr>
        <c:crossAx val="2142072024"/>
        <c:crosses val="autoZero"/>
        <c:crossBetween val="midCat"/>
        <c:dispUnits>
          <c:builtInUnit val="hundredMillions"/>
        </c:dispUnits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DBF8E1-E411-4293-AB25-0935B96C3453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671E1F2-5985-43C4-9007-01D585B1CA65}">
      <dgm:prSet phldrT="[Text]" custT="1"/>
      <dgm:spPr/>
      <dgm:t>
        <a:bodyPr/>
        <a:lstStyle/>
        <a:p>
          <a:r>
            <a:rPr lang="en-US" sz="1500" dirty="0" err="1"/>
            <a:t>Internalisation</a:t>
          </a:r>
          <a:endParaRPr lang="en-GB" sz="1500" dirty="0"/>
        </a:p>
      </dgm:t>
    </dgm:pt>
    <dgm:pt modelId="{F1A0C6C5-0C97-4FC1-87FF-0D51B0DBA32A}" type="parTrans" cxnId="{C39A856E-4300-4F6B-A324-86851798C9C6}">
      <dgm:prSet/>
      <dgm:spPr/>
      <dgm:t>
        <a:bodyPr/>
        <a:lstStyle/>
        <a:p>
          <a:endParaRPr lang="en-GB"/>
        </a:p>
      </dgm:t>
    </dgm:pt>
    <dgm:pt modelId="{ED9A9237-8514-431E-9F0C-3C88943674D1}" type="sibTrans" cxnId="{C39A856E-4300-4F6B-A324-86851798C9C6}">
      <dgm:prSet/>
      <dgm:spPr/>
      <dgm:t>
        <a:bodyPr/>
        <a:lstStyle/>
        <a:p>
          <a:endParaRPr lang="en-GB"/>
        </a:p>
      </dgm:t>
    </dgm:pt>
    <dgm:pt modelId="{1DD14F3F-A349-4CC9-BE46-864AA4429938}">
      <dgm:prSet phldrT="[Text]"/>
      <dgm:spPr/>
      <dgm:t>
        <a:bodyPr/>
        <a:lstStyle/>
        <a:p>
          <a:r>
            <a:rPr lang="en-GB" b="1" u="sng" dirty="0"/>
            <a:t>Government</a:t>
          </a:r>
          <a:r>
            <a:rPr lang="en-GB" dirty="0"/>
            <a:t>: regulation or taxation</a:t>
          </a:r>
        </a:p>
      </dgm:t>
    </dgm:pt>
    <dgm:pt modelId="{90AD1CBF-1102-48B8-8AA9-61A92F482DAE}" type="parTrans" cxnId="{2AAA9C8B-85C3-4161-BC20-78F42F800B20}">
      <dgm:prSet/>
      <dgm:spPr/>
      <dgm:t>
        <a:bodyPr/>
        <a:lstStyle/>
        <a:p>
          <a:endParaRPr lang="en-GB"/>
        </a:p>
      </dgm:t>
    </dgm:pt>
    <dgm:pt modelId="{FBF9094A-B840-4A2D-8FA7-9C10AEB75FC8}" type="sibTrans" cxnId="{2AAA9C8B-85C3-4161-BC20-78F42F800B20}">
      <dgm:prSet/>
      <dgm:spPr/>
      <dgm:t>
        <a:bodyPr/>
        <a:lstStyle/>
        <a:p>
          <a:endParaRPr lang="en-GB"/>
        </a:p>
      </dgm:t>
    </dgm:pt>
    <dgm:pt modelId="{7E3CC165-C90E-483E-B287-F512EFC58838}">
      <dgm:prSet phldrT="[Text]"/>
      <dgm:spPr/>
      <dgm:t>
        <a:bodyPr/>
        <a:lstStyle/>
        <a:p>
          <a:endParaRPr lang="en-GB"/>
        </a:p>
      </dgm:t>
    </dgm:pt>
    <dgm:pt modelId="{40F63115-3525-4609-AE71-CB301F86FD5B}" type="parTrans" cxnId="{149B00AD-A7EF-4523-BB99-1F181E1E621C}">
      <dgm:prSet/>
      <dgm:spPr/>
      <dgm:t>
        <a:bodyPr/>
        <a:lstStyle/>
        <a:p>
          <a:endParaRPr lang="en-GB"/>
        </a:p>
      </dgm:t>
    </dgm:pt>
    <dgm:pt modelId="{AE43196A-6942-4CF4-962C-C939BCA6AD67}" type="sibTrans" cxnId="{149B00AD-A7EF-4523-BB99-1F181E1E621C}">
      <dgm:prSet/>
      <dgm:spPr/>
      <dgm:t>
        <a:bodyPr/>
        <a:lstStyle/>
        <a:p>
          <a:endParaRPr lang="en-GB"/>
        </a:p>
      </dgm:t>
    </dgm:pt>
    <dgm:pt modelId="{90298B78-F471-4CAF-90B8-89F0E9F661C5}">
      <dgm:prSet phldrT="[Text]"/>
      <dgm:spPr/>
      <dgm:t>
        <a:bodyPr/>
        <a:lstStyle/>
        <a:p>
          <a:endParaRPr lang="en-GB" dirty="0"/>
        </a:p>
      </dgm:t>
    </dgm:pt>
    <dgm:pt modelId="{A0955DAB-5BDE-4FFE-BCAF-C73DB90F8A0B}" type="parTrans" cxnId="{0E340286-CE6C-404A-8B37-58411234624E}">
      <dgm:prSet/>
      <dgm:spPr/>
      <dgm:t>
        <a:bodyPr/>
        <a:lstStyle/>
        <a:p>
          <a:endParaRPr lang="en-GB"/>
        </a:p>
      </dgm:t>
    </dgm:pt>
    <dgm:pt modelId="{1AFBA0D9-F825-482F-800C-B8BFD7366C23}" type="sibTrans" cxnId="{0E340286-CE6C-404A-8B37-58411234624E}">
      <dgm:prSet/>
      <dgm:spPr/>
      <dgm:t>
        <a:bodyPr/>
        <a:lstStyle/>
        <a:p>
          <a:endParaRPr lang="en-GB"/>
        </a:p>
      </dgm:t>
    </dgm:pt>
    <dgm:pt modelId="{7461F507-BA66-4536-A6FB-275419751C84}">
      <dgm:prSet/>
      <dgm:spPr/>
      <dgm:t>
        <a:bodyPr/>
        <a:lstStyle/>
        <a:p>
          <a:r>
            <a:rPr lang="en-US" b="1" u="sng" dirty="0"/>
            <a:t>Civil society</a:t>
          </a:r>
          <a:r>
            <a:rPr lang="en-US" dirty="0"/>
            <a:t>: NGOs can raise awareness (advocacy)</a:t>
          </a:r>
          <a:endParaRPr lang="en-GB" dirty="0"/>
        </a:p>
      </dgm:t>
    </dgm:pt>
    <dgm:pt modelId="{6DD7B8D1-2C83-407D-B961-01B534969980}" type="parTrans" cxnId="{5FF2FDCF-B31E-4B78-A51B-10E8518563DE}">
      <dgm:prSet/>
      <dgm:spPr/>
      <dgm:t>
        <a:bodyPr/>
        <a:lstStyle/>
        <a:p>
          <a:endParaRPr lang="en-GB"/>
        </a:p>
      </dgm:t>
    </dgm:pt>
    <dgm:pt modelId="{5B7CC644-459C-41B2-BA45-5AE1C979FB43}" type="sibTrans" cxnId="{5FF2FDCF-B31E-4B78-A51B-10E8518563DE}">
      <dgm:prSet/>
      <dgm:spPr/>
      <dgm:t>
        <a:bodyPr/>
        <a:lstStyle/>
        <a:p>
          <a:endParaRPr lang="en-GB"/>
        </a:p>
      </dgm:t>
    </dgm:pt>
    <dgm:pt modelId="{6ED3D5ED-88FC-413F-B0EA-5D151C12C341}">
      <dgm:prSet/>
      <dgm:spPr/>
      <dgm:t>
        <a:bodyPr/>
        <a:lstStyle/>
        <a:p>
          <a:r>
            <a:rPr lang="en-US" b="1" u="sng" dirty="0"/>
            <a:t>Financials</a:t>
          </a:r>
          <a:r>
            <a:rPr lang="en-US" dirty="0"/>
            <a:t>: incorporate ESG factors in investment + lending</a:t>
          </a:r>
          <a:endParaRPr lang="en-GB" dirty="0"/>
        </a:p>
      </dgm:t>
    </dgm:pt>
    <dgm:pt modelId="{A1AF921E-02A6-4255-8DB2-460325906E7F}" type="parTrans" cxnId="{10A79A04-1190-4C7C-9203-A4E3915E0F4A}">
      <dgm:prSet/>
      <dgm:spPr/>
      <dgm:t>
        <a:bodyPr/>
        <a:lstStyle/>
        <a:p>
          <a:endParaRPr lang="en-GB"/>
        </a:p>
      </dgm:t>
    </dgm:pt>
    <dgm:pt modelId="{B5A5C92E-93C8-413F-AA9B-0CF5CA167A6C}" type="sibTrans" cxnId="{10A79A04-1190-4C7C-9203-A4E3915E0F4A}">
      <dgm:prSet/>
      <dgm:spPr/>
      <dgm:t>
        <a:bodyPr/>
        <a:lstStyle/>
        <a:p>
          <a:endParaRPr lang="en-GB"/>
        </a:p>
      </dgm:t>
    </dgm:pt>
    <dgm:pt modelId="{83B6CFFF-764A-4974-8E75-C0B41AF33F4D}">
      <dgm:prSet/>
      <dgm:spPr/>
      <dgm:t>
        <a:bodyPr/>
        <a:lstStyle/>
        <a:p>
          <a:r>
            <a:rPr lang="en-US" b="1" u="sng" dirty="0"/>
            <a:t>Corporates</a:t>
          </a:r>
          <a:r>
            <a:rPr lang="en-US" dirty="0"/>
            <a:t>: incorporate costs of externalities in production</a:t>
          </a:r>
          <a:endParaRPr lang="en-GB" dirty="0"/>
        </a:p>
      </dgm:t>
    </dgm:pt>
    <dgm:pt modelId="{7883ADAF-CD3A-47E4-885C-A6316EDEDBDC}" type="parTrans" cxnId="{00F14DE4-204D-49EC-8D8B-0C5154C82997}">
      <dgm:prSet/>
      <dgm:spPr/>
      <dgm:t>
        <a:bodyPr/>
        <a:lstStyle/>
        <a:p>
          <a:endParaRPr lang="en-GB"/>
        </a:p>
      </dgm:t>
    </dgm:pt>
    <dgm:pt modelId="{75984B88-DAAC-4E41-A2AA-39BAC82112CC}" type="sibTrans" cxnId="{00F14DE4-204D-49EC-8D8B-0C5154C82997}">
      <dgm:prSet/>
      <dgm:spPr/>
      <dgm:t>
        <a:bodyPr/>
        <a:lstStyle/>
        <a:p>
          <a:endParaRPr lang="en-GB"/>
        </a:p>
      </dgm:t>
    </dgm:pt>
    <dgm:pt modelId="{6284B2E2-9C36-44A6-9C0B-73DFB4CCDB02}">
      <dgm:prSet/>
      <dgm:spPr/>
      <dgm:t>
        <a:bodyPr/>
        <a:lstStyle/>
        <a:p>
          <a:r>
            <a:rPr lang="en-US" b="1" u="sng" dirty="0"/>
            <a:t>Consumers</a:t>
          </a:r>
          <a:r>
            <a:rPr lang="en-US" dirty="0"/>
            <a:t>: buy sustainable products and services</a:t>
          </a:r>
          <a:endParaRPr lang="en-GB" dirty="0"/>
        </a:p>
      </dgm:t>
    </dgm:pt>
    <dgm:pt modelId="{9DD24C13-5491-4D38-880E-837BFF6FDC27}" type="parTrans" cxnId="{ADE9A5AD-9BBA-4754-A590-9D7BB47D8F4C}">
      <dgm:prSet/>
      <dgm:spPr/>
      <dgm:t>
        <a:bodyPr/>
        <a:lstStyle/>
        <a:p>
          <a:endParaRPr lang="en-GB"/>
        </a:p>
      </dgm:t>
    </dgm:pt>
    <dgm:pt modelId="{46C0A3CA-3551-4D5F-B66D-0D442BF6EB5B}" type="sibTrans" cxnId="{ADE9A5AD-9BBA-4754-A590-9D7BB47D8F4C}">
      <dgm:prSet/>
      <dgm:spPr/>
      <dgm:t>
        <a:bodyPr/>
        <a:lstStyle/>
        <a:p>
          <a:endParaRPr lang="en-GB"/>
        </a:p>
      </dgm:t>
    </dgm:pt>
    <dgm:pt modelId="{4AE79256-58D3-4599-A7B7-3E337F822770}">
      <dgm:prSet/>
      <dgm:spPr/>
      <dgm:t>
        <a:bodyPr/>
        <a:lstStyle/>
        <a:p>
          <a:endParaRPr lang="en-GB" dirty="0"/>
        </a:p>
      </dgm:t>
    </dgm:pt>
    <dgm:pt modelId="{A0A3A049-DDF2-44CD-A9C3-960877D52E67}" type="parTrans" cxnId="{1A8004FB-8496-4320-8E7D-430B95D170A0}">
      <dgm:prSet/>
      <dgm:spPr/>
      <dgm:t>
        <a:bodyPr/>
        <a:lstStyle/>
        <a:p>
          <a:endParaRPr lang="en-GB"/>
        </a:p>
      </dgm:t>
    </dgm:pt>
    <dgm:pt modelId="{1680F907-3A85-4539-AAE6-3291987FB49C}" type="sibTrans" cxnId="{1A8004FB-8496-4320-8E7D-430B95D170A0}">
      <dgm:prSet/>
      <dgm:spPr/>
      <dgm:t>
        <a:bodyPr/>
        <a:lstStyle/>
        <a:p>
          <a:endParaRPr lang="en-GB"/>
        </a:p>
      </dgm:t>
    </dgm:pt>
    <dgm:pt modelId="{566A9A87-0453-4B6C-B13B-5301906FB359}" type="pres">
      <dgm:prSet presAssocID="{35DBF8E1-E411-4293-AB25-0935B96C345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81169368-1DAA-4DB7-A9A1-C457061AB2E1}" type="pres">
      <dgm:prSet presAssocID="{C671E1F2-5985-43C4-9007-01D585B1CA65}" presName="centerShape" presStyleLbl="node0" presStyleIdx="0" presStyleCnt="1"/>
      <dgm:spPr/>
      <dgm:t>
        <a:bodyPr/>
        <a:lstStyle/>
        <a:p>
          <a:endParaRPr lang="nl-NL"/>
        </a:p>
      </dgm:t>
    </dgm:pt>
    <dgm:pt modelId="{883540D5-FD92-4823-AF3E-54F48B735A35}" type="pres">
      <dgm:prSet presAssocID="{1DD14F3F-A349-4CC9-BE46-864AA442993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4588E34-2FED-4AC9-AF52-47295EBE9A54}" type="pres">
      <dgm:prSet presAssocID="{1DD14F3F-A349-4CC9-BE46-864AA4429938}" presName="dummy" presStyleCnt="0"/>
      <dgm:spPr/>
    </dgm:pt>
    <dgm:pt modelId="{EF3B4D68-80C0-4CCD-81A2-00B301E205E9}" type="pres">
      <dgm:prSet presAssocID="{FBF9094A-B840-4A2D-8FA7-9C10AEB75FC8}" presName="sibTrans" presStyleLbl="sibTrans2D1" presStyleIdx="0" presStyleCnt="5"/>
      <dgm:spPr/>
      <dgm:t>
        <a:bodyPr/>
        <a:lstStyle/>
        <a:p>
          <a:endParaRPr lang="nl-NL"/>
        </a:p>
      </dgm:t>
    </dgm:pt>
    <dgm:pt modelId="{EC3E7E65-4B5E-4F52-8668-3F9EC220D243}" type="pres">
      <dgm:prSet presAssocID="{7461F507-BA66-4536-A6FB-275419751C8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E75B018-61E4-4106-80B4-8EA1A3FE5676}" type="pres">
      <dgm:prSet presAssocID="{7461F507-BA66-4536-A6FB-275419751C84}" presName="dummy" presStyleCnt="0"/>
      <dgm:spPr/>
    </dgm:pt>
    <dgm:pt modelId="{F265874D-176F-4181-9571-1DF6B47DA92C}" type="pres">
      <dgm:prSet presAssocID="{5B7CC644-459C-41B2-BA45-5AE1C979FB43}" presName="sibTrans" presStyleLbl="sibTrans2D1" presStyleIdx="1" presStyleCnt="5"/>
      <dgm:spPr/>
      <dgm:t>
        <a:bodyPr/>
        <a:lstStyle/>
        <a:p>
          <a:endParaRPr lang="nl-NL"/>
        </a:p>
      </dgm:t>
    </dgm:pt>
    <dgm:pt modelId="{280F5F97-2688-4D9F-9484-4EED311C0613}" type="pres">
      <dgm:prSet presAssocID="{6ED3D5ED-88FC-413F-B0EA-5D151C12C34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9EC6B74-0E0D-4129-88DA-9BAB7275E3E7}" type="pres">
      <dgm:prSet presAssocID="{6ED3D5ED-88FC-413F-B0EA-5D151C12C341}" presName="dummy" presStyleCnt="0"/>
      <dgm:spPr/>
    </dgm:pt>
    <dgm:pt modelId="{30B50490-CA47-4AA1-9C74-F76BEA905981}" type="pres">
      <dgm:prSet presAssocID="{B5A5C92E-93C8-413F-AA9B-0CF5CA167A6C}" presName="sibTrans" presStyleLbl="sibTrans2D1" presStyleIdx="2" presStyleCnt="5"/>
      <dgm:spPr/>
      <dgm:t>
        <a:bodyPr/>
        <a:lstStyle/>
        <a:p>
          <a:endParaRPr lang="nl-NL"/>
        </a:p>
      </dgm:t>
    </dgm:pt>
    <dgm:pt modelId="{B0F4F7FD-EC8F-4E2C-B9DA-00507A1EC16E}" type="pres">
      <dgm:prSet presAssocID="{83B6CFFF-764A-4974-8E75-C0B41AF33F4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CFD0048-488A-4396-B2C2-265C5F86A9BB}" type="pres">
      <dgm:prSet presAssocID="{83B6CFFF-764A-4974-8E75-C0B41AF33F4D}" presName="dummy" presStyleCnt="0"/>
      <dgm:spPr/>
    </dgm:pt>
    <dgm:pt modelId="{BB50F2DF-9417-47ED-99F9-721D25C514DB}" type="pres">
      <dgm:prSet presAssocID="{75984B88-DAAC-4E41-A2AA-39BAC82112CC}" presName="sibTrans" presStyleLbl="sibTrans2D1" presStyleIdx="3" presStyleCnt="5"/>
      <dgm:spPr/>
      <dgm:t>
        <a:bodyPr/>
        <a:lstStyle/>
        <a:p>
          <a:endParaRPr lang="nl-NL"/>
        </a:p>
      </dgm:t>
    </dgm:pt>
    <dgm:pt modelId="{B891EE7F-EFDB-4767-9F0A-6FC52AF7D6DC}" type="pres">
      <dgm:prSet presAssocID="{6284B2E2-9C36-44A6-9C0B-73DFB4CCDB0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9BF6A63-439D-4E55-B386-BB6B651CA3DE}" type="pres">
      <dgm:prSet presAssocID="{6284B2E2-9C36-44A6-9C0B-73DFB4CCDB02}" presName="dummy" presStyleCnt="0"/>
      <dgm:spPr/>
    </dgm:pt>
    <dgm:pt modelId="{9C77B5F8-BFAD-4D6D-B08B-6272FA1089A1}" type="pres">
      <dgm:prSet presAssocID="{46C0A3CA-3551-4D5F-B66D-0D442BF6EB5B}" presName="sibTrans" presStyleLbl="sibTrans2D1" presStyleIdx="4" presStyleCnt="5"/>
      <dgm:spPr/>
      <dgm:t>
        <a:bodyPr/>
        <a:lstStyle/>
        <a:p>
          <a:endParaRPr lang="nl-NL"/>
        </a:p>
      </dgm:t>
    </dgm:pt>
  </dgm:ptLst>
  <dgm:cxnLst>
    <dgm:cxn modelId="{977F8CA3-015B-834E-80A8-67A1CF830838}" type="presOf" srcId="{35DBF8E1-E411-4293-AB25-0935B96C3453}" destId="{566A9A87-0453-4B6C-B13B-5301906FB359}" srcOrd="0" destOrd="0" presId="urn:microsoft.com/office/officeart/2005/8/layout/radial6"/>
    <dgm:cxn modelId="{00F14DE4-204D-49EC-8D8B-0C5154C82997}" srcId="{C671E1F2-5985-43C4-9007-01D585B1CA65}" destId="{83B6CFFF-764A-4974-8E75-C0B41AF33F4D}" srcOrd="3" destOrd="0" parTransId="{7883ADAF-CD3A-47E4-885C-A6316EDEDBDC}" sibTransId="{75984B88-DAAC-4E41-A2AA-39BAC82112CC}"/>
    <dgm:cxn modelId="{E446C2B0-3459-1548-ACE2-9ACBBA111246}" type="presOf" srcId="{6ED3D5ED-88FC-413F-B0EA-5D151C12C341}" destId="{280F5F97-2688-4D9F-9484-4EED311C0613}" srcOrd="0" destOrd="0" presId="urn:microsoft.com/office/officeart/2005/8/layout/radial6"/>
    <dgm:cxn modelId="{0E340286-CE6C-404A-8B37-58411234624E}" srcId="{35DBF8E1-E411-4293-AB25-0935B96C3453}" destId="{90298B78-F471-4CAF-90B8-89F0E9F661C5}" srcOrd="2" destOrd="0" parTransId="{A0955DAB-5BDE-4FFE-BCAF-C73DB90F8A0B}" sibTransId="{1AFBA0D9-F825-482F-800C-B8BFD7366C23}"/>
    <dgm:cxn modelId="{A7B1C07C-2145-CA4D-975B-51783D9C4223}" type="presOf" srcId="{C671E1F2-5985-43C4-9007-01D585B1CA65}" destId="{81169368-1DAA-4DB7-A9A1-C457061AB2E1}" srcOrd="0" destOrd="0" presId="urn:microsoft.com/office/officeart/2005/8/layout/radial6"/>
    <dgm:cxn modelId="{B1351E4C-E741-CF43-A8FD-C41FA9CB286C}" type="presOf" srcId="{1DD14F3F-A349-4CC9-BE46-864AA4429938}" destId="{883540D5-FD92-4823-AF3E-54F48B735A35}" srcOrd="0" destOrd="0" presId="urn:microsoft.com/office/officeart/2005/8/layout/radial6"/>
    <dgm:cxn modelId="{BDB49F08-07DD-4749-B576-6AE007989B42}" type="presOf" srcId="{5B7CC644-459C-41B2-BA45-5AE1C979FB43}" destId="{F265874D-176F-4181-9571-1DF6B47DA92C}" srcOrd="0" destOrd="0" presId="urn:microsoft.com/office/officeart/2005/8/layout/radial6"/>
    <dgm:cxn modelId="{E8E52AE0-9405-9841-B99C-AC2F7651F904}" type="presOf" srcId="{75984B88-DAAC-4E41-A2AA-39BAC82112CC}" destId="{BB50F2DF-9417-47ED-99F9-721D25C514DB}" srcOrd="0" destOrd="0" presId="urn:microsoft.com/office/officeart/2005/8/layout/radial6"/>
    <dgm:cxn modelId="{C39A856E-4300-4F6B-A324-86851798C9C6}" srcId="{35DBF8E1-E411-4293-AB25-0935B96C3453}" destId="{C671E1F2-5985-43C4-9007-01D585B1CA65}" srcOrd="0" destOrd="0" parTransId="{F1A0C6C5-0C97-4FC1-87FF-0D51B0DBA32A}" sibTransId="{ED9A9237-8514-431E-9F0C-3C88943674D1}"/>
    <dgm:cxn modelId="{8C160B80-466D-D940-89B7-41E2AE931097}" type="presOf" srcId="{7461F507-BA66-4536-A6FB-275419751C84}" destId="{EC3E7E65-4B5E-4F52-8668-3F9EC220D243}" srcOrd="0" destOrd="0" presId="urn:microsoft.com/office/officeart/2005/8/layout/radial6"/>
    <dgm:cxn modelId="{10A79A04-1190-4C7C-9203-A4E3915E0F4A}" srcId="{C671E1F2-5985-43C4-9007-01D585B1CA65}" destId="{6ED3D5ED-88FC-413F-B0EA-5D151C12C341}" srcOrd="2" destOrd="0" parTransId="{A1AF921E-02A6-4255-8DB2-460325906E7F}" sibTransId="{B5A5C92E-93C8-413F-AA9B-0CF5CA167A6C}"/>
    <dgm:cxn modelId="{77A33AE1-656C-6847-B240-5F5F526701FB}" type="presOf" srcId="{B5A5C92E-93C8-413F-AA9B-0CF5CA167A6C}" destId="{30B50490-CA47-4AA1-9C74-F76BEA905981}" srcOrd="0" destOrd="0" presId="urn:microsoft.com/office/officeart/2005/8/layout/radial6"/>
    <dgm:cxn modelId="{396195DB-665E-454C-B663-AC30C6813854}" type="presOf" srcId="{6284B2E2-9C36-44A6-9C0B-73DFB4CCDB02}" destId="{B891EE7F-EFDB-4767-9F0A-6FC52AF7D6DC}" srcOrd="0" destOrd="0" presId="urn:microsoft.com/office/officeart/2005/8/layout/radial6"/>
    <dgm:cxn modelId="{F0DA1FEB-FC28-6E4D-9191-454C99497A94}" type="presOf" srcId="{46C0A3CA-3551-4D5F-B66D-0D442BF6EB5B}" destId="{9C77B5F8-BFAD-4D6D-B08B-6272FA1089A1}" srcOrd="0" destOrd="0" presId="urn:microsoft.com/office/officeart/2005/8/layout/radial6"/>
    <dgm:cxn modelId="{149B00AD-A7EF-4523-BB99-1F181E1E621C}" srcId="{35DBF8E1-E411-4293-AB25-0935B96C3453}" destId="{7E3CC165-C90E-483E-B287-F512EFC58838}" srcOrd="3" destOrd="0" parTransId="{40F63115-3525-4609-AE71-CB301F86FD5B}" sibTransId="{AE43196A-6942-4CF4-962C-C939BCA6AD67}"/>
    <dgm:cxn modelId="{1A8004FB-8496-4320-8E7D-430B95D170A0}" srcId="{35DBF8E1-E411-4293-AB25-0935B96C3453}" destId="{4AE79256-58D3-4599-A7B7-3E337F822770}" srcOrd="1" destOrd="0" parTransId="{A0A3A049-DDF2-44CD-A9C3-960877D52E67}" sibTransId="{1680F907-3A85-4539-AAE6-3291987FB49C}"/>
    <dgm:cxn modelId="{33244CBF-93BE-C14B-9A64-464D6E4E212D}" type="presOf" srcId="{FBF9094A-B840-4A2D-8FA7-9C10AEB75FC8}" destId="{EF3B4D68-80C0-4CCD-81A2-00B301E205E9}" srcOrd="0" destOrd="0" presId="urn:microsoft.com/office/officeart/2005/8/layout/radial6"/>
    <dgm:cxn modelId="{DDFB6CEF-9533-ED47-9313-9B2D25FAB2A3}" type="presOf" srcId="{83B6CFFF-764A-4974-8E75-C0B41AF33F4D}" destId="{B0F4F7FD-EC8F-4E2C-B9DA-00507A1EC16E}" srcOrd="0" destOrd="0" presId="urn:microsoft.com/office/officeart/2005/8/layout/radial6"/>
    <dgm:cxn modelId="{ADE9A5AD-9BBA-4754-A590-9D7BB47D8F4C}" srcId="{C671E1F2-5985-43C4-9007-01D585B1CA65}" destId="{6284B2E2-9C36-44A6-9C0B-73DFB4CCDB02}" srcOrd="4" destOrd="0" parTransId="{9DD24C13-5491-4D38-880E-837BFF6FDC27}" sibTransId="{46C0A3CA-3551-4D5F-B66D-0D442BF6EB5B}"/>
    <dgm:cxn modelId="{5FF2FDCF-B31E-4B78-A51B-10E8518563DE}" srcId="{C671E1F2-5985-43C4-9007-01D585B1CA65}" destId="{7461F507-BA66-4536-A6FB-275419751C84}" srcOrd="1" destOrd="0" parTransId="{6DD7B8D1-2C83-407D-B961-01B534969980}" sibTransId="{5B7CC644-459C-41B2-BA45-5AE1C979FB43}"/>
    <dgm:cxn modelId="{2AAA9C8B-85C3-4161-BC20-78F42F800B20}" srcId="{C671E1F2-5985-43C4-9007-01D585B1CA65}" destId="{1DD14F3F-A349-4CC9-BE46-864AA4429938}" srcOrd="0" destOrd="0" parTransId="{90AD1CBF-1102-48B8-8AA9-61A92F482DAE}" sibTransId="{FBF9094A-B840-4A2D-8FA7-9C10AEB75FC8}"/>
    <dgm:cxn modelId="{6E0664CF-FC04-8240-A314-8CC8081CF7CA}" type="presParOf" srcId="{566A9A87-0453-4B6C-B13B-5301906FB359}" destId="{81169368-1DAA-4DB7-A9A1-C457061AB2E1}" srcOrd="0" destOrd="0" presId="urn:microsoft.com/office/officeart/2005/8/layout/radial6"/>
    <dgm:cxn modelId="{BFDC8F1B-2B71-6D42-BE4D-842CE1F6CBE5}" type="presParOf" srcId="{566A9A87-0453-4B6C-B13B-5301906FB359}" destId="{883540D5-FD92-4823-AF3E-54F48B735A35}" srcOrd="1" destOrd="0" presId="urn:microsoft.com/office/officeart/2005/8/layout/radial6"/>
    <dgm:cxn modelId="{9E97D4E7-4A7C-F04B-B7AD-7C206E83A52C}" type="presParOf" srcId="{566A9A87-0453-4B6C-B13B-5301906FB359}" destId="{04588E34-2FED-4AC9-AF52-47295EBE9A54}" srcOrd="2" destOrd="0" presId="urn:microsoft.com/office/officeart/2005/8/layout/radial6"/>
    <dgm:cxn modelId="{F18627DC-1579-B34D-9906-556F64096FE6}" type="presParOf" srcId="{566A9A87-0453-4B6C-B13B-5301906FB359}" destId="{EF3B4D68-80C0-4CCD-81A2-00B301E205E9}" srcOrd="3" destOrd="0" presId="urn:microsoft.com/office/officeart/2005/8/layout/radial6"/>
    <dgm:cxn modelId="{EA9462DF-54F5-714F-8692-A799086DD3B0}" type="presParOf" srcId="{566A9A87-0453-4B6C-B13B-5301906FB359}" destId="{EC3E7E65-4B5E-4F52-8668-3F9EC220D243}" srcOrd="4" destOrd="0" presId="urn:microsoft.com/office/officeart/2005/8/layout/radial6"/>
    <dgm:cxn modelId="{38D239D4-399B-824A-B0DD-CF403FCF9B63}" type="presParOf" srcId="{566A9A87-0453-4B6C-B13B-5301906FB359}" destId="{4E75B018-61E4-4106-80B4-8EA1A3FE5676}" srcOrd="5" destOrd="0" presId="urn:microsoft.com/office/officeart/2005/8/layout/radial6"/>
    <dgm:cxn modelId="{51B16788-49F8-DD44-A8AE-F3AD43B35102}" type="presParOf" srcId="{566A9A87-0453-4B6C-B13B-5301906FB359}" destId="{F265874D-176F-4181-9571-1DF6B47DA92C}" srcOrd="6" destOrd="0" presId="urn:microsoft.com/office/officeart/2005/8/layout/radial6"/>
    <dgm:cxn modelId="{17B79DD4-8ABD-1C42-B08A-4879664BC035}" type="presParOf" srcId="{566A9A87-0453-4B6C-B13B-5301906FB359}" destId="{280F5F97-2688-4D9F-9484-4EED311C0613}" srcOrd="7" destOrd="0" presId="urn:microsoft.com/office/officeart/2005/8/layout/radial6"/>
    <dgm:cxn modelId="{AFB2D4ED-63F3-994D-AF16-BE3DC63C1063}" type="presParOf" srcId="{566A9A87-0453-4B6C-B13B-5301906FB359}" destId="{E9EC6B74-0E0D-4129-88DA-9BAB7275E3E7}" srcOrd="8" destOrd="0" presId="urn:microsoft.com/office/officeart/2005/8/layout/radial6"/>
    <dgm:cxn modelId="{715512FF-5A80-2F43-A376-AA03818CCAF8}" type="presParOf" srcId="{566A9A87-0453-4B6C-B13B-5301906FB359}" destId="{30B50490-CA47-4AA1-9C74-F76BEA905981}" srcOrd="9" destOrd="0" presId="urn:microsoft.com/office/officeart/2005/8/layout/radial6"/>
    <dgm:cxn modelId="{D95638F0-DA63-8F49-BD9F-A7ADD0CA0DF1}" type="presParOf" srcId="{566A9A87-0453-4B6C-B13B-5301906FB359}" destId="{B0F4F7FD-EC8F-4E2C-B9DA-00507A1EC16E}" srcOrd="10" destOrd="0" presId="urn:microsoft.com/office/officeart/2005/8/layout/radial6"/>
    <dgm:cxn modelId="{A2F7B64D-C7C1-9343-80D5-252C501B3DB9}" type="presParOf" srcId="{566A9A87-0453-4B6C-B13B-5301906FB359}" destId="{ECFD0048-488A-4396-B2C2-265C5F86A9BB}" srcOrd="11" destOrd="0" presId="urn:microsoft.com/office/officeart/2005/8/layout/radial6"/>
    <dgm:cxn modelId="{25F28D1A-95CC-6E48-B018-D7F2368D2957}" type="presParOf" srcId="{566A9A87-0453-4B6C-B13B-5301906FB359}" destId="{BB50F2DF-9417-47ED-99F9-721D25C514DB}" srcOrd="12" destOrd="0" presId="urn:microsoft.com/office/officeart/2005/8/layout/radial6"/>
    <dgm:cxn modelId="{B1422631-5B08-7046-9AD7-D6DFD39CC1F0}" type="presParOf" srcId="{566A9A87-0453-4B6C-B13B-5301906FB359}" destId="{B891EE7F-EFDB-4767-9F0A-6FC52AF7D6DC}" srcOrd="13" destOrd="0" presId="urn:microsoft.com/office/officeart/2005/8/layout/radial6"/>
    <dgm:cxn modelId="{DBFCE47D-FF2C-0441-9E36-96E5CC8A798E}" type="presParOf" srcId="{566A9A87-0453-4B6C-B13B-5301906FB359}" destId="{59BF6A63-439D-4E55-B386-BB6B651CA3DE}" srcOrd="14" destOrd="0" presId="urn:microsoft.com/office/officeart/2005/8/layout/radial6"/>
    <dgm:cxn modelId="{8D7F2077-5DFA-9F45-8765-28E32D52B1BF}" type="presParOf" srcId="{566A9A87-0453-4B6C-B13B-5301906FB359}" destId="{9C77B5F8-BFAD-4D6D-B08B-6272FA1089A1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56CFE6-AD05-8049-AEC9-9D8FC98386B1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EC9D18CD-E6C0-384B-A5E3-41E8ED1C009F}">
      <dgm:prSet custT="1"/>
      <dgm:spPr/>
      <dgm:t>
        <a:bodyPr/>
        <a:lstStyle/>
        <a:p>
          <a:pPr rtl="0"/>
          <a:r>
            <a:rPr lang="en-GB" sz="1800" dirty="0">
              <a:latin typeface="Arial" panose="020B0604020202020204" pitchFamily="34" charset="0"/>
              <a:cs typeface="Arial" panose="020B0604020202020204" pitchFamily="34" charset="0"/>
            </a:rPr>
            <a:t>Anticipation of regulation / taxation</a:t>
          </a:r>
          <a:br>
            <a:rPr lang="en-GB" sz="18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sz="1800" dirty="0">
              <a:latin typeface="Arial" panose="020B0604020202020204" pitchFamily="34" charset="0"/>
              <a:cs typeface="Arial" panose="020B0604020202020204" pitchFamily="34" charset="0"/>
            </a:rPr>
            <a:t> (e.g. carbon tax)</a:t>
          </a:r>
          <a:endParaRPr lang="nl-NL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059A53-28B4-7D4F-97DD-76E1A979228C}" type="parTrans" cxnId="{80FCBB31-75B8-7848-B424-359696B12BB4}">
      <dgm:prSet/>
      <dgm:spPr/>
      <dgm:t>
        <a:bodyPr/>
        <a:lstStyle/>
        <a:p>
          <a:endParaRPr lang="nl-NL"/>
        </a:p>
      </dgm:t>
    </dgm:pt>
    <dgm:pt modelId="{A39E32AC-BB09-F34F-972E-01DC0BBB4141}" type="sibTrans" cxnId="{80FCBB31-75B8-7848-B424-359696B12BB4}">
      <dgm:prSet/>
      <dgm:spPr/>
      <dgm:t>
        <a:bodyPr/>
        <a:lstStyle/>
        <a:p>
          <a:endParaRPr lang="nl-NL"/>
        </a:p>
      </dgm:t>
    </dgm:pt>
    <dgm:pt modelId="{933F442E-1EC4-B34C-9668-81FDFB79C02A}">
      <dgm:prSet custT="1"/>
      <dgm:spPr/>
      <dgm:t>
        <a:bodyPr/>
        <a:lstStyle/>
        <a:p>
          <a:pPr rtl="0"/>
          <a:r>
            <a:rPr lang="en-GB" sz="1800" dirty="0">
              <a:latin typeface="Arial" panose="020B0604020202020204" pitchFamily="34" charset="0"/>
              <a:cs typeface="Arial" panose="020B0604020202020204" pitchFamily="34" charset="0"/>
            </a:rPr>
            <a:t>Reputation – pressure from NGOs and consumers</a:t>
          </a:r>
        </a:p>
      </dgm:t>
    </dgm:pt>
    <dgm:pt modelId="{694E180B-FB61-B94D-94AE-C5F92DA46EA0}" type="parTrans" cxnId="{81AA1D9A-4A81-0247-8751-51BBBEE436B2}">
      <dgm:prSet/>
      <dgm:spPr/>
      <dgm:t>
        <a:bodyPr/>
        <a:lstStyle/>
        <a:p>
          <a:endParaRPr lang="nl-NL"/>
        </a:p>
      </dgm:t>
    </dgm:pt>
    <dgm:pt modelId="{A2647C3B-51FD-BF4E-BC1F-6E9FF6A2D42A}" type="sibTrans" cxnId="{81AA1D9A-4A81-0247-8751-51BBBEE436B2}">
      <dgm:prSet/>
      <dgm:spPr/>
      <dgm:t>
        <a:bodyPr/>
        <a:lstStyle/>
        <a:p>
          <a:endParaRPr lang="nl-NL"/>
        </a:p>
      </dgm:t>
    </dgm:pt>
    <dgm:pt modelId="{F82FC983-0978-2D48-89D6-CC24A39C511D}">
      <dgm:prSet custT="1"/>
      <dgm:spPr/>
      <dgm:t>
        <a:bodyPr/>
        <a:lstStyle/>
        <a:p>
          <a:pPr rtl="0"/>
          <a:r>
            <a:rPr lang="en-GB" sz="1800" dirty="0">
              <a:latin typeface="Arial" panose="020B0604020202020204" pitchFamily="34" charset="0"/>
              <a:cs typeface="Arial" panose="020B0604020202020204" pitchFamily="34" charset="0"/>
            </a:rPr>
            <a:t>Future-proof: transition to SDGs by 2030</a:t>
          </a:r>
        </a:p>
      </dgm:t>
    </dgm:pt>
    <dgm:pt modelId="{1DA62766-BA24-D442-8AEF-AFBD930FC585}" type="parTrans" cxnId="{F2271535-5456-914A-8015-EA7E417B6AA6}">
      <dgm:prSet/>
      <dgm:spPr/>
      <dgm:t>
        <a:bodyPr/>
        <a:lstStyle/>
        <a:p>
          <a:endParaRPr lang="nl-NL"/>
        </a:p>
      </dgm:t>
    </dgm:pt>
    <dgm:pt modelId="{56D0A5E4-5CB8-F14B-B95C-5E513BF82B12}" type="sibTrans" cxnId="{F2271535-5456-914A-8015-EA7E417B6AA6}">
      <dgm:prSet/>
      <dgm:spPr/>
      <dgm:t>
        <a:bodyPr/>
        <a:lstStyle/>
        <a:p>
          <a:endParaRPr lang="nl-NL"/>
        </a:p>
      </dgm:t>
    </dgm:pt>
    <dgm:pt modelId="{B451DA83-D3BA-0144-8417-F74A8F041F86}" type="pres">
      <dgm:prSet presAssocID="{3C56CFE6-AD05-8049-AEC9-9D8FC98386B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nl-NL"/>
        </a:p>
      </dgm:t>
    </dgm:pt>
    <dgm:pt modelId="{930D6FC7-89E3-A14E-85E8-220B50C1684E}" type="pres">
      <dgm:prSet presAssocID="{3C56CFE6-AD05-8049-AEC9-9D8FC98386B1}" presName="Name1" presStyleCnt="0"/>
      <dgm:spPr/>
    </dgm:pt>
    <dgm:pt modelId="{32C936C1-F45B-D144-BF3B-7F93ED9E82E3}" type="pres">
      <dgm:prSet presAssocID="{3C56CFE6-AD05-8049-AEC9-9D8FC98386B1}" presName="cycle" presStyleCnt="0"/>
      <dgm:spPr/>
    </dgm:pt>
    <dgm:pt modelId="{317CC3A9-5F21-D84C-A358-AF4AAB4876D3}" type="pres">
      <dgm:prSet presAssocID="{3C56CFE6-AD05-8049-AEC9-9D8FC98386B1}" presName="srcNode" presStyleLbl="node1" presStyleIdx="0" presStyleCnt="3"/>
      <dgm:spPr/>
    </dgm:pt>
    <dgm:pt modelId="{2C96B448-8E35-F940-9C41-6816B55848C4}" type="pres">
      <dgm:prSet presAssocID="{3C56CFE6-AD05-8049-AEC9-9D8FC98386B1}" presName="conn" presStyleLbl="parChTrans1D2" presStyleIdx="0" presStyleCnt="1"/>
      <dgm:spPr/>
      <dgm:t>
        <a:bodyPr/>
        <a:lstStyle/>
        <a:p>
          <a:endParaRPr lang="nl-NL"/>
        </a:p>
      </dgm:t>
    </dgm:pt>
    <dgm:pt modelId="{4424CC69-9487-DA4D-A243-B2C9E0B516DE}" type="pres">
      <dgm:prSet presAssocID="{3C56CFE6-AD05-8049-AEC9-9D8FC98386B1}" presName="extraNode" presStyleLbl="node1" presStyleIdx="0" presStyleCnt="3"/>
      <dgm:spPr/>
    </dgm:pt>
    <dgm:pt modelId="{F22D58C3-382B-ED43-8167-377DD8A48832}" type="pres">
      <dgm:prSet presAssocID="{3C56CFE6-AD05-8049-AEC9-9D8FC98386B1}" presName="dstNode" presStyleLbl="node1" presStyleIdx="0" presStyleCnt="3"/>
      <dgm:spPr/>
    </dgm:pt>
    <dgm:pt modelId="{DACF9BC0-53A5-4247-839F-E585B16F8626}" type="pres">
      <dgm:prSet presAssocID="{EC9D18CD-E6C0-384B-A5E3-41E8ED1C009F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C89A05D-334D-A144-8F69-98A761707A31}" type="pres">
      <dgm:prSet presAssocID="{EC9D18CD-E6C0-384B-A5E3-41E8ED1C009F}" presName="accent_1" presStyleCnt="0"/>
      <dgm:spPr/>
    </dgm:pt>
    <dgm:pt modelId="{E99A21B6-204C-9343-BF59-886128FC62F3}" type="pres">
      <dgm:prSet presAssocID="{EC9D18CD-E6C0-384B-A5E3-41E8ED1C009F}" presName="accentRepeatNode" presStyleLbl="solidFgAcc1" presStyleIdx="0" presStyleCnt="3"/>
      <dgm:spPr/>
    </dgm:pt>
    <dgm:pt modelId="{F03ACE07-AA1F-1A4A-94C9-DE07A00B0BA7}" type="pres">
      <dgm:prSet presAssocID="{933F442E-1EC4-B34C-9668-81FDFB79C02A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AB3DA6C-9475-BE45-99CD-B6DCF9ED3E5B}" type="pres">
      <dgm:prSet presAssocID="{933F442E-1EC4-B34C-9668-81FDFB79C02A}" presName="accent_2" presStyleCnt="0"/>
      <dgm:spPr/>
    </dgm:pt>
    <dgm:pt modelId="{8EC593FD-3B4D-C442-9FC8-14A8F1C6CD6F}" type="pres">
      <dgm:prSet presAssocID="{933F442E-1EC4-B34C-9668-81FDFB79C02A}" presName="accentRepeatNode" presStyleLbl="solidFgAcc1" presStyleIdx="1" presStyleCnt="3"/>
      <dgm:spPr/>
    </dgm:pt>
    <dgm:pt modelId="{17D2E430-9B90-B245-A5B6-F5D909B0C56F}" type="pres">
      <dgm:prSet presAssocID="{F82FC983-0978-2D48-89D6-CC24A39C511D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31603EA-0EFF-2A41-A942-391D73F11F4E}" type="pres">
      <dgm:prSet presAssocID="{F82FC983-0978-2D48-89D6-CC24A39C511D}" presName="accent_3" presStyleCnt="0"/>
      <dgm:spPr/>
    </dgm:pt>
    <dgm:pt modelId="{DF93B96D-6FD0-5D44-8754-F106C0D3C175}" type="pres">
      <dgm:prSet presAssocID="{F82FC983-0978-2D48-89D6-CC24A39C511D}" presName="accentRepeatNode" presStyleLbl="solidFgAcc1" presStyleIdx="2" presStyleCnt="3"/>
      <dgm:spPr/>
    </dgm:pt>
  </dgm:ptLst>
  <dgm:cxnLst>
    <dgm:cxn modelId="{E25A60B0-5243-844D-8857-47310D4FD2BA}" type="presOf" srcId="{F82FC983-0978-2D48-89D6-CC24A39C511D}" destId="{17D2E430-9B90-B245-A5B6-F5D909B0C56F}" srcOrd="0" destOrd="0" presId="urn:microsoft.com/office/officeart/2008/layout/VerticalCurvedList"/>
    <dgm:cxn modelId="{68F63376-0CD1-D744-B4F0-CB6088E7455E}" type="presOf" srcId="{EC9D18CD-E6C0-384B-A5E3-41E8ED1C009F}" destId="{DACF9BC0-53A5-4247-839F-E585B16F8626}" srcOrd="0" destOrd="0" presId="urn:microsoft.com/office/officeart/2008/layout/VerticalCurvedList"/>
    <dgm:cxn modelId="{9FCDFA0D-0ABE-2646-ACA9-2AE95BC874F2}" type="presOf" srcId="{933F442E-1EC4-B34C-9668-81FDFB79C02A}" destId="{F03ACE07-AA1F-1A4A-94C9-DE07A00B0BA7}" srcOrd="0" destOrd="0" presId="urn:microsoft.com/office/officeart/2008/layout/VerticalCurvedList"/>
    <dgm:cxn modelId="{F2271535-5456-914A-8015-EA7E417B6AA6}" srcId="{3C56CFE6-AD05-8049-AEC9-9D8FC98386B1}" destId="{F82FC983-0978-2D48-89D6-CC24A39C511D}" srcOrd="2" destOrd="0" parTransId="{1DA62766-BA24-D442-8AEF-AFBD930FC585}" sibTransId="{56D0A5E4-5CB8-F14B-B95C-5E513BF82B12}"/>
    <dgm:cxn modelId="{81AA1D9A-4A81-0247-8751-51BBBEE436B2}" srcId="{3C56CFE6-AD05-8049-AEC9-9D8FC98386B1}" destId="{933F442E-1EC4-B34C-9668-81FDFB79C02A}" srcOrd="1" destOrd="0" parTransId="{694E180B-FB61-B94D-94AE-C5F92DA46EA0}" sibTransId="{A2647C3B-51FD-BF4E-BC1F-6E9FF6A2D42A}"/>
    <dgm:cxn modelId="{7D54906C-968B-0A40-81B9-D4CCFC07E736}" type="presOf" srcId="{A39E32AC-BB09-F34F-972E-01DC0BBB4141}" destId="{2C96B448-8E35-F940-9C41-6816B55848C4}" srcOrd="0" destOrd="0" presId="urn:microsoft.com/office/officeart/2008/layout/VerticalCurvedList"/>
    <dgm:cxn modelId="{80FCBB31-75B8-7848-B424-359696B12BB4}" srcId="{3C56CFE6-AD05-8049-AEC9-9D8FC98386B1}" destId="{EC9D18CD-E6C0-384B-A5E3-41E8ED1C009F}" srcOrd="0" destOrd="0" parTransId="{25059A53-28B4-7D4F-97DD-76E1A979228C}" sibTransId="{A39E32AC-BB09-F34F-972E-01DC0BBB4141}"/>
    <dgm:cxn modelId="{41E01220-C3BA-004A-B4DB-6C364472AC5A}" type="presOf" srcId="{3C56CFE6-AD05-8049-AEC9-9D8FC98386B1}" destId="{B451DA83-D3BA-0144-8417-F74A8F041F86}" srcOrd="0" destOrd="0" presId="urn:microsoft.com/office/officeart/2008/layout/VerticalCurvedList"/>
    <dgm:cxn modelId="{AA656FD5-7CA6-4940-BB55-F2018C0265F6}" type="presParOf" srcId="{B451DA83-D3BA-0144-8417-F74A8F041F86}" destId="{930D6FC7-89E3-A14E-85E8-220B50C1684E}" srcOrd="0" destOrd="0" presId="urn:microsoft.com/office/officeart/2008/layout/VerticalCurvedList"/>
    <dgm:cxn modelId="{C6182539-50DC-3C4C-B073-89E23BD8E660}" type="presParOf" srcId="{930D6FC7-89E3-A14E-85E8-220B50C1684E}" destId="{32C936C1-F45B-D144-BF3B-7F93ED9E82E3}" srcOrd="0" destOrd="0" presId="urn:microsoft.com/office/officeart/2008/layout/VerticalCurvedList"/>
    <dgm:cxn modelId="{20DFD65E-5723-0444-A93E-540F96A2D35C}" type="presParOf" srcId="{32C936C1-F45B-D144-BF3B-7F93ED9E82E3}" destId="{317CC3A9-5F21-D84C-A358-AF4AAB4876D3}" srcOrd="0" destOrd="0" presId="urn:microsoft.com/office/officeart/2008/layout/VerticalCurvedList"/>
    <dgm:cxn modelId="{62646C68-AEF7-6B4F-A9AF-D780F8776D91}" type="presParOf" srcId="{32C936C1-F45B-D144-BF3B-7F93ED9E82E3}" destId="{2C96B448-8E35-F940-9C41-6816B55848C4}" srcOrd="1" destOrd="0" presId="urn:microsoft.com/office/officeart/2008/layout/VerticalCurvedList"/>
    <dgm:cxn modelId="{BA6FFB4B-69D6-F341-B3B4-52E47CA320A6}" type="presParOf" srcId="{32C936C1-F45B-D144-BF3B-7F93ED9E82E3}" destId="{4424CC69-9487-DA4D-A243-B2C9E0B516DE}" srcOrd="2" destOrd="0" presId="urn:microsoft.com/office/officeart/2008/layout/VerticalCurvedList"/>
    <dgm:cxn modelId="{D5E80451-6FE7-AE40-B26D-F685700C6AE8}" type="presParOf" srcId="{32C936C1-F45B-D144-BF3B-7F93ED9E82E3}" destId="{F22D58C3-382B-ED43-8167-377DD8A48832}" srcOrd="3" destOrd="0" presId="urn:microsoft.com/office/officeart/2008/layout/VerticalCurvedList"/>
    <dgm:cxn modelId="{A0AA651A-4C56-2D48-B3E1-31398DBB62FF}" type="presParOf" srcId="{930D6FC7-89E3-A14E-85E8-220B50C1684E}" destId="{DACF9BC0-53A5-4247-839F-E585B16F8626}" srcOrd="1" destOrd="0" presId="urn:microsoft.com/office/officeart/2008/layout/VerticalCurvedList"/>
    <dgm:cxn modelId="{DF2F1B34-7F10-714B-8FB1-F1F802A96311}" type="presParOf" srcId="{930D6FC7-89E3-A14E-85E8-220B50C1684E}" destId="{1C89A05D-334D-A144-8F69-98A761707A31}" srcOrd="2" destOrd="0" presId="urn:microsoft.com/office/officeart/2008/layout/VerticalCurvedList"/>
    <dgm:cxn modelId="{87E9CAB2-D74F-EA43-A4CC-387E3B9039A1}" type="presParOf" srcId="{1C89A05D-334D-A144-8F69-98A761707A31}" destId="{E99A21B6-204C-9343-BF59-886128FC62F3}" srcOrd="0" destOrd="0" presId="urn:microsoft.com/office/officeart/2008/layout/VerticalCurvedList"/>
    <dgm:cxn modelId="{FBF670A8-BBFF-CD4E-A42D-492EE6F35835}" type="presParOf" srcId="{930D6FC7-89E3-A14E-85E8-220B50C1684E}" destId="{F03ACE07-AA1F-1A4A-94C9-DE07A00B0BA7}" srcOrd="3" destOrd="0" presId="urn:microsoft.com/office/officeart/2008/layout/VerticalCurvedList"/>
    <dgm:cxn modelId="{95D66AB5-B697-8548-9ADD-3C5B530A0588}" type="presParOf" srcId="{930D6FC7-89E3-A14E-85E8-220B50C1684E}" destId="{0AB3DA6C-9475-BE45-99CD-B6DCF9ED3E5B}" srcOrd="4" destOrd="0" presId="urn:microsoft.com/office/officeart/2008/layout/VerticalCurvedList"/>
    <dgm:cxn modelId="{EB6C345C-5DF6-FA42-A634-7314DC06B1CF}" type="presParOf" srcId="{0AB3DA6C-9475-BE45-99CD-B6DCF9ED3E5B}" destId="{8EC593FD-3B4D-C442-9FC8-14A8F1C6CD6F}" srcOrd="0" destOrd="0" presId="urn:microsoft.com/office/officeart/2008/layout/VerticalCurvedList"/>
    <dgm:cxn modelId="{FCB10004-A59E-AD46-92BE-0896DD99F832}" type="presParOf" srcId="{930D6FC7-89E3-A14E-85E8-220B50C1684E}" destId="{17D2E430-9B90-B245-A5B6-F5D909B0C56F}" srcOrd="5" destOrd="0" presId="urn:microsoft.com/office/officeart/2008/layout/VerticalCurvedList"/>
    <dgm:cxn modelId="{5B679367-E4E7-E740-8E29-4B8DE7754B93}" type="presParOf" srcId="{930D6FC7-89E3-A14E-85E8-220B50C1684E}" destId="{B31603EA-0EFF-2A41-A942-391D73F11F4E}" srcOrd="6" destOrd="0" presId="urn:microsoft.com/office/officeart/2008/layout/VerticalCurvedList"/>
    <dgm:cxn modelId="{11264B71-41B6-1543-BEAF-65A94830C41F}" type="presParOf" srcId="{B31603EA-0EFF-2A41-A942-391D73F11F4E}" destId="{DF93B96D-6FD0-5D44-8754-F106C0D3C17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C9076E-DE3D-4D6A-86C0-B6D25C54E97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4EF9821-950E-4801-9D4F-AEE46F5874C6}">
      <dgm:prSet phldrT="[Text]" custT="1"/>
      <dgm:spPr/>
      <dgm:t>
        <a:bodyPr/>
        <a:lstStyle/>
        <a:p>
          <a:r>
            <a:rPr lang="en-US" sz="1800" dirty="0">
              <a:latin typeface="Arial"/>
              <a:cs typeface="Arial"/>
            </a:rPr>
            <a:t>Raising prices through taxation to reduce demand</a:t>
          </a:r>
          <a:endParaRPr lang="en-GB" sz="1800" dirty="0">
            <a:latin typeface="Arial"/>
            <a:cs typeface="Arial"/>
          </a:endParaRPr>
        </a:p>
      </dgm:t>
    </dgm:pt>
    <dgm:pt modelId="{F8734AE8-33DE-4628-9E3C-D295F53EAEBE}" type="parTrans" cxnId="{8E991BF5-1656-4864-97B5-D342F0A6D7FC}">
      <dgm:prSet/>
      <dgm:spPr/>
      <dgm:t>
        <a:bodyPr/>
        <a:lstStyle/>
        <a:p>
          <a:endParaRPr lang="en-GB"/>
        </a:p>
      </dgm:t>
    </dgm:pt>
    <dgm:pt modelId="{41BB9774-DA7A-44E0-8147-E1ACD063F6E3}" type="sibTrans" cxnId="{8E991BF5-1656-4864-97B5-D342F0A6D7FC}">
      <dgm:prSet/>
      <dgm:spPr/>
      <dgm:t>
        <a:bodyPr/>
        <a:lstStyle/>
        <a:p>
          <a:endParaRPr lang="en-GB"/>
        </a:p>
      </dgm:t>
    </dgm:pt>
    <dgm:pt modelId="{F5BEB070-D6D0-46E5-841D-B6DC5A0DB76B}">
      <dgm:prSet custT="1"/>
      <dgm:spPr/>
      <dgm:t>
        <a:bodyPr/>
        <a:lstStyle/>
        <a:p>
          <a:r>
            <a:rPr lang="en-US" sz="1800" dirty="0">
              <a:latin typeface="Arial"/>
              <a:cs typeface="Arial"/>
            </a:rPr>
            <a:t>Limiting quantity directly through regulatory quotas (letting prices adjust)</a:t>
          </a:r>
          <a:endParaRPr lang="en-GB" sz="1800" dirty="0">
            <a:latin typeface="Arial"/>
            <a:cs typeface="Arial"/>
          </a:endParaRPr>
        </a:p>
      </dgm:t>
    </dgm:pt>
    <dgm:pt modelId="{90738F24-9ADA-47F7-9D06-9B0138DE22D6}" type="parTrans" cxnId="{467EAFC3-850F-42EF-B2D9-CFBD39E765F6}">
      <dgm:prSet/>
      <dgm:spPr/>
      <dgm:t>
        <a:bodyPr/>
        <a:lstStyle/>
        <a:p>
          <a:endParaRPr lang="en-GB"/>
        </a:p>
      </dgm:t>
    </dgm:pt>
    <dgm:pt modelId="{AD476B14-93C0-405B-8102-B9723D9C655A}" type="sibTrans" cxnId="{467EAFC3-850F-42EF-B2D9-CFBD39E765F6}">
      <dgm:prSet/>
      <dgm:spPr/>
      <dgm:t>
        <a:bodyPr/>
        <a:lstStyle/>
        <a:p>
          <a:endParaRPr lang="en-GB"/>
        </a:p>
      </dgm:t>
    </dgm:pt>
    <dgm:pt modelId="{F0CFC664-61A5-45AB-9A03-2F2DB6973B18}" type="pres">
      <dgm:prSet presAssocID="{2EC9076E-DE3D-4D6A-86C0-B6D25C54E97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nl-NL"/>
        </a:p>
      </dgm:t>
    </dgm:pt>
    <dgm:pt modelId="{644AD2B5-5BA7-4EDB-B6BB-021B6D2CD84B}" type="pres">
      <dgm:prSet presAssocID="{2EC9076E-DE3D-4D6A-86C0-B6D25C54E973}" presName="Name1" presStyleCnt="0"/>
      <dgm:spPr/>
    </dgm:pt>
    <dgm:pt modelId="{CCA38D52-0D71-411C-A412-AD759D0EB6A7}" type="pres">
      <dgm:prSet presAssocID="{2EC9076E-DE3D-4D6A-86C0-B6D25C54E973}" presName="cycle" presStyleCnt="0"/>
      <dgm:spPr/>
    </dgm:pt>
    <dgm:pt modelId="{2D168B1E-8455-4C0D-ADA5-047021DF124D}" type="pres">
      <dgm:prSet presAssocID="{2EC9076E-DE3D-4D6A-86C0-B6D25C54E973}" presName="srcNode" presStyleLbl="node1" presStyleIdx="0" presStyleCnt="2"/>
      <dgm:spPr/>
    </dgm:pt>
    <dgm:pt modelId="{B20397ED-233B-4CD7-A3E8-4E6B4CD8E022}" type="pres">
      <dgm:prSet presAssocID="{2EC9076E-DE3D-4D6A-86C0-B6D25C54E973}" presName="conn" presStyleLbl="parChTrans1D2" presStyleIdx="0" presStyleCnt="1"/>
      <dgm:spPr/>
      <dgm:t>
        <a:bodyPr/>
        <a:lstStyle/>
        <a:p>
          <a:endParaRPr lang="nl-NL"/>
        </a:p>
      </dgm:t>
    </dgm:pt>
    <dgm:pt modelId="{5C51C9EC-C99C-4E90-8934-34E92A261459}" type="pres">
      <dgm:prSet presAssocID="{2EC9076E-DE3D-4D6A-86C0-B6D25C54E973}" presName="extraNode" presStyleLbl="node1" presStyleIdx="0" presStyleCnt="2"/>
      <dgm:spPr/>
    </dgm:pt>
    <dgm:pt modelId="{625E0B95-AA65-4F5E-894B-B8738139A342}" type="pres">
      <dgm:prSet presAssocID="{2EC9076E-DE3D-4D6A-86C0-B6D25C54E973}" presName="dstNode" presStyleLbl="node1" presStyleIdx="0" presStyleCnt="2"/>
      <dgm:spPr/>
    </dgm:pt>
    <dgm:pt modelId="{737578A9-11E1-40F7-B72C-1B7AC5F5634F}" type="pres">
      <dgm:prSet presAssocID="{14EF9821-950E-4801-9D4F-AEE46F5874C6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267E2E7-0F8A-433F-8F45-EE44DBD1D5A6}" type="pres">
      <dgm:prSet presAssocID="{14EF9821-950E-4801-9D4F-AEE46F5874C6}" presName="accent_1" presStyleCnt="0"/>
      <dgm:spPr/>
    </dgm:pt>
    <dgm:pt modelId="{7FCF15CF-0C60-40E6-BDD3-A215C15A7F0E}" type="pres">
      <dgm:prSet presAssocID="{14EF9821-950E-4801-9D4F-AEE46F5874C6}" presName="accentRepeatNode" presStyleLbl="solidFgAcc1" presStyleIdx="0" presStyleCnt="2"/>
      <dgm:spPr/>
    </dgm:pt>
    <dgm:pt modelId="{6BFE58DD-F10C-4692-8121-03841790154E}" type="pres">
      <dgm:prSet presAssocID="{F5BEB070-D6D0-46E5-841D-B6DC5A0DB76B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AAEDC08-FDAD-4164-84B2-6A26D9838011}" type="pres">
      <dgm:prSet presAssocID="{F5BEB070-D6D0-46E5-841D-B6DC5A0DB76B}" presName="accent_2" presStyleCnt="0"/>
      <dgm:spPr/>
    </dgm:pt>
    <dgm:pt modelId="{B225300E-BE86-4F3B-ADD8-D81C18407C73}" type="pres">
      <dgm:prSet presAssocID="{F5BEB070-D6D0-46E5-841D-B6DC5A0DB76B}" presName="accentRepeatNode" presStyleLbl="solidFgAcc1" presStyleIdx="1" presStyleCnt="2"/>
      <dgm:spPr/>
    </dgm:pt>
  </dgm:ptLst>
  <dgm:cxnLst>
    <dgm:cxn modelId="{2D6B3A47-AC36-BE4A-B402-E9BA7AEC1480}" type="presOf" srcId="{14EF9821-950E-4801-9D4F-AEE46F5874C6}" destId="{737578A9-11E1-40F7-B72C-1B7AC5F5634F}" srcOrd="0" destOrd="0" presId="urn:microsoft.com/office/officeart/2008/layout/VerticalCurvedList"/>
    <dgm:cxn modelId="{467EAFC3-850F-42EF-B2D9-CFBD39E765F6}" srcId="{2EC9076E-DE3D-4D6A-86C0-B6D25C54E973}" destId="{F5BEB070-D6D0-46E5-841D-B6DC5A0DB76B}" srcOrd="1" destOrd="0" parTransId="{90738F24-9ADA-47F7-9D06-9B0138DE22D6}" sibTransId="{AD476B14-93C0-405B-8102-B9723D9C655A}"/>
    <dgm:cxn modelId="{AAD854A7-3871-BB41-A04C-D3D0EE365D35}" type="presOf" srcId="{2EC9076E-DE3D-4D6A-86C0-B6D25C54E973}" destId="{F0CFC664-61A5-45AB-9A03-2F2DB6973B18}" srcOrd="0" destOrd="0" presId="urn:microsoft.com/office/officeart/2008/layout/VerticalCurvedList"/>
    <dgm:cxn modelId="{8E991BF5-1656-4864-97B5-D342F0A6D7FC}" srcId="{2EC9076E-DE3D-4D6A-86C0-B6D25C54E973}" destId="{14EF9821-950E-4801-9D4F-AEE46F5874C6}" srcOrd="0" destOrd="0" parTransId="{F8734AE8-33DE-4628-9E3C-D295F53EAEBE}" sibTransId="{41BB9774-DA7A-44E0-8147-E1ACD063F6E3}"/>
    <dgm:cxn modelId="{CCC7535A-CD8A-694B-8EFB-F0EC01795255}" type="presOf" srcId="{F5BEB070-D6D0-46E5-841D-B6DC5A0DB76B}" destId="{6BFE58DD-F10C-4692-8121-03841790154E}" srcOrd="0" destOrd="0" presId="urn:microsoft.com/office/officeart/2008/layout/VerticalCurvedList"/>
    <dgm:cxn modelId="{26630821-6B54-034B-B3DC-3EF25D8A1444}" type="presOf" srcId="{41BB9774-DA7A-44E0-8147-E1ACD063F6E3}" destId="{B20397ED-233B-4CD7-A3E8-4E6B4CD8E022}" srcOrd="0" destOrd="0" presId="urn:microsoft.com/office/officeart/2008/layout/VerticalCurvedList"/>
    <dgm:cxn modelId="{33719885-55F4-3043-B43F-DA321FCF2FF1}" type="presParOf" srcId="{F0CFC664-61A5-45AB-9A03-2F2DB6973B18}" destId="{644AD2B5-5BA7-4EDB-B6BB-021B6D2CD84B}" srcOrd="0" destOrd="0" presId="urn:microsoft.com/office/officeart/2008/layout/VerticalCurvedList"/>
    <dgm:cxn modelId="{D06F36F6-485B-4F47-BEC6-160FB56B2586}" type="presParOf" srcId="{644AD2B5-5BA7-4EDB-B6BB-021B6D2CD84B}" destId="{CCA38D52-0D71-411C-A412-AD759D0EB6A7}" srcOrd="0" destOrd="0" presId="urn:microsoft.com/office/officeart/2008/layout/VerticalCurvedList"/>
    <dgm:cxn modelId="{6584C04E-9348-2143-B9B6-EFAC8C9A726C}" type="presParOf" srcId="{CCA38D52-0D71-411C-A412-AD759D0EB6A7}" destId="{2D168B1E-8455-4C0D-ADA5-047021DF124D}" srcOrd="0" destOrd="0" presId="urn:microsoft.com/office/officeart/2008/layout/VerticalCurvedList"/>
    <dgm:cxn modelId="{6736C808-E68C-9143-94FA-1AF22503C4DD}" type="presParOf" srcId="{CCA38D52-0D71-411C-A412-AD759D0EB6A7}" destId="{B20397ED-233B-4CD7-A3E8-4E6B4CD8E022}" srcOrd="1" destOrd="0" presId="urn:microsoft.com/office/officeart/2008/layout/VerticalCurvedList"/>
    <dgm:cxn modelId="{70A94D09-8CF4-9941-862D-34FEB92F36AD}" type="presParOf" srcId="{CCA38D52-0D71-411C-A412-AD759D0EB6A7}" destId="{5C51C9EC-C99C-4E90-8934-34E92A261459}" srcOrd="2" destOrd="0" presId="urn:microsoft.com/office/officeart/2008/layout/VerticalCurvedList"/>
    <dgm:cxn modelId="{23F2040A-0278-B044-93B0-DF5C2B1870D1}" type="presParOf" srcId="{CCA38D52-0D71-411C-A412-AD759D0EB6A7}" destId="{625E0B95-AA65-4F5E-894B-B8738139A342}" srcOrd="3" destOrd="0" presId="urn:microsoft.com/office/officeart/2008/layout/VerticalCurvedList"/>
    <dgm:cxn modelId="{B9EB9416-A2A3-004B-A8D5-2F420EADF78D}" type="presParOf" srcId="{644AD2B5-5BA7-4EDB-B6BB-021B6D2CD84B}" destId="{737578A9-11E1-40F7-B72C-1B7AC5F5634F}" srcOrd="1" destOrd="0" presId="urn:microsoft.com/office/officeart/2008/layout/VerticalCurvedList"/>
    <dgm:cxn modelId="{641A41EE-26A0-2D4B-A9E9-AF8622294D67}" type="presParOf" srcId="{644AD2B5-5BA7-4EDB-B6BB-021B6D2CD84B}" destId="{A267E2E7-0F8A-433F-8F45-EE44DBD1D5A6}" srcOrd="2" destOrd="0" presId="urn:microsoft.com/office/officeart/2008/layout/VerticalCurvedList"/>
    <dgm:cxn modelId="{ABA11BCF-D083-D146-B48A-0108D612E6FC}" type="presParOf" srcId="{A267E2E7-0F8A-433F-8F45-EE44DBD1D5A6}" destId="{7FCF15CF-0C60-40E6-BDD3-A215C15A7F0E}" srcOrd="0" destOrd="0" presId="urn:microsoft.com/office/officeart/2008/layout/VerticalCurvedList"/>
    <dgm:cxn modelId="{DAD64CD4-8B21-4347-A1C7-E01244D6D680}" type="presParOf" srcId="{644AD2B5-5BA7-4EDB-B6BB-021B6D2CD84B}" destId="{6BFE58DD-F10C-4692-8121-03841790154E}" srcOrd="3" destOrd="0" presId="urn:microsoft.com/office/officeart/2008/layout/VerticalCurvedList"/>
    <dgm:cxn modelId="{3FDA03BF-EAE1-C542-BC91-4D512AD76AC4}" type="presParOf" srcId="{644AD2B5-5BA7-4EDB-B6BB-021B6D2CD84B}" destId="{DAAEDC08-FDAD-4164-84B2-6A26D9838011}" srcOrd="4" destOrd="0" presId="urn:microsoft.com/office/officeart/2008/layout/VerticalCurvedList"/>
    <dgm:cxn modelId="{8D12DF2E-E0CB-E148-A706-5B32CBE27D2E}" type="presParOf" srcId="{DAAEDC08-FDAD-4164-84B2-6A26D9838011}" destId="{B225300E-BE86-4F3B-ADD8-D81C18407C7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F321BB-F8D2-4C81-89FC-C4A4D56F3E88}" type="doc">
      <dgm:prSet loTypeId="urn:microsoft.com/office/officeart/2005/8/layout/arrow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5FAED89-8112-4973-BDF2-F4662C2BC059}">
      <dgm:prSet phldrT="[Text]" custT="1"/>
      <dgm:spPr/>
      <dgm:t>
        <a:bodyPr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Early adopters</a:t>
          </a:r>
          <a:endParaRPr lang="en-GB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00E39E-0AFC-4C91-8BBD-5643167DCA94}" type="parTrans" cxnId="{8CAB5789-1D01-4C19-A3C0-241EE07838AC}">
      <dgm:prSet/>
      <dgm:spPr/>
      <dgm:t>
        <a:bodyPr/>
        <a:lstStyle/>
        <a:p>
          <a:endParaRPr lang="en-GB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F905EC-FFC7-4AB0-9C43-BCE18AA8DA2F}" type="sibTrans" cxnId="{8CAB5789-1D01-4C19-A3C0-241EE07838AC}">
      <dgm:prSet/>
      <dgm:spPr/>
      <dgm:t>
        <a:bodyPr/>
        <a:lstStyle/>
        <a:p>
          <a:endParaRPr lang="en-GB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494DE6-56D4-4539-8B00-B05A193B9084}">
      <dgm:prSet phldrT="[Text]" custT="1"/>
      <dgm:spPr/>
      <dgm:t>
        <a:bodyPr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Laggards</a:t>
          </a:r>
          <a:endParaRPr lang="en-GB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CFD71D-C465-41A3-B93A-F9C67D5ECB54}" type="parTrans" cxnId="{409FC70A-5CC4-45BF-95FA-9BEC2E3CD6C9}">
      <dgm:prSet/>
      <dgm:spPr/>
      <dgm:t>
        <a:bodyPr/>
        <a:lstStyle/>
        <a:p>
          <a:endParaRPr lang="en-GB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BD71EB-AB10-4E8C-BE83-E55306C50537}" type="sibTrans" cxnId="{409FC70A-5CC4-45BF-95FA-9BEC2E3CD6C9}">
      <dgm:prSet/>
      <dgm:spPr/>
      <dgm:t>
        <a:bodyPr/>
        <a:lstStyle/>
        <a:p>
          <a:endParaRPr lang="en-GB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F0B7AF-A828-4A21-BA28-6724A1BD6196}" type="pres">
      <dgm:prSet presAssocID="{DDF321BB-F8D2-4C81-89FC-C4A4D56F3E8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56DAB84C-E749-49FC-9E75-301B1050B33A}" type="pres">
      <dgm:prSet presAssocID="{F5FAED89-8112-4973-BDF2-F4662C2BC059}" presName="upArrow" presStyleLbl="node1" presStyleIdx="0" presStyleCnt="2" custScaleX="89418" custScaleY="80144"/>
      <dgm:spPr/>
    </dgm:pt>
    <dgm:pt modelId="{F700AB62-3548-4FF1-B3B0-F4DA752F208E}" type="pres">
      <dgm:prSet presAssocID="{F5FAED89-8112-4973-BDF2-F4662C2BC059}" presName="upArrowText" presStyleLbl="revTx" presStyleIdx="0" presStyleCnt="2" custScaleX="68762" custLinFactNeighborX="-23362" custLinFactNeighborY="182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D6B6CAE-56E0-4ECB-87DE-D8A84F525223}" type="pres">
      <dgm:prSet presAssocID="{14494DE6-56D4-4539-8B00-B05A193B9084}" presName="downArrow" presStyleLbl="node1" presStyleIdx="1" presStyleCnt="2" custScaleX="91981" custScaleY="80956"/>
      <dgm:spPr/>
    </dgm:pt>
    <dgm:pt modelId="{0BC9FF2E-2BA6-483C-AF21-8B080B954FC5}" type="pres">
      <dgm:prSet presAssocID="{14494DE6-56D4-4539-8B00-B05A193B9084}" presName="downArrowText" presStyleLbl="revTx" presStyleIdx="1" presStyleCnt="2" custScaleX="75549" custLinFactNeighborX="-18663" custLinFactNeighborY="-227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9E7A8C43-A0A6-C943-ACA3-3BBFD39527D2}" type="presOf" srcId="{F5FAED89-8112-4973-BDF2-F4662C2BC059}" destId="{F700AB62-3548-4FF1-B3B0-F4DA752F208E}" srcOrd="0" destOrd="0" presId="urn:microsoft.com/office/officeart/2005/8/layout/arrow4"/>
    <dgm:cxn modelId="{04AC32A6-B935-724F-AEFD-D39B4E62FFA7}" type="presOf" srcId="{14494DE6-56D4-4539-8B00-B05A193B9084}" destId="{0BC9FF2E-2BA6-483C-AF21-8B080B954FC5}" srcOrd="0" destOrd="0" presId="urn:microsoft.com/office/officeart/2005/8/layout/arrow4"/>
    <dgm:cxn modelId="{8CAB5789-1D01-4C19-A3C0-241EE07838AC}" srcId="{DDF321BB-F8D2-4C81-89FC-C4A4D56F3E88}" destId="{F5FAED89-8112-4973-BDF2-F4662C2BC059}" srcOrd="0" destOrd="0" parTransId="{8400E39E-0AFC-4C91-8BBD-5643167DCA94}" sibTransId="{75F905EC-FFC7-4AB0-9C43-BCE18AA8DA2F}"/>
    <dgm:cxn modelId="{409FC70A-5CC4-45BF-95FA-9BEC2E3CD6C9}" srcId="{DDF321BB-F8D2-4C81-89FC-C4A4D56F3E88}" destId="{14494DE6-56D4-4539-8B00-B05A193B9084}" srcOrd="1" destOrd="0" parTransId="{A6CFD71D-C465-41A3-B93A-F9C67D5ECB54}" sibTransId="{E1BD71EB-AB10-4E8C-BE83-E55306C50537}"/>
    <dgm:cxn modelId="{92CD9931-6D7F-5F4E-BEFE-821C20F93B2F}" type="presOf" srcId="{DDF321BB-F8D2-4C81-89FC-C4A4D56F3E88}" destId="{6EF0B7AF-A828-4A21-BA28-6724A1BD6196}" srcOrd="0" destOrd="0" presId="urn:microsoft.com/office/officeart/2005/8/layout/arrow4"/>
    <dgm:cxn modelId="{3E4AD995-B117-0D44-A3D1-EB119FA5C98B}" type="presParOf" srcId="{6EF0B7AF-A828-4A21-BA28-6724A1BD6196}" destId="{56DAB84C-E749-49FC-9E75-301B1050B33A}" srcOrd="0" destOrd="0" presId="urn:microsoft.com/office/officeart/2005/8/layout/arrow4"/>
    <dgm:cxn modelId="{FB3FC6BB-2255-D543-87E3-E0395AF66AEE}" type="presParOf" srcId="{6EF0B7AF-A828-4A21-BA28-6724A1BD6196}" destId="{F700AB62-3548-4FF1-B3B0-F4DA752F208E}" srcOrd="1" destOrd="0" presId="urn:microsoft.com/office/officeart/2005/8/layout/arrow4"/>
    <dgm:cxn modelId="{B2302CBD-08D1-E141-BC9D-8D600EF9A033}" type="presParOf" srcId="{6EF0B7AF-A828-4A21-BA28-6724A1BD6196}" destId="{5D6B6CAE-56E0-4ECB-87DE-D8A84F525223}" srcOrd="2" destOrd="0" presId="urn:microsoft.com/office/officeart/2005/8/layout/arrow4"/>
    <dgm:cxn modelId="{C2F3C6A1-9CEB-CA45-A438-B496FAE7CF82}" type="presParOf" srcId="{6EF0B7AF-A828-4A21-BA28-6724A1BD6196}" destId="{0BC9FF2E-2BA6-483C-AF21-8B080B954FC5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3DF9ECD-49ED-498C-8A6A-BB578DBE8536}" type="doc">
      <dgm:prSet loTypeId="urn:microsoft.com/office/officeart/2009/3/layout/BlockDescending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162567F-13B0-4311-82E9-79E1CE9E993B}">
      <dgm:prSet phldrT="[Text]"/>
      <dgm:spPr/>
      <dgm:t>
        <a:bodyPr/>
        <a:lstStyle/>
        <a:p>
          <a:r>
            <a:rPr lang="en-US" dirty="0">
              <a:latin typeface="Arial"/>
              <a:cs typeface="Arial"/>
            </a:rPr>
            <a:t>High income countries</a:t>
          </a:r>
          <a:endParaRPr lang="en-GB" dirty="0">
            <a:latin typeface="Arial"/>
            <a:cs typeface="Arial"/>
          </a:endParaRPr>
        </a:p>
      </dgm:t>
    </dgm:pt>
    <dgm:pt modelId="{4D967039-1238-4828-8F9A-907996770F18}" type="parTrans" cxnId="{7B2F2978-60D0-4413-8BAA-919322A66370}">
      <dgm:prSet/>
      <dgm:spPr/>
      <dgm:t>
        <a:bodyPr/>
        <a:lstStyle/>
        <a:p>
          <a:endParaRPr lang="en-GB"/>
        </a:p>
      </dgm:t>
    </dgm:pt>
    <dgm:pt modelId="{4A2F1FF8-77B3-4969-AE09-ACBA54A6AA59}" type="sibTrans" cxnId="{7B2F2978-60D0-4413-8BAA-919322A66370}">
      <dgm:prSet/>
      <dgm:spPr/>
      <dgm:t>
        <a:bodyPr/>
        <a:lstStyle/>
        <a:p>
          <a:endParaRPr lang="en-GB"/>
        </a:p>
      </dgm:t>
    </dgm:pt>
    <dgm:pt modelId="{4E0B99D1-F418-4ED2-88E7-D898D554EA82}">
      <dgm:prSet phldrT="[Text]" custT="1"/>
      <dgm:spPr/>
      <dgm:t>
        <a:bodyPr/>
        <a:lstStyle/>
        <a:p>
          <a:r>
            <a:rPr lang="en-US" sz="1500" dirty="0">
              <a:latin typeface="Arial"/>
              <a:cs typeface="Arial"/>
            </a:rPr>
            <a:t>- max working hours</a:t>
          </a:r>
          <a:endParaRPr lang="en-GB" sz="1500" dirty="0">
            <a:latin typeface="Arial"/>
            <a:cs typeface="Arial"/>
          </a:endParaRPr>
        </a:p>
      </dgm:t>
    </dgm:pt>
    <dgm:pt modelId="{1A0DCE0B-7099-4B8E-AE20-76E6BB84E620}" type="parTrans" cxnId="{E2CFBD68-0F4A-407E-9C03-3D88657FC139}">
      <dgm:prSet/>
      <dgm:spPr/>
      <dgm:t>
        <a:bodyPr/>
        <a:lstStyle/>
        <a:p>
          <a:endParaRPr lang="en-GB"/>
        </a:p>
      </dgm:t>
    </dgm:pt>
    <dgm:pt modelId="{3DF706BA-84F5-4247-884A-B8BABA11B488}" type="sibTrans" cxnId="{E2CFBD68-0F4A-407E-9C03-3D88657FC139}">
      <dgm:prSet/>
      <dgm:spPr/>
      <dgm:t>
        <a:bodyPr/>
        <a:lstStyle/>
        <a:p>
          <a:endParaRPr lang="en-GB"/>
        </a:p>
      </dgm:t>
    </dgm:pt>
    <dgm:pt modelId="{A3DED1F9-AA53-40B9-907E-0ABEFEFA035B}">
      <dgm:prSet phldrT="[Text]"/>
      <dgm:spPr>
        <a:solidFill>
          <a:schemeClr val="tx1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Low income countries</a:t>
          </a:r>
          <a:endParaRPr lang="en-GB" dirty="0"/>
        </a:p>
      </dgm:t>
    </dgm:pt>
    <dgm:pt modelId="{67E4FC67-6C6E-4BCE-944A-9760B650C815}" type="parTrans" cxnId="{54DA28ED-4F3E-4BB8-A5CE-BD597579ADF5}">
      <dgm:prSet/>
      <dgm:spPr/>
      <dgm:t>
        <a:bodyPr/>
        <a:lstStyle/>
        <a:p>
          <a:endParaRPr lang="en-GB"/>
        </a:p>
      </dgm:t>
    </dgm:pt>
    <dgm:pt modelId="{DFA7D16D-3F7A-4768-A5D3-6E4B769AE241}" type="sibTrans" cxnId="{54DA28ED-4F3E-4BB8-A5CE-BD597579ADF5}">
      <dgm:prSet/>
      <dgm:spPr/>
      <dgm:t>
        <a:bodyPr/>
        <a:lstStyle/>
        <a:p>
          <a:endParaRPr lang="en-GB"/>
        </a:p>
      </dgm:t>
    </dgm:pt>
    <dgm:pt modelId="{12629B7A-076F-4F87-8E2F-B23C87EDFAD9}">
      <dgm:prSet phldrT="[Text]" custT="1"/>
      <dgm:spPr/>
      <dgm:t>
        <a:bodyPr/>
        <a:lstStyle/>
        <a:p>
          <a:r>
            <a:rPr lang="en-US" sz="1500" dirty="0">
              <a:latin typeface="Arial"/>
              <a:cs typeface="Arial"/>
            </a:rPr>
            <a:t>- underpayment</a:t>
          </a:r>
          <a:endParaRPr lang="en-GB" sz="1500" dirty="0">
            <a:latin typeface="Arial"/>
            <a:cs typeface="Arial"/>
          </a:endParaRPr>
        </a:p>
      </dgm:t>
    </dgm:pt>
    <dgm:pt modelId="{0E6C3678-C0F8-40CB-B914-942A95E572F5}" type="parTrans" cxnId="{4A432E1C-1A4C-442D-BDF8-AFBE8B486075}">
      <dgm:prSet/>
      <dgm:spPr/>
      <dgm:t>
        <a:bodyPr/>
        <a:lstStyle/>
        <a:p>
          <a:endParaRPr lang="en-GB"/>
        </a:p>
      </dgm:t>
    </dgm:pt>
    <dgm:pt modelId="{28BC77A6-DA83-4196-9794-0DD081FCD6C1}" type="sibTrans" cxnId="{4A432E1C-1A4C-442D-BDF8-AFBE8B486075}">
      <dgm:prSet/>
      <dgm:spPr/>
      <dgm:t>
        <a:bodyPr/>
        <a:lstStyle/>
        <a:p>
          <a:endParaRPr lang="en-GB"/>
        </a:p>
      </dgm:t>
    </dgm:pt>
    <dgm:pt modelId="{67380FA8-B078-4A15-8547-2F6E8BD1CB41}">
      <dgm:prSet phldrT="[Text]" custT="1"/>
      <dgm:spPr/>
      <dgm:t>
        <a:bodyPr/>
        <a:lstStyle/>
        <a:p>
          <a:r>
            <a:rPr lang="en-US" sz="1500" dirty="0">
              <a:latin typeface="Arial"/>
              <a:cs typeface="Arial"/>
            </a:rPr>
            <a:t>- health and safety regulation</a:t>
          </a:r>
          <a:endParaRPr lang="en-GB" sz="1500" dirty="0">
            <a:latin typeface="Arial"/>
            <a:cs typeface="Arial"/>
          </a:endParaRPr>
        </a:p>
      </dgm:t>
    </dgm:pt>
    <dgm:pt modelId="{C7ED9901-30A3-4CB7-95AF-096ED62DAEFF}" type="parTrans" cxnId="{01A8CBEB-11DC-48DB-B8FC-03880D4D1402}">
      <dgm:prSet/>
      <dgm:spPr/>
      <dgm:t>
        <a:bodyPr/>
        <a:lstStyle/>
        <a:p>
          <a:endParaRPr lang="en-GB"/>
        </a:p>
      </dgm:t>
    </dgm:pt>
    <dgm:pt modelId="{9B0FBB8D-FCD7-488D-A6A6-6F7398A4A667}" type="sibTrans" cxnId="{01A8CBEB-11DC-48DB-B8FC-03880D4D1402}">
      <dgm:prSet/>
      <dgm:spPr/>
      <dgm:t>
        <a:bodyPr/>
        <a:lstStyle/>
        <a:p>
          <a:endParaRPr lang="en-GB"/>
        </a:p>
      </dgm:t>
    </dgm:pt>
    <dgm:pt modelId="{4E4260ED-0338-4952-8F12-A5874DEF0D00}">
      <dgm:prSet phldrT="[Text]" custT="1"/>
      <dgm:spPr/>
      <dgm:t>
        <a:bodyPr/>
        <a:lstStyle/>
        <a:p>
          <a:r>
            <a:rPr lang="en-US" sz="1500" dirty="0">
              <a:latin typeface="Arial"/>
              <a:cs typeface="Arial"/>
            </a:rPr>
            <a:t>- gender equality</a:t>
          </a:r>
          <a:endParaRPr lang="en-GB" sz="1500" dirty="0">
            <a:latin typeface="Arial"/>
            <a:cs typeface="Arial"/>
          </a:endParaRPr>
        </a:p>
      </dgm:t>
    </dgm:pt>
    <dgm:pt modelId="{6F2BAB04-DFF6-44A0-B630-117A218A120D}" type="parTrans" cxnId="{D26214C4-1520-4D5C-B11F-93706C551CCD}">
      <dgm:prSet/>
      <dgm:spPr/>
      <dgm:t>
        <a:bodyPr/>
        <a:lstStyle/>
        <a:p>
          <a:endParaRPr lang="en-GB"/>
        </a:p>
      </dgm:t>
    </dgm:pt>
    <dgm:pt modelId="{AEC18401-9B0B-4F5F-AEE3-760517459FD5}" type="sibTrans" cxnId="{D26214C4-1520-4D5C-B11F-93706C551CCD}">
      <dgm:prSet/>
      <dgm:spPr/>
      <dgm:t>
        <a:bodyPr/>
        <a:lstStyle/>
        <a:p>
          <a:endParaRPr lang="en-GB"/>
        </a:p>
      </dgm:t>
    </dgm:pt>
    <dgm:pt modelId="{4BF4570E-7FA3-4ECF-8788-C9E96CE737E9}">
      <dgm:prSet phldrT="[Text]" custT="1"/>
      <dgm:spPr/>
      <dgm:t>
        <a:bodyPr/>
        <a:lstStyle/>
        <a:p>
          <a:r>
            <a:rPr lang="en-US" sz="1500" dirty="0">
              <a:latin typeface="Arial"/>
              <a:cs typeface="Arial"/>
            </a:rPr>
            <a:t>- minimum wage</a:t>
          </a:r>
          <a:endParaRPr lang="en-GB" sz="1500" dirty="0">
            <a:latin typeface="Arial"/>
            <a:cs typeface="Arial"/>
          </a:endParaRPr>
        </a:p>
      </dgm:t>
    </dgm:pt>
    <dgm:pt modelId="{9EB0B7B9-E0CB-46CC-BA0A-464B7319FF39}" type="parTrans" cxnId="{CB1F6159-9C5F-4DE5-B379-C618A304BC75}">
      <dgm:prSet/>
      <dgm:spPr/>
      <dgm:t>
        <a:bodyPr/>
        <a:lstStyle/>
        <a:p>
          <a:endParaRPr lang="en-GB"/>
        </a:p>
      </dgm:t>
    </dgm:pt>
    <dgm:pt modelId="{739BB9CA-6415-4974-BA05-1962403555A1}" type="sibTrans" cxnId="{CB1F6159-9C5F-4DE5-B379-C618A304BC75}">
      <dgm:prSet/>
      <dgm:spPr/>
      <dgm:t>
        <a:bodyPr/>
        <a:lstStyle/>
        <a:p>
          <a:endParaRPr lang="en-GB"/>
        </a:p>
      </dgm:t>
    </dgm:pt>
    <dgm:pt modelId="{C194DFB0-C634-47F6-BDB6-430B66FC468F}">
      <dgm:prSet custT="1"/>
      <dgm:spPr/>
      <dgm:t>
        <a:bodyPr/>
        <a:lstStyle/>
        <a:p>
          <a:r>
            <a:rPr lang="en-US" sz="1500" dirty="0">
              <a:latin typeface="Arial"/>
              <a:cs typeface="Arial"/>
            </a:rPr>
            <a:t>- human rights</a:t>
          </a:r>
          <a:endParaRPr lang="en-GB" sz="1500" dirty="0">
            <a:latin typeface="Arial"/>
            <a:cs typeface="Arial"/>
          </a:endParaRPr>
        </a:p>
      </dgm:t>
    </dgm:pt>
    <dgm:pt modelId="{A863DA55-8103-4A37-97FE-51C577ADFFCF}" type="parTrans" cxnId="{7E29DAD3-04DA-40A2-BC64-98A8CF66437F}">
      <dgm:prSet/>
      <dgm:spPr/>
      <dgm:t>
        <a:bodyPr/>
        <a:lstStyle/>
        <a:p>
          <a:endParaRPr lang="en-GB"/>
        </a:p>
      </dgm:t>
    </dgm:pt>
    <dgm:pt modelId="{9FC30B98-9C24-471A-BD9C-DB87D95DF5AA}" type="sibTrans" cxnId="{7E29DAD3-04DA-40A2-BC64-98A8CF66437F}">
      <dgm:prSet/>
      <dgm:spPr/>
      <dgm:t>
        <a:bodyPr/>
        <a:lstStyle/>
        <a:p>
          <a:endParaRPr lang="en-GB"/>
        </a:p>
      </dgm:t>
    </dgm:pt>
    <dgm:pt modelId="{A0D3EB99-132E-4070-9B64-5AF353321707}">
      <dgm:prSet phldrT="[Text]" custT="1"/>
      <dgm:spPr/>
      <dgm:t>
        <a:bodyPr/>
        <a:lstStyle/>
        <a:p>
          <a:r>
            <a:rPr lang="en-US" sz="1500" dirty="0">
              <a:latin typeface="Arial"/>
              <a:cs typeface="Arial"/>
            </a:rPr>
            <a:t>- child </a:t>
          </a:r>
          <a:r>
            <a:rPr lang="en-US" sz="1500" dirty="0" err="1">
              <a:latin typeface="Arial"/>
              <a:cs typeface="Arial"/>
            </a:rPr>
            <a:t>labour</a:t>
          </a:r>
          <a:endParaRPr lang="en-GB" sz="1500" dirty="0">
            <a:latin typeface="Arial"/>
            <a:cs typeface="Arial"/>
          </a:endParaRPr>
        </a:p>
      </dgm:t>
    </dgm:pt>
    <dgm:pt modelId="{7BDD27D9-1EEB-4CB7-B968-972DD49E053F}" type="parTrans" cxnId="{41032C5A-DA27-4C48-90D9-03BEA9C02FE3}">
      <dgm:prSet/>
      <dgm:spPr/>
      <dgm:t>
        <a:bodyPr/>
        <a:lstStyle/>
        <a:p>
          <a:endParaRPr lang="en-GB"/>
        </a:p>
      </dgm:t>
    </dgm:pt>
    <dgm:pt modelId="{C88DF09A-6A94-4BF5-8C69-756D0D343E48}" type="sibTrans" cxnId="{41032C5A-DA27-4C48-90D9-03BEA9C02FE3}">
      <dgm:prSet/>
      <dgm:spPr/>
      <dgm:t>
        <a:bodyPr/>
        <a:lstStyle/>
        <a:p>
          <a:endParaRPr lang="en-GB"/>
        </a:p>
      </dgm:t>
    </dgm:pt>
    <dgm:pt modelId="{C6007A14-5DDC-432C-9F93-64674BA8A323}">
      <dgm:prSet phldrT="[Text]" custT="1"/>
      <dgm:spPr/>
      <dgm:t>
        <a:bodyPr/>
        <a:lstStyle/>
        <a:p>
          <a:r>
            <a:rPr lang="en-US" sz="1500" dirty="0">
              <a:latin typeface="Arial"/>
              <a:cs typeface="Arial"/>
            </a:rPr>
            <a:t>- advances in education, but…</a:t>
          </a:r>
          <a:endParaRPr lang="en-GB" sz="1500" dirty="0">
            <a:latin typeface="Arial"/>
            <a:cs typeface="Arial"/>
          </a:endParaRPr>
        </a:p>
      </dgm:t>
    </dgm:pt>
    <dgm:pt modelId="{F796FD16-BDB9-4BEF-AB76-C4C133D0C967}" type="parTrans" cxnId="{640E7B19-4664-4A32-9EA7-F8475D3D1CF7}">
      <dgm:prSet/>
      <dgm:spPr/>
      <dgm:t>
        <a:bodyPr/>
        <a:lstStyle/>
        <a:p>
          <a:endParaRPr lang="en-GB"/>
        </a:p>
      </dgm:t>
    </dgm:pt>
    <dgm:pt modelId="{94D1793A-54AA-48E7-9F6A-DF4608F69CFB}" type="sibTrans" cxnId="{640E7B19-4664-4A32-9EA7-F8475D3D1CF7}">
      <dgm:prSet/>
      <dgm:spPr/>
      <dgm:t>
        <a:bodyPr/>
        <a:lstStyle/>
        <a:p>
          <a:endParaRPr lang="en-GB"/>
        </a:p>
      </dgm:t>
    </dgm:pt>
    <dgm:pt modelId="{7BC87F10-28D2-417B-BA4A-BC0CD83B14B7}" type="pres">
      <dgm:prSet presAssocID="{93DF9ECD-49ED-498C-8A6A-BB578DBE8536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nl-NL"/>
        </a:p>
      </dgm:t>
    </dgm:pt>
    <dgm:pt modelId="{77D10155-11ED-4182-8EBB-9B7F88D40C7B}" type="pres">
      <dgm:prSet presAssocID="{9162567F-13B0-4311-82E9-79E1CE9E993B}" presName="parentText_1" presStyleLbl="node1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E97524F-DC07-44C3-9969-649A399C84FF}" type="pres">
      <dgm:prSet presAssocID="{9162567F-13B0-4311-82E9-79E1CE9E993B}" presName="childText_1" presStyleLbl="node1" presStyleIdx="0" presStyleCnt="2" custScaleX="100824" custLinFactNeighborX="5662" custLinFactNeighborY="6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CAC993A-A514-457A-8FDB-294125E9F66B}" type="pres">
      <dgm:prSet presAssocID="{9162567F-13B0-4311-82E9-79E1CE9E993B}" presName="accentShape_1" presStyleCnt="0"/>
      <dgm:spPr/>
    </dgm:pt>
    <dgm:pt modelId="{990563F6-226E-45E1-89E5-53B2D9E4EB40}" type="pres">
      <dgm:prSet presAssocID="{9162567F-13B0-4311-82E9-79E1CE9E993B}" presName="imageRepeatNode" presStyleLbl="node1" presStyleIdx="0" presStyleCnt="2"/>
      <dgm:spPr/>
      <dgm:t>
        <a:bodyPr/>
        <a:lstStyle/>
        <a:p>
          <a:endParaRPr lang="nl-NL"/>
        </a:p>
      </dgm:t>
    </dgm:pt>
    <dgm:pt modelId="{D5CD119A-BC83-40C4-B787-3F027D4F3120}" type="pres">
      <dgm:prSet presAssocID="{A3DED1F9-AA53-40B9-907E-0ABEFEFA035B}" presName="parentText_2" presStyleLbl="node1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4CBC0BD-352D-4920-AB82-D9F739EFB0BD}" type="pres">
      <dgm:prSet presAssocID="{A3DED1F9-AA53-40B9-907E-0ABEFEFA035B}" presName="childText_2" presStyleLbl="node2" presStyleIdx="0" presStyleCnt="0" custScaleX="109496" custLinFactNeighborX="8052" custLinFactNeighborY="-7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501942D-1070-4452-AA18-772715593A30}" type="pres">
      <dgm:prSet presAssocID="{A3DED1F9-AA53-40B9-907E-0ABEFEFA035B}" presName="accentShape_2" presStyleCnt="0"/>
      <dgm:spPr/>
    </dgm:pt>
    <dgm:pt modelId="{E7F5ED27-22A5-4A40-B384-DCB5D7FBA982}" type="pres">
      <dgm:prSet presAssocID="{A3DED1F9-AA53-40B9-907E-0ABEFEFA035B}" presName="imageRepeatNode" presStyleLbl="node1" presStyleIdx="1" presStyleCnt="2"/>
      <dgm:spPr/>
      <dgm:t>
        <a:bodyPr/>
        <a:lstStyle/>
        <a:p>
          <a:endParaRPr lang="nl-NL"/>
        </a:p>
      </dgm:t>
    </dgm:pt>
  </dgm:ptLst>
  <dgm:cxnLst>
    <dgm:cxn modelId="{7E29DAD3-04DA-40A2-BC64-98A8CF66437F}" srcId="{A3DED1F9-AA53-40B9-907E-0ABEFEFA035B}" destId="{C194DFB0-C634-47F6-BDB6-430B66FC468F}" srcOrd="3" destOrd="0" parTransId="{A863DA55-8103-4A37-97FE-51C577ADFFCF}" sibTransId="{9FC30B98-9C24-471A-BD9C-DB87D95DF5AA}"/>
    <dgm:cxn modelId="{8EC533C8-8A38-0942-BA8F-B36922C1515B}" type="presOf" srcId="{A0D3EB99-132E-4070-9B64-5AF353321707}" destId="{F4CBC0BD-352D-4920-AB82-D9F739EFB0BD}" srcOrd="0" destOrd="2" presId="urn:microsoft.com/office/officeart/2009/3/layout/BlockDescendingList"/>
    <dgm:cxn modelId="{59277BD2-425E-664E-88DD-C8415D40EEEA}" type="presOf" srcId="{93DF9ECD-49ED-498C-8A6A-BB578DBE8536}" destId="{7BC87F10-28D2-417B-BA4A-BC0CD83B14B7}" srcOrd="0" destOrd="0" presId="urn:microsoft.com/office/officeart/2009/3/layout/BlockDescendingList"/>
    <dgm:cxn modelId="{41032C5A-DA27-4C48-90D9-03BEA9C02FE3}" srcId="{A3DED1F9-AA53-40B9-907E-0ABEFEFA035B}" destId="{A0D3EB99-132E-4070-9B64-5AF353321707}" srcOrd="2" destOrd="0" parTransId="{7BDD27D9-1EEB-4CB7-B968-972DD49E053F}" sibTransId="{C88DF09A-6A94-4BF5-8C69-756D0D343E48}"/>
    <dgm:cxn modelId="{56FE4BB1-886B-D44C-B0DC-59FDF77A3C11}" type="presOf" srcId="{A3DED1F9-AA53-40B9-907E-0ABEFEFA035B}" destId="{D5CD119A-BC83-40C4-B787-3F027D4F3120}" srcOrd="0" destOrd="0" presId="urn:microsoft.com/office/officeart/2009/3/layout/BlockDescendingList"/>
    <dgm:cxn modelId="{BA1848D7-640A-C042-99EB-3B84D7330D52}" type="presOf" srcId="{C194DFB0-C634-47F6-BDB6-430B66FC468F}" destId="{F4CBC0BD-352D-4920-AB82-D9F739EFB0BD}" srcOrd="0" destOrd="3" presId="urn:microsoft.com/office/officeart/2009/3/layout/BlockDescendingList"/>
    <dgm:cxn modelId="{54DA28ED-4F3E-4BB8-A5CE-BD597579ADF5}" srcId="{93DF9ECD-49ED-498C-8A6A-BB578DBE8536}" destId="{A3DED1F9-AA53-40B9-907E-0ABEFEFA035B}" srcOrd="1" destOrd="0" parTransId="{67E4FC67-6C6E-4BCE-944A-9760B650C815}" sibTransId="{DFA7D16D-3F7A-4768-A5D3-6E4B769AE241}"/>
    <dgm:cxn modelId="{7B2F2978-60D0-4413-8BAA-919322A66370}" srcId="{93DF9ECD-49ED-498C-8A6A-BB578DBE8536}" destId="{9162567F-13B0-4311-82E9-79E1CE9E993B}" srcOrd="0" destOrd="0" parTransId="{4D967039-1238-4828-8F9A-907996770F18}" sibTransId="{4A2F1FF8-77B3-4969-AE09-ACBA54A6AA59}"/>
    <dgm:cxn modelId="{F578C72F-1166-B647-8CB7-4987C572054C}" type="presOf" srcId="{A3DED1F9-AA53-40B9-907E-0ABEFEFA035B}" destId="{E7F5ED27-22A5-4A40-B384-DCB5D7FBA982}" srcOrd="1" destOrd="0" presId="urn:microsoft.com/office/officeart/2009/3/layout/BlockDescendingList"/>
    <dgm:cxn modelId="{01A8CBEB-11DC-48DB-B8FC-03880D4D1402}" srcId="{9162567F-13B0-4311-82E9-79E1CE9E993B}" destId="{67380FA8-B078-4A15-8547-2F6E8BD1CB41}" srcOrd="1" destOrd="0" parTransId="{C7ED9901-30A3-4CB7-95AF-096ED62DAEFF}" sibTransId="{9B0FBB8D-FCD7-488D-A6A6-6F7398A4A667}"/>
    <dgm:cxn modelId="{640E7B19-4664-4A32-9EA7-F8475D3D1CF7}" srcId="{A3DED1F9-AA53-40B9-907E-0ABEFEFA035B}" destId="{C6007A14-5DDC-432C-9F93-64674BA8A323}" srcOrd="0" destOrd="0" parTransId="{F796FD16-BDB9-4BEF-AB76-C4C133D0C967}" sibTransId="{94D1793A-54AA-48E7-9F6A-DF4608F69CFB}"/>
    <dgm:cxn modelId="{677A5611-8AC9-7A41-97AA-06F8698C14C5}" type="presOf" srcId="{4E4260ED-0338-4952-8F12-A5874DEF0D00}" destId="{BE97524F-DC07-44C3-9969-649A399C84FF}" srcOrd="0" destOrd="2" presId="urn:microsoft.com/office/officeart/2009/3/layout/BlockDescendingList"/>
    <dgm:cxn modelId="{A5CB5D76-D0CD-2C4E-A8F3-2A9E789EA01C}" type="presOf" srcId="{4E0B99D1-F418-4ED2-88E7-D898D554EA82}" destId="{BE97524F-DC07-44C3-9969-649A399C84FF}" srcOrd="0" destOrd="0" presId="urn:microsoft.com/office/officeart/2009/3/layout/BlockDescendingList"/>
    <dgm:cxn modelId="{58B14A80-DAE2-6047-BC0A-CC5A19703090}" type="presOf" srcId="{67380FA8-B078-4A15-8547-2F6E8BD1CB41}" destId="{BE97524F-DC07-44C3-9969-649A399C84FF}" srcOrd="0" destOrd="1" presId="urn:microsoft.com/office/officeart/2009/3/layout/BlockDescendingList"/>
    <dgm:cxn modelId="{CB1F6159-9C5F-4DE5-B379-C618A304BC75}" srcId="{9162567F-13B0-4311-82E9-79E1CE9E993B}" destId="{4BF4570E-7FA3-4ECF-8788-C9E96CE737E9}" srcOrd="3" destOrd="0" parTransId="{9EB0B7B9-E0CB-46CC-BA0A-464B7319FF39}" sibTransId="{739BB9CA-6415-4974-BA05-1962403555A1}"/>
    <dgm:cxn modelId="{D26214C4-1520-4D5C-B11F-93706C551CCD}" srcId="{9162567F-13B0-4311-82E9-79E1CE9E993B}" destId="{4E4260ED-0338-4952-8F12-A5874DEF0D00}" srcOrd="2" destOrd="0" parTransId="{6F2BAB04-DFF6-44A0-B630-117A218A120D}" sibTransId="{AEC18401-9B0B-4F5F-AEE3-760517459FD5}"/>
    <dgm:cxn modelId="{7229D909-35BC-FE4C-9D84-975383C1C807}" type="presOf" srcId="{9162567F-13B0-4311-82E9-79E1CE9E993B}" destId="{77D10155-11ED-4182-8EBB-9B7F88D40C7B}" srcOrd="0" destOrd="0" presId="urn:microsoft.com/office/officeart/2009/3/layout/BlockDescendingList"/>
    <dgm:cxn modelId="{2B3813E9-C8A3-BA4C-B7E9-591E4D6D5210}" type="presOf" srcId="{12629B7A-076F-4F87-8E2F-B23C87EDFAD9}" destId="{F4CBC0BD-352D-4920-AB82-D9F739EFB0BD}" srcOrd="0" destOrd="1" presId="urn:microsoft.com/office/officeart/2009/3/layout/BlockDescendingList"/>
    <dgm:cxn modelId="{C2ECDEE1-88BB-5745-B7F4-718136F34775}" type="presOf" srcId="{9162567F-13B0-4311-82E9-79E1CE9E993B}" destId="{990563F6-226E-45E1-89E5-53B2D9E4EB40}" srcOrd="1" destOrd="0" presId="urn:microsoft.com/office/officeart/2009/3/layout/BlockDescendingList"/>
    <dgm:cxn modelId="{9B025160-AB5E-E84D-91FD-241B247B41D7}" type="presOf" srcId="{4BF4570E-7FA3-4ECF-8788-C9E96CE737E9}" destId="{BE97524F-DC07-44C3-9969-649A399C84FF}" srcOrd="0" destOrd="3" presId="urn:microsoft.com/office/officeart/2009/3/layout/BlockDescendingList"/>
    <dgm:cxn modelId="{E2CFBD68-0F4A-407E-9C03-3D88657FC139}" srcId="{9162567F-13B0-4311-82E9-79E1CE9E993B}" destId="{4E0B99D1-F418-4ED2-88E7-D898D554EA82}" srcOrd="0" destOrd="0" parTransId="{1A0DCE0B-7099-4B8E-AE20-76E6BB84E620}" sibTransId="{3DF706BA-84F5-4247-884A-B8BABA11B488}"/>
    <dgm:cxn modelId="{F20F50B6-8C9B-B84F-989B-CCE21C93FFD4}" type="presOf" srcId="{C6007A14-5DDC-432C-9F93-64674BA8A323}" destId="{F4CBC0BD-352D-4920-AB82-D9F739EFB0BD}" srcOrd="0" destOrd="0" presId="urn:microsoft.com/office/officeart/2009/3/layout/BlockDescendingList"/>
    <dgm:cxn modelId="{4A432E1C-1A4C-442D-BDF8-AFBE8B486075}" srcId="{A3DED1F9-AA53-40B9-907E-0ABEFEFA035B}" destId="{12629B7A-076F-4F87-8E2F-B23C87EDFAD9}" srcOrd="1" destOrd="0" parTransId="{0E6C3678-C0F8-40CB-B914-942A95E572F5}" sibTransId="{28BC77A6-DA83-4196-9794-0DD081FCD6C1}"/>
    <dgm:cxn modelId="{28B6C18B-B619-2A45-A105-C166AED1D222}" type="presParOf" srcId="{7BC87F10-28D2-417B-BA4A-BC0CD83B14B7}" destId="{77D10155-11ED-4182-8EBB-9B7F88D40C7B}" srcOrd="0" destOrd="0" presId="urn:microsoft.com/office/officeart/2009/3/layout/BlockDescendingList"/>
    <dgm:cxn modelId="{761DA1E6-A32D-A041-8EC0-4B50121776AF}" type="presParOf" srcId="{7BC87F10-28D2-417B-BA4A-BC0CD83B14B7}" destId="{BE97524F-DC07-44C3-9969-649A399C84FF}" srcOrd="1" destOrd="0" presId="urn:microsoft.com/office/officeart/2009/3/layout/BlockDescendingList"/>
    <dgm:cxn modelId="{573233DA-96B1-F24F-B483-978D66F48AB8}" type="presParOf" srcId="{7BC87F10-28D2-417B-BA4A-BC0CD83B14B7}" destId="{CCAC993A-A514-457A-8FDB-294125E9F66B}" srcOrd="2" destOrd="0" presId="urn:microsoft.com/office/officeart/2009/3/layout/BlockDescendingList"/>
    <dgm:cxn modelId="{E2AF96A2-AB9D-2943-B711-678C1FCCB320}" type="presParOf" srcId="{CCAC993A-A514-457A-8FDB-294125E9F66B}" destId="{990563F6-226E-45E1-89E5-53B2D9E4EB40}" srcOrd="0" destOrd="0" presId="urn:microsoft.com/office/officeart/2009/3/layout/BlockDescendingList"/>
    <dgm:cxn modelId="{51E339BE-A880-2D4E-A3E5-F4B76B381960}" type="presParOf" srcId="{7BC87F10-28D2-417B-BA4A-BC0CD83B14B7}" destId="{D5CD119A-BC83-40C4-B787-3F027D4F3120}" srcOrd="3" destOrd="0" presId="urn:microsoft.com/office/officeart/2009/3/layout/BlockDescendingList"/>
    <dgm:cxn modelId="{A382170A-7E6E-1348-8A74-69940FE19A76}" type="presParOf" srcId="{7BC87F10-28D2-417B-BA4A-BC0CD83B14B7}" destId="{F4CBC0BD-352D-4920-AB82-D9F739EFB0BD}" srcOrd="4" destOrd="0" presId="urn:microsoft.com/office/officeart/2009/3/layout/BlockDescendingList"/>
    <dgm:cxn modelId="{57276FBD-19AE-2C41-8106-BA237A3D9862}" type="presParOf" srcId="{7BC87F10-28D2-417B-BA4A-BC0CD83B14B7}" destId="{C501942D-1070-4452-AA18-772715593A30}" srcOrd="5" destOrd="0" presId="urn:microsoft.com/office/officeart/2009/3/layout/BlockDescendingList"/>
    <dgm:cxn modelId="{BF9FD5A1-CD08-984A-87E2-C43A3A4D47CE}" type="presParOf" srcId="{C501942D-1070-4452-AA18-772715593A30}" destId="{E7F5ED27-22A5-4A40-B384-DCB5D7FBA982}" srcOrd="0" destOrd="0" presId="urn:microsoft.com/office/officeart/2009/3/layout/BlockDescending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439F642-467A-1848-AAEF-E4374F874F0C}" type="doc">
      <dgm:prSet loTypeId="urn:microsoft.com/office/officeart/2005/8/layout/list1" loCatId="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58EBC00E-59A3-D449-A817-3E6D311ED3B4}">
      <dgm:prSet custT="1"/>
      <dgm:spPr/>
      <dgm:t>
        <a:bodyPr/>
        <a:lstStyle/>
        <a:p>
          <a:pPr rtl="0"/>
          <a:r>
            <a:rPr lang="en-US" sz="2400" dirty="0" smtClean="0">
              <a:latin typeface="Arial"/>
              <a:cs typeface="Arial"/>
            </a:rPr>
            <a:t>What can business do with remaining externalities?</a:t>
          </a:r>
          <a:endParaRPr lang="en-US" sz="2400" dirty="0">
            <a:latin typeface="Arial"/>
            <a:cs typeface="Arial"/>
          </a:endParaRPr>
        </a:p>
      </dgm:t>
    </dgm:pt>
    <dgm:pt modelId="{6E2B5377-A506-EE41-854A-440056620584}" type="parTrans" cxnId="{8AD70F24-27F5-7545-AD26-9F0F8DC336B9}">
      <dgm:prSet/>
      <dgm:spPr/>
      <dgm:t>
        <a:bodyPr/>
        <a:lstStyle/>
        <a:p>
          <a:endParaRPr lang="nl-NL"/>
        </a:p>
      </dgm:t>
    </dgm:pt>
    <dgm:pt modelId="{CA31E574-695A-4A4D-A1F6-DE8F86BE6BED}" type="sibTrans" cxnId="{8AD70F24-27F5-7545-AD26-9F0F8DC336B9}">
      <dgm:prSet/>
      <dgm:spPr/>
      <dgm:t>
        <a:bodyPr/>
        <a:lstStyle/>
        <a:p>
          <a:endParaRPr lang="nl-NL"/>
        </a:p>
      </dgm:t>
    </dgm:pt>
    <dgm:pt modelId="{145AA981-4716-D843-A12D-D14B319E393C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en-US" sz="1800" b="1" dirty="0" smtClean="0">
              <a:latin typeface="Arial"/>
              <a:cs typeface="Arial"/>
            </a:rPr>
            <a:t>Measuring and </a:t>
          </a:r>
          <a:r>
            <a:rPr lang="en-US" sz="1800" b="1" dirty="0" err="1" smtClean="0">
              <a:latin typeface="Arial"/>
              <a:cs typeface="Arial"/>
            </a:rPr>
            <a:t>monetisation</a:t>
          </a:r>
          <a:r>
            <a:rPr lang="en-US" sz="1800" b="1" dirty="0" smtClean="0">
              <a:latin typeface="Arial"/>
              <a:cs typeface="Arial"/>
            </a:rPr>
            <a:t> </a:t>
          </a:r>
          <a:r>
            <a:rPr lang="en-US" sz="1800" dirty="0" smtClean="0">
              <a:latin typeface="Arial"/>
              <a:cs typeface="Arial"/>
            </a:rPr>
            <a:t>is possible through technology (IT, data) and science (life cycle analyses, environmental economics)</a:t>
          </a:r>
          <a:br>
            <a:rPr lang="en-US" sz="1800" dirty="0" smtClean="0">
              <a:latin typeface="Arial"/>
              <a:cs typeface="Arial"/>
            </a:rPr>
          </a:br>
          <a:endParaRPr lang="en-US" sz="1800" dirty="0">
            <a:latin typeface="Arial"/>
            <a:cs typeface="Arial"/>
          </a:endParaRPr>
        </a:p>
      </dgm:t>
    </dgm:pt>
    <dgm:pt modelId="{9F3487A0-2D63-5749-AB39-279465BCFD07}" type="parTrans" cxnId="{88C92DD5-8408-FE4C-9A8B-761F46D506DE}">
      <dgm:prSet/>
      <dgm:spPr/>
      <dgm:t>
        <a:bodyPr/>
        <a:lstStyle/>
        <a:p>
          <a:endParaRPr lang="nl-NL"/>
        </a:p>
      </dgm:t>
    </dgm:pt>
    <dgm:pt modelId="{C1F96E2F-3B52-284A-B6D7-82846ABB454D}" type="sibTrans" cxnId="{88C92DD5-8408-FE4C-9A8B-761F46D506DE}">
      <dgm:prSet/>
      <dgm:spPr/>
      <dgm:t>
        <a:bodyPr/>
        <a:lstStyle/>
        <a:p>
          <a:endParaRPr lang="nl-NL"/>
        </a:p>
      </dgm:t>
    </dgm:pt>
    <dgm:pt modelId="{9EF2B8C1-4340-A04F-9571-564CDC3B408A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en-US" sz="1800" b="1" dirty="0" smtClean="0">
              <a:latin typeface="Arial"/>
              <a:cs typeface="Arial"/>
            </a:rPr>
            <a:t>Pricing</a:t>
          </a:r>
          <a:r>
            <a:rPr lang="en-US" sz="1800" dirty="0" smtClean="0">
              <a:latin typeface="Arial"/>
              <a:cs typeface="Arial"/>
            </a:rPr>
            <a:t> is possible by </a:t>
          </a:r>
          <a:r>
            <a:rPr lang="en-US" sz="1800" dirty="0" err="1" smtClean="0">
              <a:latin typeface="Arial"/>
              <a:cs typeface="Arial"/>
            </a:rPr>
            <a:t>optimising</a:t>
          </a:r>
          <a:r>
            <a:rPr lang="en-US" sz="1800" dirty="0" smtClean="0">
              <a:latin typeface="Arial"/>
              <a:cs typeface="Arial"/>
            </a:rPr>
            <a:t> across F, S and E dimension</a:t>
          </a:r>
          <a:endParaRPr lang="en-US" sz="1800" dirty="0">
            <a:latin typeface="Arial"/>
            <a:cs typeface="Arial"/>
          </a:endParaRPr>
        </a:p>
      </dgm:t>
    </dgm:pt>
    <dgm:pt modelId="{CC0BB76A-999E-3549-96FC-F347746BE1C8}" type="parTrans" cxnId="{7C26C5DD-6578-914E-A5DB-919B60CDC041}">
      <dgm:prSet/>
      <dgm:spPr/>
      <dgm:t>
        <a:bodyPr/>
        <a:lstStyle/>
        <a:p>
          <a:endParaRPr lang="nl-NL"/>
        </a:p>
      </dgm:t>
    </dgm:pt>
    <dgm:pt modelId="{EF41C720-9555-524A-B782-31FBC5E8BFB8}" type="sibTrans" cxnId="{7C26C5DD-6578-914E-A5DB-919B60CDC041}">
      <dgm:prSet/>
      <dgm:spPr/>
      <dgm:t>
        <a:bodyPr/>
        <a:lstStyle/>
        <a:p>
          <a:endParaRPr lang="nl-NL"/>
        </a:p>
      </dgm:t>
    </dgm:pt>
    <dgm:pt modelId="{292416EA-26BE-9F43-8A72-8D50155C7AEB}" type="pres">
      <dgm:prSet presAssocID="{7439F642-467A-1848-AAEF-E4374F874F0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7263334E-8BB4-1740-BB9C-899B4AD4F5B2}" type="pres">
      <dgm:prSet presAssocID="{58EBC00E-59A3-D449-A817-3E6D311ED3B4}" presName="parentLin" presStyleCnt="0"/>
      <dgm:spPr/>
    </dgm:pt>
    <dgm:pt modelId="{689D9F0D-D014-2149-80D1-F4CCF32ED248}" type="pres">
      <dgm:prSet presAssocID="{58EBC00E-59A3-D449-A817-3E6D311ED3B4}" presName="parentLeftMargin" presStyleLbl="node1" presStyleIdx="0" presStyleCnt="1"/>
      <dgm:spPr/>
      <dgm:t>
        <a:bodyPr/>
        <a:lstStyle/>
        <a:p>
          <a:endParaRPr lang="nl-NL"/>
        </a:p>
      </dgm:t>
    </dgm:pt>
    <dgm:pt modelId="{C1AE88A3-F01F-A142-9EA1-B1B76BC6A9E7}" type="pres">
      <dgm:prSet presAssocID="{58EBC00E-59A3-D449-A817-3E6D311ED3B4}" presName="parentText" presStyleLbl="node1" presStyleIdx="0" presStyleCnt="1" custScaleX="129836" custScaleY="53619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F0D6916-E51C-4D40-8592-E9E2C90533D5}" type="pres">
      <dgm:prSet presAssocID="{58EBC00E-59A3-D449-A817-3E6D311ED3B4}" presName="negativeSpace" presStyleCnt="0"/>
      <dgm:spPr/>
    </dgm:pt>
    <dgm:pt modelId="{0A2C3FA3-3F91-3447-863B-CCF561EC6D97}" type="pres">
      <dgm:prSet presAssocID="{58EBC00E-59A3-D449-A817-3E6D311ED3B4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8176BB84-4329-2A4E-B4E4-52973AE091A1}" type="presOf" srcId="{145AA981-4716-D843-A12D-D14B319E393C}" destId="{0A2C3FA3-3F91-3447-863B-CCF561EC6D97}" srcOrd="0" destOrd="0" presId="urn:microsoft.com/office/officeart/2005/8/layout/list1"/>
    <dgm:cxn modelId="{0DE06E91-E32A-BB45-AF21-8FE5D3104655}" type="presOf" srcId="{58EBC00E-59A3-D449-A817-3E6D311ED3B4}" destId="{689D9F0D-D014-2149-80D1-F4CCF32ED248}" srcOrd="0" destOrd="0" presId="urn:microsoft.com/office/officeart/2005/8/layout/list1"/>
    <dgm:cxn modelId="{8AD70F24-27F5-7545-AD26-9F0F8DC336B9}" srcId="{7439F642-467A-1848-AAEF-E4374F874F0C}" destId="{58EBC00E-59A3-D449-A817-3E6D311ED3B4}" srcOrd="0" destOrd="0" parTransId="{6E2B5377-A506-EE41-854A-440056620584}" sibTransId="{CA31E574-695A-4A4D-A1F6-DE8F86BE6BED}"/>
    <dgm:cxn modelId="{B8EA8257-0472-BE46-A76D-6F696E9E3A10}" type="presOf" srcId="{9EF2B8C1-4340-A04F-9571-564CDC3B408A}" destId="{0A2C3FA3-3F91-3447-863B-CCF561EC6D97}" srcOrd="0" destOrd="1" presId="urn:microsoft.com/office/officeart/2005/8/layout/list1"/>
    <dgm:cxn modelId="{1074256F-4302-064B-99B1-67D00DAF63C9}" type="presOf" srcId="{7439F642-467A-1848-AAEF-E4374F874F0C}" destId="{292416EA-26BE-9F43-8A72-8D50155C7AEB}" srcOrd="0" destOrd="0" presId="urn:microsoft.com/office/officeart/2005/8/layout/list1"/>
    <dgm:cxn modelId="{88C92DD5-8408-FE4C-9A8B-761F46D506DE}" srcId="{58EBC00E-59A3-D449-A817-3E6D311ED3B4}" destId="{145AA981-4716-D843-A12D-D14B319E393C}" srcOrd="0" destOrd="0" parTransId="{9F3487A0-2D63-5749-AB39-279465BCFD07}" sibTransId="{C1F96E2F-3B52-284A-B6D7-82846ABB454D}"/>
    <dgm:cxn modelId="{5631E365-B7B9-214C-99D5-8CA940132118}" type="presOf" srcId="{58EBC00E-59A3-D449-A817-3E6D311ED3B4}" destId="{C1AE88A3-F01F-A142-9EA1-B1B76BC6A9E7}" srcOrd="1" destOrd="0" presId="urn:microsoft.com/office/officeart/2005/8/layout/list1"/>
    <dgm:cxn modelId="{7C26C5DD-6578-914E-A5DB-919B60CDC041}" srcId="{58EBC00E-59A3-D449-A817-3E6D311ED3B4}" destId="{9EF2B8C1-4340-A04F-9571-564CDC3B408A}" srcOrd="1" destOrd="0" parTransId="{CC0BB76A-999E-3549-96FC-F347746BE1C8}" sibTransId="{EF41C720-9555-524A-B782-31FBC5E8BFB8}"/>
    <dgm:cxn modelId="{6164EAE4-7D70-A140-80C5-FD03E72431F0}" type="presParOf" srcId="{292416EA-26BE-9F43-8A72-8D50155C7AEB}" destId="{7263334E-8BB4-1740-BB9C-899B4AD4F5B2}" srcOrd="0" destOrd="0" presId="urn:microsoft.com/office/officeart/2005/8/layout/list1"/>
    <dgm:cxn modelId="{0AC381A8-7627-FC4C-9C14-4F3C67CA22B2}" type="presParOf" srcId="{7263334E-8BB4-1740-BB9C-899B4AD4F5B2}" destId="{689D9F0D-D014-2149-80D1-F4CCF32ED248}" srcOrd="0" destOrd="0" presId="urn:microsoft.com/office/officeart/2005/8/layout/list1"/>
    <dgm:cxn modelId="{7A1A944C-6887-D34E-8CFE-15F07C86DF76}" type="presParOf" srcId="{7263334E-8BB4-1740-BB9C-899B4AD4F5B2}" destId="{C1AE88A3-F01F-A142-9EA1-B1B76BC6A9E7}" srcOrd="1" destOrd="0" presId="urn:microsoft.com/office/officeart/2005/8/layout/list1"/>
    <dgm:cxn modelId="{72AA6698-2640-6848-9A32-15464254F2ED}" type="presParOf" srcId="{292416EA-26BE-9F43-8A72-8D50155C7AEB}" destId="{BF0D6916-E51C-4D40-8592-E9E2C90533D5}" srcOrd="1" destOrd="0" presId="urn:microsoft.com/office/officeart/2005/8/layout/list1"/>
    <dgm:cxn modelId="{82503CE7-DED2-0C4A-83EF-1FEEEB2702AB}" type="presParOf" srcId="{292416EA-26BE-9F43-8A72-8D50155C7AEB}" destId="{0A2C3FA3-3F91-3447-863B-CCF561EC6D9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C6757CE-983C-4C36-961F-9CF2A64655B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F4017B0-AE4C-461D-9E90-8F103E84BC9A}">
      <dgm:prSet phldrT="[Text]" custT="1"/>
      <dgm:spPr/>
      <dgm:t>
        <a:bodyPr/>
        <a:lstStyle/>
        <a:p>
          <a:r>
            <a:rPr lang="en-US" sz="3600" dirty="0">
              <a:latin typeface="Arial"/>
              <a:cs typeface="Arial"/>
            </a:rPr>
            <a:t>Policy uncertainty</a:t>
          </a:r>
          <a:endParaRPr lang="en-GB" sz="3600" dirty="0">
            <a:latin typeface="Arial"/>
            <a:cs typeface="Arial"/>
          </a:endParaRPr>
        </a:p>
      </dgm:t>
    </dgm:pt>
    <dgm:pt modelId="{F6458FDB-438A-4685-869D-874C8AA4FBA6}" type="parTrans" cxnId="{B40B9F15-2B3F-4C7D-9F14-0BAA6961D5AE}">
      <dgm:prSet/>
      <dgm:spPr/>
      <dgm:t>
        <a:bodyPr/>
        <a:lstStyle/>
        <a:p>
          <a:endParaRPr lang="en-GB"/>
        </a:p>
      </dgm:t>
    </dgm:pt>
    <dgm:pt modelId="{BB57BDCF-033E-4ECE-BC05-05D37541BE5D}" type="sibTrans" cxnId="{B40B9F15-2B3F-4C7D-9F14-0BAA6961D5AE}">
      <dgm:prSet/>
      <dgm:spPr/>
      <dgm:t>
        <a:bodyPr/>
        <a:lstStyle/>
        <a:p>
          <a:endParaRPr lang="en-GB"/>
        </a:p>
      </dgm:t>
    </dgm:pt>
    <dgm:pt modelId="{B3540857-F987-4860-97F1-042DCE19C6A3}">
      <dgm:prSet phldrT="[Text]" custT="1"/>
      <dgm:spPr/>
      <dgm:t>
        <a:bodyPr/>
        <a:lstStyle/>
        <a:p>
          <a:r>
            <a:rPr lang="en-US" sz="3600" dirty="0">
              <a:latin typeface="Arial"/>
              <a:cs typeface="Arial"/>
            </a:rPr>
            <a:t>Technological uncertainty</a:t>
          </a:r>
          <a:endParaRPr lang="en-GB" sz="3600" dirty="0">
            <a:latin typeface="Arial"/>
            <a:cs typeface="Arial"/>
          </a:endParaRPr>
        </a:p>
      </dgm:t>
    </dgm:pt>
    <dgm:pt modelId="{2FFB7720-28AF-4BB1-93A3-39E1D753548D}" type="parTrans" cxnId="{FB770A95-1946-4EBA-881A-E572AC8BFC2D}">
      <dgm:prSet/>
      <dgm:spPr/>
      <dgm:t>
        <a:bodyPr/>
        <a:lstStyle/>
        <a:p>
          <a:endParaRPr lang="en-GB"/>
        </a:p>
      </dgm:t>
    </dgm:pt>
    <dgm:pt modelId="{F295E8CD-5BBD-4D22-B037-B849A6F1485E}" type="sibTrans" cxnId="{FB770A95-1946-4EBA-881A-E572AC8BFC2D}">
      <dgm:prSet/>
      <dgm:spPr/>
      <dgm:t>
        <a:bodyPr/>
        <a:lstStyle/>
        <a:p>
          <a:endParaRPr lang="en-GB"/>
        </a:p>
      </dgm:t>
    </dgm:pt>
    <dgm:pt modelId="{ED1071A6-04BF-49F0-901F-6A25E7ACD382}">
      <dgm:prSet custT="1"/>
      <dgm:spPr/>
      <dgm:t>
        <a:bodyPr/>
        <a:lstStyle/>
        <a:p>
          <a:pPr>
            <a:lnSpc>
              <a:spcPct val="110000"/>
            </a:lnSpc>
          </a:pPr>
          <a:r>
            <a:rPr lang="en-US" sz="1600" b="1" dirty="0">
              <a:latin typeface="Arial"/>
              <a:cs typeface="Arial"/>
            </a:rPr>
            <a:t>Timing</a:t>
          </a:r>
          <a:r>
            <a:rPr lang="en-US" sz="1600" dirty="0">
              <a:latin typeface="Arial"/>
              <a:cs typeface="Arial"/>
            </a:rPr>
            <a:t>: when will </a:t>
          </a:r>
          <a:r>
            <a:rPr lang="en-US" sz="1600" dirty="0" err="1">
              <a:latin typeface="Arial"/>
              <a:cs typeface="Arial"/>
            </a:rPr>
            <a:t>labour</a:t>
          </a:r>
          <a:r>
            <a:rPr lang="en-US" sz="1600" dirty="0">
              <a:latin typeface="Arial"/>
              <a:cs typeface="Arial"/>
            </a:rPr>
            <a:t> laws be tightened and carbon taxes be introduced</a:t>
          </a:r>
          <a:endParaRPr lang="en-GB" sz="1600" dirty="0">
            <a:latin typeface="Arial"/>
            <a:cs typeface="Arial"/>
          </a:endParaRPr>
        </a:p>
      </dgm:t>
    </dgm:pt>
    <dgm:pt modelId="{5712BB12-3785-45AD-AE9D-60B2D3D27CAF}" type="parTrans" cxnId="{4D5205E5-4BCC-49D4-B2CB-F97E8CF128CA}">
      <dgm:prSet/>
      <dgm:spPr/>
      <dgm:t>
        <a:bodyPr/>
        <a:lstStyle/>
        <a:p>
          <a:endParaRPr lang="en-GB"/>
        </a:p>
      </dgm:t>
    </dgm:pt>
    <dgm:pt modelId="{DEDFFE15-D7B6-4B0B-8DA1-22E74A17DC27}" type="sibTrans" cxnId="{4D5205E5-4BCC-49D4-B2CB-F97E8CF128CA}">
      <dgm:prSet/>
      <dgm:spPr/>
      <dgm:t>
        <a:bodyPr/>
        <a:lstStyle/>
        <a:p>
          <a:endParaRPr lang="en-GB"/>
        </a:p>
      </dgm:t>
    </dgm:pt>
    <dgm:pt modelId="{08327D49-18E3-4E5B-AF59-B967EED57DC1}">
      <dgm:prSet custT="1"/>
      <dgm:spPr/>
      <dgm:t>
        <a:bodyPr/>
        <a:lstStyle/>
        <a:p>
          <a:pPr>
            <a:lnSpc>
              <a:spcPct val="110000"/>
            </a:lnSpc>
          </a:pPr>
          <a:r>
            <a:rPr lang="en-US" sz="1600" b="1" dirty="0">
              <a:latin typeface="Arial"/>
              <a:cs typeface="Arial"/>
            </a:rPr>
            <a:t>Reversal</a:t>
          </a:r>
          <a:r>
            <a:rPr lang="en-US" sz="1600" dirty="0">
              <a:latin typeface="Arial"/>
              <a:cs typeface="Arial"/>
            </a:rPr>
            <a:t>: policies may be reversed / changed (e.g. solar panel subsidies)</a:t>
          </a:r>
        </a:p>
      </dgm:t>
    </dgm:pt>
    <dgm:pt modelId="{4B184CF0-B6E6-4D18-886D-3A83CF1ED4AF}" type="parTrans" cxnId="{CEA86096-6A4A-43C9-B2F0-DC69C3F01B34}">
      <dgm:prSet/>
      <dgm:spPr/>
      <dgm:t>
        <a:bodyPr/>
        <a:lstStyle/>
        <a:p>
          <a:endParaRPr lang="en-GB"/>
        </a:p>
      </dgm:t>
    </dgm:pt>
    <dgm:pt modelId="{D675F6C8-E819-43F4-8A23-C8DDC52DFCF0}" type="sibTrans" cxnId="{CEA86096-6A4A-43C9-B2F0-DC69C3F01B34}">
      <dgm:prSet/>
      <dgm:spPr/>
      <dgm:t>
        <a:bodyPr/>
        <a:lstStyle/>
        <a:p>
          <a:endParaRPr lang="en-GB"/>
        </a:p>
      </dgm:t>
    </dgm:pt>
    <dgm:pt modelId="{7A0A6A53-C7C9-4B46-BC84-FFC78E73D476}">
      <dgm:prSet custT="1"/>
      <dgm:spPr/>
      <dgm:t>
        <a:bodyPr/>
        <a:lstStyle/>
        <a:p>
          <a:pPr>
            <a:lnSpc>
              <a:spcPct val="110000"/>
            </a:lnSpc>
          </a:pPr>
          <a:r>
            <a:rPr lang="en-US" sz="1600" b="1" dirty="0">
              <a:latin typeface="Arial"/>
              <a:cs typeface="Arial"/>
            </a:rPr>
            <a:t>Exponential growth</a:t>
          </a:r>
          <a:r>
            <a:rPr lang="en-US" sz="1600" dirty="0">
              <a:latin typeface="Arial"/>
              <a:cs typeface="Arial"/>
            </a:rPr>
            <a:t>: new innovations and spectacular rise of renewables (solar PV, wind) </a:t>
          </a:r>
          <a:r>
            <a:rPr lang="en-GB" sz="1600" dirty="0">
              <a:latin typeface="Arial"/>
              <a:ea typeface="Wingdings"/>
              <a:cs typeface="Arial"/>
              <a:sym typeface="Wingdings"/>
            </a:rPr>
            <a:t></a:t>
          </a:r>
          <a:r>
            <a:rPr lang="en-GB" sz="1600" dirty="0">
              <a:latin typeface="Arial"/>
              <a:cs typeface="Arial"/>
              <a:sym typeface="Wingdings"/>
            </a:rPr>
            <a:t> Moore’s law: doubling of capacity each x years</a:t>
          </a:r>
          <a:r>
            <a:rPr lang="en-US" sz="1600" dirty="0">
              <a:latin typeface="Arial"/>
              <a:cs typeface="Arial"/>
            </a:rPr>
            <a:t>   </a:t>
          </a:r>
          <a:endParaRPr lang="en-GB" sz="1600" dirty="0">
            <a:latin typeface="Arial"/>
            <a:cs typeface="Arial"/>
          </a:endParaRPr>
        </a:p>
      </dgm:t>
    </dgm:pt>
    <dgm:pt modelId="{49B8A3CF-7229-4EB6-9E51-D044AC9A6636}" type="parTrans" cxnId="{2EBD482C-A2B0-4689-B5FF-32EE1050B840}">
      <dgm:prSet/>
      <dgm:spPr/>
      <dgm:t>
        <a:bodyPr/>
        <a:lstStyle/>
        <a:p>
          <a:endParaRPr lang="en-GB"/>
        </a:p>
      </dgm:t>
    </dgm:pt>
    <dgm:pt modelId="{D4979D85-3139-4179-9608-21787A3CF4DA}" type="sibTrans" cxnId="{2EBD482C-A2B0-4689-B5FF-32EE1050B840}">
      <dgm:prSet/>
      <dgm:spPr/>
      <dgm:t>
        <a:bodyPr/>
        <a:lstStyle/>
        <a:p>
          <a:endParaRPr lang="en-GB"/>
        </a:p>
      </dgm:t>
    </dgm:pt>
    <dgm:pt modelId="{F77A869C-A865-41CD-B9CB-67EB064EE8DB}">
      <dgm:prSet custT="1"/>
      <dgm:spPr/>
      <dgm:t>
        <a:bodyPr/>
        <a:lstStyle/>
        <a:p>
          <a:pPr>
            <a:lnSpc>
              <a:spcPct val="110000"/>
            </a:lnSpc>
          </a:pPr>
          <a:r>
            <a:rPr lang="en-US" sz="1600" b="1" dirty="0">
              <a:latin typeface="Arial"/>
              <a:cs typeface="Arial"/>
            </a:rPr>
            <a:t>Changes</a:t>
          </a:r>
          <a:r>
            <a:rPr lang="en-US" sz="1600" dirty="0">
              <a:latin typeface="Arial"/>
              <a:cs typeface="Arial"/>
            </a:rPr>
            <a:t> in consumer </a:t>
          </a:r>
          <a:r>
            <a:rPr lang="en-US" sz="1600" dirty="0" err="1">
              <a:latin typeface="Arial"/>
              <a:cs typeface="Arial"/>
            </a:rPr>
            <a:t>behaviour</a:t>
          </a:r>
          <a:r>
            <a:rPr lang="en-US" sz="1600" dirty="0">
              <a:latin typeface="Arial"/>
              <a:cs typeface="Arial"/>
            </a:rPr>
            <a:t> and preferences</a:t>
          </a:r>
        </a:p>
      </dgm:t>
    </dgm:pt>
    <dgm:pt modelId="{AF4A43A9-E9DC-4F77-B151-C658D5842620}" type="parTrans" cxnId="{CA68D901-7B06-4476-BC95-66D56B2666FB}">
      <dgm:prSet/>
      <dgm:spPr/>
      <dgm:t>
        <a:bodyPr/>
        <a:lstStyle/>
        <a:p>
          <a:endParaRPr lang="en-GB"/>
        </a:p>
      </dgm:t>
    </dgm:pt>
    <dgm:pt modelId="{6865691C-2364-4953-BBD3-19082097EA60}" type="sibTrans" cxnId="{CA68D901-7B06-4476-BC95-66D56B2666FB}">
      <dgm:prSet/>
      <dgm:spPr/>
      <dgm:t>
        <a:bodyPr/>
        <a:lstStyle/>
        <a:p>
          <a:endParaRPr lang="en-GB"/>
        </a:p>
      </dgm:t>
    </dgm:pt>
    <dgm:pt modelId="{4112D201-C82E-4E38-92BF-BA6FD461F3F6}" type="pres">
      <dgm:prSet presAssocID="{EC6757CE-983C-4C36-961F-9CF2A64655B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6BFBDF71-6945-4E8D-87E0-8D29125DAC32}" type="pres">
      <dgm:prSet presAssocID="{AF4017B0-AE4C-461D-9E90-8F103E84BC9A}" presName="parentLin" presStyleCnt="0"/>
      <dgm:spPr/>
    </dgm:pt>
    <dgm:pt modelId="{1F31A754-09CB-46B6-B132-33197BB818D6}" type="pres">
      <dgm:prSet presAssocID="{AF4017B0-AE4C-461D-9E90-8F103E84BC9A}" presName="parentLeftMargin" presStyleLbl="node1" presStyleIdx="0" presStyleCnt="2"/>
      <dgm:spPr/>
      <dgm:t>
        <a:bodyPr/>
        <a:lstStyle/>
        <a:p>
          <a:endParaRPr lang="nl-NL"/>
        </a:p>
      </dgm:t>
    </dgm:pt>
    <dgm:pt modelId="{0B0BF7AD-C24B-4DA3-A152-DA15D721A0FB}" type="pres">
      <dgm:prSet presAssocID="{AF4017B0-AE4C-461D-9E90-8F103E84BC9A}" presName="parentText" presStyleLbl="node1" presStyleIdx="0" presStyleCnt="2" custScaleX="100000" custScaleY="52190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CA1064A-CE33-470E-B797-BD2B47E4A491}" type="pres">
      <dgm:prSet presAssocID="{AF4017B0-AE4C-461D-9E90-8F103E84BC9A}" presName="negativeSpace" presStyleCnt="0"/>
      <dgm:spPr/>
    </dgm:pt>
    <dgm:pt modelId="{3E8BC469-7A98-4EF9-B28B-AB07416AB1CF}" type="pres">
      <dgm:prSet presAssocID="{AF4017B0-AE4C-461D-9E90-8F103E84BC9A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7AD9E4F-B1CB-45F1-A93A-B5F98BA592FF}" type="pres">
      <dgm:prSet presAssocID="{BB57BDCF-033E-4ECE-BC05-05D37541BE5D}" presName="spaceBetweenRectangles" presStyleCnt="0"/>
      <dgm:spPr/>
    </dgm:pt>
    <dgm:pt modelId="{AB2EA706-37EA-4049-8617-62F55B3CADE2}" type="pres">
      <dgm:prSet presAssocID="{B3540857-F987-4860-97F1-042DCE19C6A3}" presName="parentLin" presStyleCnt="0"/>
      <dgm:spPr/>
    </dgm:pt>
    <dgm:pt modelId="{74099CE2-0B8E-4E5C-B4A0-D82BB0524686}" type="pres">
      <dgm:prSet presAssocID="{B3540857-F987-4860-97F1-042DCE19C6A3}" presName="parentLeftMargin" presStyleLbl="node1" presStyleIdx="0" presStyleCnt="2"/>
      <dgm:spPr/>
      <dgm:t>
        <a:bodyPr/>
        <a:lstStyle/>
        <a:p>
          <a:endParaRPr lang="nl-NL"/>
        </a:p>
      </dgm:t>
    </dgm:pt>
    <dgm:pt modelId="{4A3E6F00-12F9-4560-8F32-F04642B162BA}" type="pres">
      <dgm:prSet presAssocID="{B3540857-F987-4860-97F1-042DCE19C6A3}" presName="parentText" presStyleLbl="node1" presStyleIdx="1" presStyleCnt="2" custScaleX="100000" custScaleY="49562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337A859-5A94-40A8-AC72-FFD3BC28AD8C}" type="pres">
      <dgm:prSet presAssocID="{B3540857-F987-4860-97F1-042DCE19C6A3}" presName="negativeSpace" presStyleCnt="0"/>
      <dgm:spPr/>
    </dgm:pt>
    <dgm:pt modelId="{B4399551-AC59-4F74-9C3F-A72BF38AAAC0}" type="pres">
      <dgm:prSet presAssocID="{B3540857-F987-4860-97F1-042DCE19C6A3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CA68D901-7B06-4476-BC95-66D56B2666FB}" srcId="{B3540857-F987-4860-97F1-042DCE19C6A3}" destId="{F77A869C-A865-41CD-B9CB-67EB064EE8DB}" srcOrd="1" destOrd="0" parTransId="{AF4A43A9-E9DC-4F77-B151-C658D5842620}" sibTransId="{6865691C-2364-4953-BBD3-19082097EA60}"/>
    <dgm:cxn modelId="{FAAD0471-BBB0-6D4C-97E3-7012875E2E69}" type="presOf" srcId="{B3540857-F987-4860-97F1-042DCE19C6A3}" destId="{4A3E6F00-12F9-4560-8F32-F04642B162BA}" srcOrd="1" destOrd="0" presId="urn:microsoft.com/office/officeart/2005/8/layout/list1"/>
    <dgm:cxn modelId="{72FDF4AF-64B3-6E40-967D-948437D4FC68}" type="presOf" srcId="{ED1071A6-04BF-49F0-901F-6A25E7ACD382}" destId="{3E8BC469-7A98-4EF9-B28B-AB07416AB1CF}" srcOrd="0" destOrd="0" presId="urn:microsoft.com/office/officeart/2005/8/layout/list1"/>
    <dgm:cxn modelId="{60E4ADA6-246C-1048-BAD4-37CF0B0A76B6}" type="presOf" srcId="{EC6757CE-983C-4C36-961F-9CF2A64655BE}" destId="{4112D201-C82E-4E38-92BF-BA6FD461F3F6}" srcOrd="0" destOrd="0" presId="urn:microsoft.com/office/officeart/2005/8/layout/list1"/>
    <dgm:cxn modelId="{0E0883DE-2087-B640-92A7-960C3CA436CD}" type="presOf" srcId="{B3540857-F987-4860-97F1-042DCE19C6A3}" destId="{74099CE2-0B8E-4E5C-B4A0-D82BB0524686}" srcOrd="0" destOrd="0" presId="urn:microsoft.com/office/officeart/2005/8/layout/list1"/>
    <dgm:cxn modelId="{CEA86096-6A4A-43C9-B2F0-DC69C3F01B34}" srcId="{AF4017B0-AE4C-461D-9E90-8F103E84BC9A}" destId="{08327D49-18E3-4E5B-AF59-B967EED57DC1}" srcOrd="1" destOrd="0" parTransId="{4B184CF0-B6E6-4D18-886D-3A83CF1ED4AF}" sibTransId="{D675F6C8-E819-43F4-8A23-C8DDC52DFCF0}"/>
    <dgm:cxn modelId="{FB770A95-1946-4EBA-881A-E572AC8BFC2D}" srcId="{EC6757CE-983C-4C36-961F-9CF2A64655BE}" destId="{B3540857-F987-4860-97F1-042DCE19C6A3}" srcOrd="1" destOrd="0" parTransId="{2FFB7720-28AF-4BB1-93A3-39E1D753548D}" sibTransId="{F295E8CD-5BBD-4D22-B037-B849A6F1485E}"/>
    <dgm:cxn modelId="{4D5205E5-4BCC-49D4-B2CB-F97E8CF128CA}" srcId="{AF4017B0-AE4C-461D-9E90-8F103E84BC9A}" destId="{ED1071A6-04BF-49F0-901F-6A25E7ACD382}" srcOrd="0" destOrd="0" parTransId="{5712BB12-3785-45AD-AE9D-60B2D3D27CAF}" sibTransId="{DEDFFE15-D7B6-4B0B-8DA1-22E74A17DC27}"/>
    <dgm:cxn modelId="{11FD0060-D702-A240-BAEA-150B67B1DAFE}" type="presOf" srcId="{08327D49-18E3-4E5B-AF59-B967EED57DC1}" destId="{3E8BC469-7A98-4EF9-B28B-AB07416AB1CF}" srcOrd="0" destOrd="1" presId="urn:microsoft.com/office/officeart/2005/8/layout/list1"/>
    <dgm:cxn modelId="{B40B9F15-2B3F-4C7D-9F14-0BAA6961D5AE}" srcId="{EC6757CE-983C-4C36-961F-9CF2A64655BE}" destId="{AF4017B0-AE4C-461D-9E90-8F103E84BC9A}" srcOrd="0" destOrd="0" parTransId="{F6458FDB-438A-4685-869D-874C8AA4FBA6}" sibTransId="{BB57BDCF-033E-4ECE-BC05-05D37541BE5D}"/>
    <dgm:cxn modelId="{49922235-9DA9-5C42-8E48-C2377B01F0E6}" type="presOf" srcId="{7A0A6A53-C7C9-4B46-BC84-FFC78E73D476}" destId="{B4399551-AC59-4F74-9C3F-A72BF38AAAC0}" srcOrd="0" destOrd="0" presId="urn:microsoft.com/office/officeart/2005/8/layout/list1"/>
    <dgm:cxn modelId="{2EBD482C-A2B0-4689-B5FF-32EE1050B840}" srcId="{B3540857-F987-4860-97F1-042DCE19C6A3}" destId="{7A0A6A53-C7C9-4B46-BC84-FFC78E73D476}" srcOrd="0" destOrd="0" parTransId="{49B8A3CF-7229-4EB6-9E51-D044AC9A6636}" sibTransId="{D4979D85-3139-4179-9608-21787A3CF4DA}"/>
    <dgm:cxn modelId="{46C83FDE-65EB-1B43-B2F0-BC8FA045415A}" type="presOf" srcId="{AF4017B0-AE4C-461D-9E90-8F103E84BC9A}" destId="{1F31A754-09CB-46B6-B132-33197BB818D6}" srcOrd="0" destOrd="0" presId="urn:microsoft.com/office/officeart/2005/8/layout/list1"/>
    <dgm:cxn modelId="{67322E6F-1825-DD43-BB48-AC219E2C5ED2}" type="presOf" srcId="{AF4017B0-AE4C-461D-9E90-8F103E84BC9A}" destId="{0B0BF7AD-C24B-4DA3-A152-DA15D721A0FB}" srcOrd="1" destOrd="0" presId="urn:microsoft.com/office/officeart/2005/8/layout/list1"/>
    <dgm:cxn modelId="{338592FD-EE9C-5A40-B1FF-C294E84CE5B0}" type="presOf" srcId="{F77A869C-A865-41CD-B9CB-67EB064EE8DB}" destId="{B4399551-AC59-4F74-9C3F-A72BF38AAAC0}" srcOrd="0" destOrd="1" presId="urn:microsoft.com/office/officeart/2005/8/layout/list1"/>
    <dgm:cxn modelId="{B3258ABD-F1E7-4F4E-872D-4A8B7ADF5F8C}" type="presParOf" srcId="{4112D201-C82E-4E38-92BF-BA6FD461F3F6}" destId="{6BFBDF71-6945-4E8D-87E0-8D29125DAC32}" srcOrd="0" destOrd="0" presId="urn:microsoft.com/office/officeart/2005/8/layout/list1"/>
    <dgm:cxn modelId="{09AF6CDE-EF1D-664F-8A09-8CA2CF8F478D}" type="presParOf" srcId="{6BFBDF71-6945-4E8D-87E0-8D29125DAC32}" destId="{1F31A754-09CB-46B6-B132-33197BB818D6}" srcOrd="0" destOrd="0" presId="urn:microsoft.com/office/officeart/2005/8/layout/list1"/>
    <dgm:cxn modelId="{3B37D08E-0998-8940-B9BE-6F6BFD01A8AF}" type="presParOf" srcId="{6BFBDF71-6945-4E8D-87E0-8D29125DAC32}" destId="{0B0BF7AD-C24B-4DA3-A152-DA15D721A0FB}" srcOrd="1" destOrd="0" presId="urn:microsoft.com/office/officeart/2005/8/layout/list1"/>
    <dgm:cxn modelId="{FF4D74CF-3D6D-E24E-9A1C-37915F78DA55}" type="presParOf" srcId="{4112D201-C82E-4E38-92BF-BA6FD461F3F6}" destId="{DCA1064A-CE33-470E-B797-BD2B47E4A491}" srcOrd="1" destOrd="0" presId="urn:microsoft.com/office/officeart/2005/8/layout/list1"/>
    <dgm:cxn modelId="{AB22ED8B-147D-9D47-8DB9-4D7C5D7071F8}" type="presParOf" srcId="{4112D201-C82E-4E38-92BF-BA6FD461F3F6}" destId="{3E8BC469-7A98-4EF9-B28B-AB07416AB1CF}" srcOrd="2" destOrd="0" presId="urn:microsoft.com/office/officeart/2005/8/layout/list1"/>
    <dgm:cxn modelId="{2B3C79D5-E72B-924F-98CA-D24599DB64E0}" type="presParOf" srcId="{4112D201-C82E-4E38-92BF-BA6FD461F3F6}" destId="{27AD9E4F-B1CB-45F1-A93A-B5F98BA592FF}" srcOrd="3" destOrd="0" presId="urn:microsoft.com/office/officeart/2005/8/layout/list1"/>
    <dgm:cxn modelId="{048CE77F-1F59-9B46-918B-3101DA5400BE}" type="presParOf" srcId="{4112D201-C82E-4E38-92BF-BA6FD461F3F6}" destId="{AB2EA706-37EA-4049-8617-62F55B3CADE2}" srcOrd="4" destOrd="0" presId="urn:microsoft.com/office/officeart/2005/8/layout/list1"/>
    <dgm:cxn modelId="{0D062736-24A8-9245-892B-973052C1119B}" type="presParOf" srcId="{AB2EA706-37EA-4049-8617-62F55B3CADE2}" destId="{74099CE2-0B8E-4E5C-B4A0-D82BB0524686}" srcOrd="0" destOrd="0" presId="urn:microsoft.com/office/officeart/2005/8/layout/list1"/>
    <dgm:cxn modelId="{06EECF1C-7EAB-B244-83B5-D2355458E1DB}" type="presParOf" srcId="{AB2EA706-37EA-4049-8617-62F55B3CADE2}" destId="{4A3E6F00-12F9-4560-8F32-F04642B162BA}" srcOrd="1" destOrd="0" presId="urn:microsoft.com/office/officeart/2005/8/layout/list1"/>
    <dgm:cxn modelId="{13C295C2-47E2-7440-9B27-99C9EBBF2C2C}" type="presParOf" srcId="{4112D201-C82E-4E38-92BF-BA6FD461F3F6}" destId="{9337A859-5A94-40A8-AC72-FFD3BC28AD8C}" srcOrd="5" destOrd="0" presId="urn:microsoft.com/office/officeart/2005/8/layout/list1"/>
    <dgm:cxn modelId="{BDB04F00-889F-C74E-8444-70BAE5355C2F}" type="presParOf" srcId="{4112D201-C82E-4E38-92BF-BA6FD461F3F6}" destId="{B4399551-AC59-4F74-9C3F-A72BF38AAAC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7E971BC-D445-4A96-8DB1-D2CFBC4B916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1617915-4B0B-4D01-B5A8-0DA987108088}">
      <dgm:prSet phldrT="[Text]" custT="1"/>
      <dgm:spPr/>
      <dgm:t>
        <a:bodyPr/>
        <a:lstStyle/>
        <a:p>
          <a:r>
            <a:rPr lang="en-US" sz="3200" dirty="0">
              <a:latin typeface="Arial"/>
              <a:cs typeface="Arial"/>
            </a:rPr>
            <a:t>Stranded assets</a:t>
          </a:r>
          <a:endParaRPr lang="en-GB" sz="3200" dirty="0">
            <a:latin typeface="Arial"/>
            <a:cs typeface="Arial"/>
          </a:endParaRPr>
        </a:p>
      </dgm:t>
    </dgm:pt>
    <dgm:pt modelId="{5A9911BD-D954-4D85-BBB2-B43489E3AD1D}" type="parTrans" cxnId="{EEE2DB19-B97F-4DC1-836E-5EC07078BF6B}">
      <dgm:prSet/>
      <dgm:spPr/>
      <dgm:t>
        <a:bodyPr/>
        <a:lstStyle/>
        <a:p>
          <a:endParaRPr lang="en-GB"/>
        </a:p>
      </dgm:t>
    </dgm:pt>
    <dgm:pt modelId="{FBEE0694-FB1C-4D73-9357-62054A7DD7DC}" type="sibTrans" cxnId="{EEE2DB19-B97F-4DC1-836E-5EC07078BF6B}">
      <dgm:prSet/>
      <dgm:spPr/>
      <dgm:t>
        <a:bodyPr/>
        <a:lstStyle/>
        <a:p>
          <a:endParaRPr lang="en-GB"/>
        </a:p>
      </dgm:t>
    </dgm:pt>
    <dgm:pt modelId="{34845E10-FEFA-46F5-815F-320ED5D41EC2}">
      <dgm:prSet phldrT="[Text]" custT="1"/>
      <dgm:spPr/>
      <dgm:t>
        <a:bodyPr/>
        <a:lstStyle/>
        <a:p>
          <a:r>
            <a:rPr lang="en-US" sz="3200" dirty="0">
              <a:latin typeface="Arial"/>
              <a:cs typeface="Arial"/>
            </a:rPr>
            <a:t>Which assets?</a:t>
          </a:r>
          <a:endParaRPr lang="en-GB" sz="3200" dirty="0">
            <a:latin typeface="Arial"/>
            <a:cs typeface="Arial"/>
          </a:endParaRPr>
        </a:p>
      </dgm:t>
    </dgm:pt>
    <dgm:pt modelId="{827D04AB-96B7-4266-A3C0-7288D5B80DEB}" type="parTrans" cxnId="{E2E1D049-BCCE-4292-9A95-A8ABBFFF2B8C}">
      <dgm:prSet/>
      <dgm:spPr/>
      <dgm:t>
        <a:bodyPr/>
        <a:lstStyle/>
        <a:p>
          <a:endParaRPr lang="en-GB"/>
        </a:p>
      </dgm:t>
    </dgm:pt>
    <dgm:pt modelId="{D09A742E-7EAA-4FC7-A8B4-3EE58C2BE9B1}" type="sibTrans" cxnId="{E2E1D049-BCCE-4292-9A95-A8ABBFFF2B8C}">
      <dgm:prSet/>
      <dgm:spPr/>
      <dgm:t>
        <a:bodyPr/>
        <a:lstStyle/>
        <a:p>
          <a:endParaRPr lang="en-GB"/>
        </a:p>
      </dgm:t>
    </dgm:pt>
    <dgm:pt modelId="{C5413938-EEBC-483E-BB26-B160F7DB819C}">
      <dgm:prSet custT="1"/>
      <dgm:spPr/>
      <dgm:t>
        <a:bodyPr/>
        <a:lstStyle/>
        <a:p>
          <a:pPr>
            <a:lnSpc>
              <a:spcPct val="110000"/>
            </a:lnSpc>
          </a:pPr>
          <a:r>
            <a:rPr lang="en-US" sz="1600" b="1" dirty="0">
              <a:latin typeface="Arial"/>
              <a:cs typeface="Arial"/>
            </a:rPr>
            <a:t>Government regulation </a:t>
          </a:r>
          <a:r>
            <a:rPr lang="en-US" sz="1600" dirty="0">
              <a:latin typeface="Arial"/>
              <a:cs typeface="Arial"/>
            </a:rPr>
            <a:t>(e.g. carbon pricing), or</a:t>
          </a:r>
          <a:endParaRPr lang="en-GB" sz="1600" dirty="0">
            <a:latin typeface="Arial"/>
            <a:cs typeface="Arial"/>
          </a:endParaRPr>
        </a:p>
      </dgm:t>
    </dgm:pt>
    <dgm:pt modelId="{4D442C80-EC2F-455D-9234-1FBCBC880E11}" type="parTrans" cxnId="{1D1BF973-CC73-4DDF-9238-19F31CA57CAB}">
      <dgm:prSet/>
      <dgm:spPr/>
      <dgm:t>
        <a:bodyPr/>
        <a:lstStyle/>
        <a:p>
          <a:endParaRPr lang="en-GB"/>
        </a:p>
      </dgm:t>
    </dgm:pt>
    <dgm:pt modelId="{B5466C59-E53B-4F8D-BD1B-ED491D0AC79D}" type="sibTrans" cxnId="{1D1BF973-CC73-4DDF-9238-19F31CA57CAB}">
      <dgm:prSet/>
      <dgm:spPr/>
      <dgm:t>
        <a:bodyPr/>
        <a:lstStyle/>
        <a:p>
          <a:endParaRPr lang="en-GB"/>
        </a:p>
      </dgm:t>
    </dgm:pt>
    <dgm:pt modelId="{91B1F7C9-78BB-486D-99B4-7E2DA102C49D}">
      <dgm:prSet custT="1"/>
      <dgm:spPr/>
      <dgm:t>
        <a:bodyPr/>
        <a:lstStyle/>
        <a:p>
          <a:pPr>
            <a:lnSpc>
              <a:spcPct val="110000"/>
            </a:lnSpc>
          </a:pPr>
          <a:r>
            <a:rPr lang="en-US" sz="1600" b="1" dirty="0">
              <a:latin typeface="Arial"/>
              <a:cs typeface="Arial"/>
            </a:rPr>
            <a:t>Technological change </a:t>
          </a:r>
          <a:r>
            <a:rPr lang="en-US" sz="1600" dirty="0">
              <a:latin typeface="Arial"/>
              <a:cs typeface="Arial"/>
            </a:rPr>
            <a:t>(e.g. reduced cost of solar PV or wind)</a:t>
          </a:r>
        </a:p>
      </dgm:t>
    </dgm:pt>
    <dgm:pt modelId="{1C43A989-0817-4BA5-8622-8E8B1DED6F6C}" type="parTrans" cxnId="{66085AD1-5843-47E3-8BBB-F4B1A4EC92CF}">
      <dgm:prSet/>
      <dgm:spPr/>
      <dgm:t>
        <a:bodyPr/>
        <a:lstStyle/>
        <a:p>
          <a:endParaRPr lang="en-GB"/>
        </a:p>
      </dgm:t>
    </dgm:pt>
    <dgm:pt modelId="{8CFE5A78-5D10-4C58-91AE-BB34CE6B3905}" type="sibTrans" cxnId="{66085AD1-5843-47E3-8BBB-F4B1A4EC92CF}">
      <dgm:prSet/>
      <dgm:spPr/>
      <dgm:t>
        <a:bodyPr/>
        <a:lstStyle/>
        <a:p>
          <a:endParaRPr lang="en-GB"/>
        </a:p>
      </dgm:t>
    </dgm:pt>
    <dgm:pt modelId="{9F9CA64D-3D93-4667-AF74-C94AE757D395}">
      <dgm:prSet custT="1"/>
      <dgm:spPr/>
      <dgm:t>
        <a:bodyPr/>
        <a:lstStyle/>
        <a:p>
          <a:pPr>
            <a:lnSpc>
              <a:spcPct val="110000"/>
            </a:lnSpc>
          </a:pPr>
          <a:r>
            <a:rPr lang="en-US" sz="1600" dirty="0">
              <a:latin typeface="Arial"/>
              <a:cs typeface="Arial"/>
            </a:rPr>
            <a:t>Carbon pricing affects </a:t>
          </a:r>
          <a:r>
            <a:rPr lang="en-US" sz="1600" b="1" dirty="0">
              <a:latin typeface="Arial"/>
              <a:cs typeface="Arial"/>
            </a:rPr>
            <a:t>all carbon-intensive </a:t>
          </a:r>
          <a:r>
            <a:rPr lang="en-US" sz="1600" dirty="0">
              <a:latin typeface="Arial"/>
              <a:cs typeface="Arial"/>
            </a:rPr>
            <a:t>assets</a:t>
          </a:r>
          <a:endParaRPr lang="en-GB" sz="1600" dirty="0">
            <a:latin typeface="Arial"/>
            <a:cs typeface="Arial"/>
          </a:endParaRPr>
        </a:p>
      </dgm:t>
    </dgm:pt>
    <dgm:pt modelId="{F51EC3BB-E8A0-425B-9C37-472C12ECC67F}" type="parTrans" cxnId="{81D64CDA-D898-481C-A57F-091A50D25327}">
      <dgm:prSet/>
      <dgm:spPr/>
      <dgm:t>
        <a:bodyPr/>
        <a:lstStyle/>
        <a:p>
          <a:endParaRPr lang="en-GB"/>
        </a:p>
      </dgm:t>
    </dgm:pt>
    <dgm:pt modelId="{FA96C11B-DF2E-474E-A7F7-23C270EFB4F4}" type="sibTrans" cxnId="{81D64CDA-D898-481C-A57F-091A50D25327}">
      <dgm:prSet/>
      <dgm:spPr/>
      <dgm:t>
        <a:bodyPr/>
        <a:lstStyle/>
        <a:p>
          <a:endParaRPr lang="en-GB"/>
        </a:p>
      </dgm:t>
    </dgm:pt>
    <dgm:pt modelId="{1BB07A80-B6B7-4F47-B006-D7FE03ABE362}">
      <dgm:prSet custT="1"/>
      <dgm:spPr/>
      <dgm:t>
        <a:bodyPr/>
        <a:lstStyle/>
        <a:p>
          <a:pPr>
            <a:lnSpc>
              <a:spcPct val="110000"/>
            </a:lnSpc>
          </a:pPr>
          <a:r>
            <a:rPr lang="en-US" sz="1600" dirty="0">
              <a:latin typeface="Arial"/>
              <a:cs typeface="Arial"/>
            </a:rPr>
            <a:t>Broadly applicable: </a:t>
          </a:r>
          <a:r>
            <a:rPr lang="en-US" sz="1600" b="1" dirty="0">
              <a:latin typeface="Arial"/>
              <a:cs typeface="Arial"/>
            </a:rPr>
            <a:t>car parks in cities </a:t>
          </a:r>
          <a:r>
            <a:rPr lang="en-US" sz="1600" dirty="0">
              <a:latin typeface="Arial"/>
              <a:cs typeface="Arial"/>
            </a:rPr>
            <a:t>can become stranded asset (car share)</a:t>
          </a:r>
        </a:p>
      </dgm:t>
    </dgm:pt>
    <dgm:pt modelId="{2B188B03-3EB8-4699-BA66-3956CB986608}" type="parTrans" cxnId="{0924641B-23A7-461B-B36E-C4594AAD37FE}">
      <dgm:prSet/>
      <dgm:spPr/>
      <dgm:t>
        <a:bodyPr/>
        <a:lstStyle/>
        <a:p>
          <a:endParaRPr lang="en-GB"/>
        </a:p>
      </dgm:t>
    </dgm:pt>
    <dgm:pt modelId="{0D4D1A38-7226-4C72-BA51-E19F932D691F}" type="sibTrans" cxnId="{0924641B-23A7-461B-B36E-C4594AAD37FE}">
      <dgm:prSet/>
      <dgm:spPr/>
      <dgm:t>
        <a:bodyPr/>
        <a:lstStyle/>
        <a:p>
          <a:endParaRPr lang="en-GB"/>
        </a:p>
      </dgm:t>
    </dgm:pt>
    <dgm:pt modelId="{6678154B-90E4-4D41-B002-1339772948E7}">
      <dgm:prSet custT="1"/>
      <dgm:spPr/>
      <dgm:t>
        <a:bodyPr/>
        <a:lstStyle/>
        <a:p>
          <a:pPr>
            <a:lnSpc>
              <a:spcPct val="110000"/>
            </a:lnSpc>
          </a:pPr>
          <a:r>
            <a:rPr lang="en-US" sz="1600" dirty="0">
              <a:latin typeface="Arial"/>
              <a:cs typeface="Arial"/>
            </a:rPr>
            <a:t>Intensive agriculture (</a:t>
          </a:r>
          <a:r>
            <a:rPr lang="en-US" sz="1600" dirty="0" err="1">
              <a:latin typeface="Arial"/>
              <a:cs typeface="Arial"/>
            </a:rPr>
            <a:t>fertiliser</a:t>
          </a:r>
          <a:r>
            <a:rPr lang="en-US" sz="1600" dirty="0">
              <a:latin typeface="Arial"/>
              <a:cs typeface="Arial"/>
            </a:rPr>
            <a:t> + irrigation) may lead to </a:t>
          </a:r>
          <a:r>
            <a:rPr lang="en-US" sz="1600" b="1" dirty="0">
              <a:latin typeface="Arial"/>
              <a:cs typeface="Arial"/>
            </a:rPr>
            <a:t>degraded land </a:t>
          </a:r>
          <a:r>
            <a:rPr lang="en-US" sz="1600" dirty="0">
              <a:latin typeface="Arial"/>
              <a:cs typeface="Arial"/>
            </a:rPr>
            <a:t>(lower soil quality), species loss and human migration</a:t>
          </a:r>
          <a:endParaRPr lang="en-GB" sz="1600" dirty="0">
            <a:latin typeface="Arial"/>
            <a:cs typeface="Arial"/>
          </a:endParaRPr>
        </a:p>
      </dgm:t>
    </dgm:pt>
    <dgm:pt modelId="{CD5CD4A8-B6F0-C644-9474-79A635C1950F}" type="parTrans" cxnId="{CE16ED1E-77A3-FA42-943E-9CF030DD8011}">
      <dgm:prSet/>
      <dgm:spPr/>
      <dgm:t>
        <a:bodyPr/>
        <a:lstStyle/>
        <a:p>
          <a:endParaRPr lang="nl-NL"/>
        </a:p>
      </dgm:t>
    </dgm:pt>
    <dgm:pt modelId="{6F6A0C2F-14E8-1149-8628-48A82C85A4EE}" type="sibTrans" cxnId="{CE16ED1E-77A3-FA42-943E-9CF030DD8011}">
      <dgm:prSet/>
      <dgm:spPr/>
      <dgm:t>
        <a:bodyPr/>
        <a:lstStyle/>
        <a:p>
          <a:endParaRPr lang="nl-NL"/>
        </a:p>
      </dgm:t>
    </dgm:pt>
    <dgm:pt modelId="{84A7558B-4F68-459B-9330-BB9AE192247C}" type="pres">
      <dgm:prSet presAssocID="{97E971BC-D445-4A96-8DB1-D2CFBC4B916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EED613A8-6C29-43F8-81E2-A517D52C35D5}" type="pres">
      <dgm:prSet presAssocID="{71617915-4B0B-4D01-B5A8-0DA987108088}" presName="parentLin" presStyleCnt="0"/>
      <dgm:spPr/>
    </dgm:pt>
    <dgm:pt modelId="{FDDACEC9-5316-411D-8566-65A1CD5B3B6C}" type="pres">
      <dgm:prSet presAssocID="{71617915-4B0B-4D01-B5A8-0DA987108088}" presName="parentLeftMargin" presStyleLbl="node1" presStyleIdx="0" presStyleCnt="2"/>
      <dgm:spPr/>
      <dgm:t>
        <a:bodyPr/>
        <a:lstStyle/>
        <a:p>
          <a:endParaRPr lang="nl-NL"/>
        </a:p>
      </dgm:t>
    </dgm:pt>
    <dgm:pt modelId="{1A71357D-DF94-4A2D-A0F2-5A4268332F0B}" type="pres">
      <dgm:prSet presAssocID="{71617915-4B0B-4D01-B5A8-0DA987108088}" presName="parentText" presStyleLbl="node1" presStyleIdx="0" presStyleCnt="2" custScaleX="92774" custScaleY="7276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EBB8815-0200-4485-B64F-AE5DB9248850}" type="pres">
      <dgm:prSet presAssocID="{71617915-4B0B-4D01-B5A8-0DA987108088}" presName="negativeSpace" presStyleCnt="0"/>
      <dgm:spPr/>
    </dgm:pt>
    <dgm:pt modelId="{F2FC5082-062B-4864-95A2-B5CA02B3094C}" type="pres">
      <dgm:prSet presAssocID="{71617915-4B0B-4D01-B5A8-0DA987108088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C6DC61D-433B-4A2F-98D4-89C9B79CD3A6}" type="pres">
      <dgm:prSet presAssocID="{FBEE0694-FB1C-4D73-9357-62054A7DD7DC}" presName="spaceBetweenRectangles" presStyleCnt="0"/>
      <dgm:spPr/>
    </dgm:pt>
    <dgm:pt modelId="{6AB8D5C5-5492-4130-A598-75AF1284F566}" type="pres">
      <dgm:prSet presAssocID="{34845E10-FEFA-46F5-815F-320ED5D41EC2}" presName="parentLin" presStyleCnt="0"/>
      <dgm:spPr/>
    </dgm:pt>
    <dgm:pt modelId="{96D752A0-90C7-45F5-A86D-BA7A12238E4F}" type="pres">
      <dgm:prSet presAssocID="{34845E10-FEFA-46F5-815F-320ED5D41EC2}" presName="parentLeftMargin" presStyleLbl="node1" presStyleIdx="0" presStyleCnt="2"/>
      <dgm:spPr/>
      <dgm:t>
        <a:bodyPr/>
        <a:lstStyle/>
        <a:p>
          <a:endParaRPr lang="nl-NL"/>
        </a:p>
      </dgm:t>
    </dgm:pt>
    <dgm:pt modelId="{2564C389-EF83-46E6-A761-38EF4E3A005B}" type="pres">
      <dgm:prSet presAssocID="{34845E10-FEFA-46F5-815F-320ED5D41EC2}" presName="parentText" presStyleLbl="node1" presStyleIdx="1" presStyleCnt="2" custScaleX="97579" custScaleY="6708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DA0BC7C-5155-41F4-A60F-58859CC93506}" type="pres">
      <dgm:prSet presAssocID="{34845E10-FEFA-46F5-815F-320ED5D41EC2}" presName="negativeSpace" presStyleCnt="0"/>
      <dgm:spPr/>
    </dgm:pt>
    <dgm:pt modelId="{4F537E0E-CA65-47FE-BADB-D0475CB44F2F}" type="pres">
      <dgm:prSet presAssocID="{34845E10-FEFA-46F5-815F-320ED5D41EC2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EEE2DB19-B97F-4DC1-836E-5EC07078BF6B}" srcId="{97E971BC-D445-4A96-8DB1-D2CFBC4B9164}" destId="{71617915-4B0B-4D01-B5A8-0DA987108088}" srcOrd="0" destOrd="0" parTransId="{5A9911BD-D954-4D85-BBB2-B43489E3AD1D}" sibTransId="{FBEE0694-FB1C-4D73-9357-62054A7DD7DC}"/>
    <dgm:cxn modelId="{1D1BF973-CC73-4DDF-9238-19F31CA57CAB}" srcId="{71617915-4B0B-4D01-B5A8-0DA987108088}" destId="{C5413938-EEBC-483E-BB26-B160F7DB819C}" srcOrd="0" destOrd="0" parTransId="{4D442C80-EC2F-455D-9234-1FBCBC880E11}" sibTransId="{B5466C59-E53B-4F8D-BD1B-ED491D0AC79D}"/>
    <dgm:cxn modelId="{5759BD52-A188-1044-9478-99DD0A1350B3}" type="presOf" srcId="{6678154B-90E4-4D41-B002-1339772948E7}" destId="{4F537E0E-CA65-47FE-BADB-D0475CB44F2F}" srcOrd="0" destOrd="1" presId="urn:microsoft.com/office/officeart/2005/8/layout/list1"/>
    <dgm:cxn modelId="{0DD8AD45-9202-104A-ABCD-67E7F4BBB937}" type="presOf" srcId="{91B1F7C9-78BB-486D-99B4-7E2DA102C49D}" destId="{F2FC5082-062B-4864-95A2-B5CA02B3094C}" srcOrd="0" destOrd="1" presId="urn:microsoft.com/office/officeart/2005/8/layout/list1"/>
    <dgm:cxn modelId="{E1D29875-D3F8-D741-8CC1-D95FE547ED67}" type="presOf" srcId="{71617915-4B0B-4D01-B5A8-0DA987108088}" destId="{1A71357D-DF94-4A2D-A0F2-5A4268332F0B}" srcOrd="1" destOrd="0" presId="urn:microsoft.com/office/officeart/2005/8/layout/list1"/>
    <dgm:cxn modelId="{CE16ED1E-77A3-FA42-943E-9CF030DD8011}" srcId="{34845E10-FEFA-46F5-815F-320ED5D41EC2}" destId="{6678154B-90E4-4D41-B002-1339772948E7}" srcOrd="1" destOrd="0" parTransId="{CD5CD4A8-B6F0-C644-9474-79A635C1950F}" sibTransId="{6F6A0C2F-14E8-1149-8628-48A82C85A4EE}"/>
    <dgm:cxn modelId="{5109DE00-6AF1-BC48-B361-5CA9BC58C630}" type="presOf" srcId="{97E971BC-D445-4A96-8DB1-D2CFBC4B9164}" destId="{84A7558B-4F68-459B-9330-BB9AE192247C}" srcOrd="0" destOrd="0" presId="urn:microsoft.com/office/officeart/2005/8/layout/list1"/>
    <dgm:cxn modelId="{66085AD1-5843-47E3-8BBB-F4B1A4EC92CF}" srcId="{71617915-4B0B-4D01-B5A8-0DA987108088}" destId="{91B1F7C9-78BB-486D-99B4-7E2DA102C49D}" srcOrd="1" destOrd="0" parTransId="{1C43A989-0817-4BA5-8622-8E8B1DED6F6C}" sibTransId="{8CFE5A78-5D10-4C58-91AE-BB34CE6B3905}"/>
    <dgm:cxn modelId="{81D64CDA-D898-481C-A57F-091A50D25327}" srcId="{34845E10-FEFA-46F5-815F-320ED5D41EC2}" destId="{9F9CA64D-3D93-4667-AF74-C94AE757D395}" srcOrd="0" destOrd="0" parTransId="{F51EC3BB-E8A0-425B-9C37-472C12ECC67F}" sibTransId="{FA96C11B-DF2E-474E-A7F7-23C270EFB4F4}"/>
    <dgm:cxn modelId="{64FD7EBE-11E2-994D-B52F-869D0E316EF6}" type="presOf" srcId="{9F9CA64D-3D93-4667-AF74-C94AE757D395}" destId="{4F537E0E-CA65-47FE-BADB-D0475CB44F2F}" srcOrd="0" destOrd="0" presId="urn:microsoft.com/office/officeart/2005/8/layout/list1"/>
    <dgm:cxn modelId="{0329CD4D-7CA5-3446-BA7A-958403D13D5C}" type="presOf" srcId="{C5413938-EEBC-483E-BB26-B160F7DB819C}" destId="{F2FC5082-062B-4864-95A2-B5CA02B3094C}" srcOrd="0" destOrd="0" presId="urn:microsoft.com/office/officeart/2005/8/layout/list1"/>
    <dgm:cxn modelId="{0924641B-23A7-461B-B36E-C4594AAD37FE}" srcId="{34845E10-FEFA-46F5-815F-320ED5D41EC2}" destId="{1BB07A80-B6B7-4F47-B006-D7FE03ABE362}" srcOrd="2" destOrd="0" parTransId="{2B188B03-3EB8-4699-BA66-3956CB986608}" sibTransId="{0D4D1A38-7226-4C72-BA51-E19F932D691F}"/>
    <dgm:cxn modelId="{4CA5A028-CE0F-9A4F-89E3-4525A77D5F3F}" type="presOf" srcId="{71617915-4B0B-4D01-B5A8-0DA987108088}" destId="{FDDACEC9-5316-411D-8566-65A1CD5B3B6C}" srcOrd="0" destOrd="0" presId="urn:microsoft.com/office/officeart/2005/8/layout/list1"/>
    <dgm:cxn modelId="{8BD8ACC2-0096-B04A-A622-63462A5E570A}" type="presOf" srcId="{34845E10-FEFA-46F5-815F-320ED5D41EC2}" destId="{2564C389-EF83-46E6-A761-38EF4E3A005B}" srcOrd="1" destOrd="0" presId="urn:microsoft.com/office/officeart/2005/8/layout/list1"/>
    <dgm:cxn modelId="{93A439ED-D5C1-C549-AEEB-9330758962E3}" type="presOf" srcId="{1BB07A80-B6B7-4F47-B006-D7FE03ABE362}" destId="{4F537E0E-CA65-47FE-BADB-D0475CB44F2F}" srcOrd="0" destOrd="2" presId="urn:microsoft.com/office/officeart/2005/8/layout/list1"/>
    <dgm:cxn modelId="{BF9C7BED-5217-E942-82B2-729C0D19C2B9}" type="presOf" srcId="{34845E10-FEFA-46F5-815F-320ED5D41EC2}" destId="{96D752A0-90C7-45F5-A86D-BA7A12238E4F}" srcOrd="0" destOrd="0" presId="urn:microsoft.com/office/officeart/2005/8/layout/list1"/>
    <dgm:cxn modelId="{E2E1D049-BCCE-4292-9A95-A8ABBFFF2B8C}" srcId="{97E971BC-D445-4A96-8DB1-D2CFBC4B9164}" destId="{34845E10-FEFA-46F5-815F-320ED5D41EC2}" srcOrd="1" destOrd="0" parTransId="{827D04AB-96B7-4266-A3C0-7288D5B80DEB}" sibTransId="{D09A742E-7EAA-4FC7-A8B4-3EE58C2BE9B1}"/>
    <dgm:cxn modelId="{9495A6FA-0CA0-9643-B9B0-88F661036B78}" type="presParOf" srcId="{84A7558B-4F68-459B-9330-BB9AE192247C}" destId="{EED613A8-6C29-43F8-81E2-A517D52C35D5}" srcOrd="0" destOrd="0" presId="urn:microsoft.com/office/officeart/2005/8/layout/list1"/>
    <dgm:cxn modelId="{812F548B-2387-8D4B-A5B7-E490006FAD25}" type="presParOf" srcId="{EED613A8-6C29-43F8-81E2-A517D52C35D5}" destId="{FDDACEC9-5316-411D-8566-65A1CD5B3B6C}" srcOrd="0" destOrd="0" presId="urn:microsoft.com/office/officeart/2005/8/layout/list1"/>
    <dgm:cxn modelId="{E98CFD33-38E1-9347-ADA1-A9B4B529BC92}" type="presParOf" srcId="{EED613A8-6C29-43F8-81E2-A517D52C35D5}" destId="{1A71357D-DF94-4A2D-A0F2-5A4268332F0B}" srcOrd="1" destOrd="0" presId="urn:microsoft.com/office/officeart/2005/8/layout/list1"/>
    <dgm:cxn modelId="{E6174748-77CC-AF4C-B18C-08B0AEF99892}" type="presParOf" srcId="{84A7558B-4F68-459B-9330-BB9AE192247C}" destId="{2EBB8815-0200-4485-B64F-AE5DB9248850}" srcOrd="1" destOrd="0" presId="urn:microsoft.com/office/officeart/2005/8/layout/list1"/>
    <dgm:cxn modelId="{D1CE06AA-7935-6442-801B-295DD1E2154A}" type="presParOf" srcId="{84A7558B-4F68-459B-9330-BB9AE192247C}" destId="{F2FC5082-062B-4864-95A2-B5CA02B3094C}" srcOrd="2" destOrd="0" presId="urn:microsoft.com/office/officeart/2005/8/layout/list1"/>
    <dgm:cxn modelId="{10C582ED-ABB8-884B-AB88-1EF1FE50F42D}" type="presParOf" srcId="{84A7558B-4F68-459B-9330-BB9AE192247C}" destId="{AC6DC61D-433B-4A2F-98D4-89C9B79CD3A6}" srcOrd="3" destOrd="0" presId="urn:microsoft.com/office/officeart/2005/8/layout/list1"/>
    <dgm:cxn modelId="{B30BEF84-B7C0-C14A-BA48-DDDD04423B95}" type="presParOf" srcId="{84A7558B-4F68-459B-9330-BB9AE192247C}" destId="{6AB8D5C5-5492-4130-A598-75AF1284F566}" srcOrd="4" destOrd="0" presId="urn:microsoft.com/office/officeart/2005/8/layout/list1"/>
    <dgm:cxn modelId="{990046AC-1968-A547-AB7C-71878110C4FA}" type="presParOf" srcId="{6AB8D5C5-5492-4130-A598-75AF1284F566}" destId="{96D752A0-90C7-45F5-A86D-BA7A12238E4F}" srcOrd="0" destOrd="0" presId="urn:microsoft.com/office/officeart/2005/8/layout/list1"/>
    <dgm:cxn modelId="{EE80A518-5DD8-BB49-8D50-B41403A4E88B}" type="presParOf" srcId="{6AB8D5C5-5492-4130-A598-75AF1284F566}" destId="{2564C389-EF83-46E6-A761-38EF4E3A005B}" srcOrd="1" destOrd="0" presId="urn:microsoft.com/office/officeart/2005/8/layout/list1"/>
    <dgm:cxn modelId="{F48D997A-8668-2943-9529-A005DBD5E28D}" type="presParOf" srcId="{84A7558B-4F68-459B-9330-BB9AE192247C}" destId="{4DA0BC7C-5155-41F4-A60F-58859CC93506}" srcOrd="5" destOrd="0" presId="urn:microsoft.com/office/officeart/2005/8/layout/list1"/>
    <dgm:cxn modelId="{6DDD5C3C-CAC5-5646-B9AF-4C50E693D5B2}" type="presParOf" srcId="{84A7558B-4F68-459B-9330-BB9AE192247C}" destId="{4F537E0E-CA65-47FE-BADB-D0475CB44F2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77B5F8-BFAD-4D6D-B08B-6272FA1089A1}">
      <dsp:nvSpPr>
        <dsp:cNvPr id="0" name=""/>
        <dsp:cNvSpPr/>
      </dsp:nvSpPr>
      <dsp:spPr>
        <a:xfrm>
          <a:off x="543107" y="871129"/>
          <a:ext cx="4314383" cy="4314383"/>
        </a:xfrm>
        <a:prstGeom prst="blockArc">
          <a:avLst>
            <a:gd name="adj1" fmla="val 11880000"/>
            <a:gd name="adj2" fmla="val 162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50F2DF-9417-47ED-99F9-721D25C514DB}">
      <dsp:nvSpPr>
        <dsp:cNvPr id="0" name=""/>
        <dsp:cNvSpPr/>
      </dsp:nvSpPr>
      <dsp:spPr>
        <a:xfrm>
          <a:off x="543107" y="871129"/>
          <a:ext cx="4314383" cy="4314383"/>
        </a:xfrm>
        <a:prstGeom prst="blockArc">
          <a:avLst>
            <a:gd name="adj1" fmla="val 7560000"/>
            <a:gd name="adj2" fmla="val 1188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B50490-CA47-4AA1-9C74-F76BEA905981}">
      <dsp:nvSpPr>
        <dsp:cNvPr id="0" name=""/>
        <dsp:cNvSpPr/>
      </dsp:nvSpPr>
      <dsp:spPr>
        <a:xfrm>
          <a:off x="543107" y="871129"/>
          <a:ext cx="4314383" cy="4314383"/>
        </a:xfrm>
        <a:prstGeom prst="blockArc">
          <a:avLst>
            <a:gd name="adj1" fmla="val 3240000"/>
            <a:gd name="adj2" fmla="val 756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65874D-176F-4181-9571-1DF6B47DA92C}">
      <dsp:nvSpPr>
        <dsp:cNvPr id="0" name=""/>
        <dsp:cNvSpPr/>
      </dsp:nvSpPr>
      <dsp:spPr>
        <a:xfrm>
          <a:off x="543107" y="871129"/>
          <a:ext cx="4314383" cy="4314383"/>
        </a:xfrm>
        <a:prstGeom prst="blockArc">
          <a:avLst>
            <a:gd name="adj1" fmla="val 20520000"/>
            <a:gd name="adj2" fmla="val 324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3B4D68-80C0-4CCD-81A2-00B301E205E9}">
      <dsp:nvSpPr>
        <dsp:cNvPr id="0" name=""/>
        <dsp:cNvSpPr/>
      </dsp:nvSpPr>
      <dsp:spPr>
        <a:xfrm>
          <a:off x="543107" y="871129"/>
          <a:ext cx="4314383" cy="4314383"/>
        </a:xfrm>
        <a:prstGeom prst="blockArc">
          <a:avLst>
            <a:gd name="adj1" fmla="val 16200000"/>
            <a:gd name="adj2" fmla="val 2052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169368-1DAA-4DB7-A9A1-C457061AB2E1}">
      <dsp:nvSpPr>
        <dsp:cNvPr id="0" name=""/>
        <dsp:cNvSpPr/>
      </dsp:nvSpPr>
      <dsp:spPr>
        <a:xfrm>
          <a:off x="1707464" y="2035486"/>
          <a:ext cx="1985669" cy="19856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/>
            <a:t>Internalisation</a:t>
          </a:r>
          <a:endParaRPr lang="en-GB" sz="1500" kern="1200" dirty="0"/>
        </a:p>
      </dsp:txBody>
      <dsp:txXfrm>
        <a:off x="1998258" y="2326280"/>
        <a:ext cx="1404081" cy="1404081"/>
      </dsp:txXfrm>
    </dsp:sp>
    <dsp:sp modelId="{883540D5-FD92-4823-AF3E-54F48B735A35}">
      <dsp:nvSpPr>
        <dsp:cNvPr id="0" name=""/>
        <dsp:cNvSpPr/>
      </dsp:nvSpPr>
      <dsp:spPr>
        <a:xfrm>
          <a:off x="2005315" y="226183"/>
          <a:ext cx="1389968" cy="13899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u="sng" kern="1200" dirty="0"/>
            <a:t>Government</a:t>
          </a:r>
          <a:r>
            <a:rPr lang="en-GB" sz="1100" kern="1200" dirty="0"/>
            <a:t>: regulation or taxation</a:t>
          </a:r>
        </a:p>
      </dsp:txBody>
      <dsp:txXfrm>
        <a:off x="2208871" y="429739"/>
        <a:ext cx="982856" cy="982856"/>
      </dsp:txXfrm>
    </dsp:sp>
    <dsp:sp modelId="{EC3E7E65-4B5E-4F52-8668-3F9EC220D243}">
      <dsp:nvSpPr>
        <dsp:cNvPr id="0" name=""/>
        <dsp:cNvSpPr/>
      </dsp:nvSpPr>
      <dsp:spPr>
        <a:xfrm>
          <a:off x="4009336" y="1682190"/>
          <a:ext cx="1389968" cy="13899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u="sng" kern="1200" dirty="0"/>
            <a:t>Civil society</a:t>
          </a:r>
          <a:r>
            <a:rPr lang="en-US" sz="1100" kern="1200" dirty="0"/>
            <a:t>: NGOs can raise awareness (advocacy)</a:t>
          </a:r>
          <a:endParaRPr lang="en-GB" sz="1100" kern="1200" dirty="0"/>
        </a:p>
      </dsp:txBody>
      <dsp:txXfrm>
        <a:off x="4212892" y="1885746"/>
        <a:ext cx="982856" cy="982856"/>
      </dsp:txXfrm>
    </dsp:sp>
    <dsp:sp modelId="{280F5F97-2688-4D9F-9484-4EED311C0613}">
      <dsp:nvSpPr>
        <dsp:cNvPr id="0" name=""/>
        <dsp:cNvSpPr/>
      </dsp:nvSpPr>
      <dsp:spPr>
        <a:xfrm>
          <a:off x="3243868" y="4038059"/>
          <a:ext cx="1389968" cy="13899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u="sng" kern="1200" dirty="0"/>
            <a:t>Financials</a:t>
          </a:r>
          <a:r>
            <a:rPr lang="en-US" sz="1100" kern="1200" dirty="0"/>
            <a:t>: incorporate ESG factors in investment + lending</a:t>
          </a:r>
          <a:endParaRPr lang="en-GB" sz="1100" kern="1200" dirty="0"/>
        </a:p>
      </dsp:txBody>
      <dsp:txXfrm>
        <a:off x="3447424" y="4241615"/>
        <a:ext cx="982856" cy="982856"/>
      </dsp:txXfrm>
    </dsp:sp>
    <dsp:sp modelId="{B0F4F7FD-EC8F-4E2C-B9DA-00507A1EC16E}">
      <dsp:nvSpPr>
        <dsp:cNvPr id="0" name=""/>
        <dsp:cNvSpPr/>
      </dsp:nvSpPr>
      <dsp:spPr>
        <a:xfrm>
          <a:off x="766761" y="4038059"/>
          <a:ext cx="1389968" cy="13899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u="sng" kern="1200" dirty="0"/>
            <a:t>Corporates</a:t>
          </a:r>
          <a:r>
            <a:rPr lang="en-US" sz="1100" kern="1200" dirty="0"/>
            <a:t>: incorporate costs of externalities in production</a:t>
          </a:r>
          <a:endParaRPr lang="en-GB" sz="1100" kern="1200" dirty="0"/>
        </a:p>
      </dsp:txBody>
      <dsp:txXfrm>
        <a:off x="970317" y="4241615"/>
        <a:ext cx="982856" cy="982856"/>
      </dsp:txXfrm>
    </dsp:sp>
    <dsp:sp modelId="{B891EE7F-EFDB-4767-9F0A-6FC52AF7D6DC}">
      <dsp:nvSpPr>
        <dsp:cNvPr id="0" name=""/>
        <dsp:cNvSpPr/>
      </dsp:nvSpPr>
      <dsp:spPr>
        <a:xfrm>
          <a:off x="1293" y="1682190"/>
          <a:ext cx="1389968" cy="13899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u="sng" kern="1200" dirty="0"/>
            <a:t>Consumers</a:t>
          </a:r>
          <a:r>
            <a:rPr lang="en-US" sz="1100" kern="1200" dirty="0"/>
            <a:t>: buy sustainable products and services</a:t>
          </a:r>
          <a:endParaRPr lang="en-GB" sz="1100" kern="1200" dirty="0"/>
        </a:p>
      </dsp:txBody>
      <dsp:txXfrm>
        <a:off x="204849" y="1885746"/>
        <a:ext cx="982856" cy="9828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96B448-8E35-F940-9C41-6816B55848C4}">
      <dsp:nvSpPr>
        <dsp:cNvPr id="0" name=""/>
        <dsp:cNvSpPr/>
      </dsp:nvSpPr>
      <dsp:spPr>
        <a:xfrm>
          <a:off x="-4640106" y="-711366"/>
          <a:ext cx="5527188" cy="5527188"/>
        </a:xfrm>
        <a:prstGeom prst="blockArc">
          <a:avLst>
            <a:gd name="adj1" fmla="val 18900000"/>
            <a:gd name="adj2" fmla="val 2700000"/>
            <a:gd name="adj3" fmla="val 391"/>
          </a:avLst>
        </a:pr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CF9BC0-53A5-4247-839F-E585B16F8626}">
      <dsp:nvSpPr>
        <dsp:cNvPr id="0" name=""/>
        <dsp:cNvSpPr/>
      </dsp:nvSpPr>
      <dsp:spPr>
        <a:xfrm>
          <a:off x="570514" y="410445"/>
          <a:ext cx="7294540" cy="8208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1582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>
              <a:latin typeface="Arial" panose="020B0604020202020204" pitchFamily="34" charset="0"/>
              <a:cs typeface="Arial" panose="020B0604020202020204" pitchFamily="34" charset="0"/>
            </a:rPr>
            <a:t>Anticipation of regulation / taxation</a:t>
          </a:r>
          <a:br>
            <a:rPr lang="en-GB" sz="18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sz="1800" kern="1200" dirty="0">
              <a:latin typeface="Arial" panose="020B0604020202020204" pitchFamily="34" charset="0"/>
              <a:cs typeface="Arial" panose="020B0604020202020204" pitchFamily="34" charset="0"/>
            </a:rPr>
            <a:t> (e.g. carbon tax)</a:t>
          </a:r>
          <a:endParaRPr lang="nl-NL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0514" y="410445"/>
        <a:ext cx="7294540" cy="820891"/>
      </dsp:txXfrm>
    </dsp:sp>
    <dsp:sp modelId="{E99A21B6-204C-9343-BF59-886128FC62F3}">
      <dsp:nvSpPr>
        <dsp:cNvPr id="0" name=""/>
        <dsp:cNvSpPr/>
      </dsp:nvSpPr>
      <dsp:spPr>
        <a:xfrm>
          <a:off x="57457" y="307834"/>
          <a:ext cx="1026114" cy="1026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3ACE07-AA1F-1A4A-94C9-DE07A00B0BA7}">
      <dsp:nvSpPr>
        <dsp:cNvPr id="0" name=""/>
        <dsp:cNvSpPr/>
      </dsp:nvSpPr>
      <dsp:spPr>
        <a:xfrm>
          <a:off x="868908" y="1641782"/>
          <a:ext cx="6996146" cy="8208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1582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>
              <a:latin typeface="Arial" panose="020B0604020202020204" pitchFamily="34" charset="0"/>
              <a:cs typeface="Arial" panose="020B0604020202020204" pitchFamily="34" charset="0"/>
            </a:rPr>
            <a:t>Reputation – pressure from NGOs and consumers</a:t>
          </a:r>
        </a:p>
      </dsp:txBody>
      <dsp:txXfrm>
        <a:off x="868908" y="1641782"/>
        <a:ext cx="6996146" cy="820891"/>
      </dsp:txXfrm>
    </dsp:sp>
    <dsp:sp modelId="{8EC593FD-3B4D-C442-9FC8-14A8F1C6CD6F}">
      <dsp:nvSpPr>
        <dsp:cNvPr id="0" name=""/>
        <dsp:cNvSpPr/>
      </dsp:nvSpPr>
      <dsp:spPr>
        <a:xfrm>
          <a:off x="355851" y="1539171"/>
          <a:ext cx="1026114" cy="1026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D2E430-9B90-B245-A5B6-F5D909B0C56F}">
      <dsp:nvSpPr>
        <dsp:cNvPr id="0" name=""/>
        <dsp:cNvSpPr/>
      </dsp:nvSpPr>
      <dsp:spPr>
        <a:xfrm>
          <a:off x="570514" y="2873119"/>
          <a:ext cx="7294540" cy="8208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1582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>
              <a:latin typeface="Arial" panose="020B0604020202020204" pitchFamily="34" charset="0"/>
              <a:cs typeface="Arial" panose="020B0604020202020204" pitchFamily="34" charset="0"/>
            </a:rPr>
            <a:t>Future-proof: transition to SDGs by 2030</a:t>
          </a:r>
        </a:p>
      </dsp:txBody>
      <dsp:txXfrm>
        <a:off x="570514" y="2873119"/>
        <a:ext cx="7294540" cy="820891"/>
      </dsp:txXfrm>
    </dsp:sp>
    <dsp:sp modelId="{DF93B96D-6FD0-5D44-8754-F106C0D3C175}">
      <dsp:nvSpPr>
        <dsp:cNvPr id="0" name=""/>
        <dsp:cNvSpPr/>
      </dsp:nvSpPr>
      <dsp:spPr>
        <a:xfrm>
          <a:off x="57457" y="2770507"/>
          <a:ext cx="1026114" cy="1026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0397ED-233B-4CD7-A3E8-4E6B4CD8E022}">
      <dsp:nvSpPr>
        <dsp:cNvPr id="0" name=""/>
        <dsp:cNvSpPr/>
      </dsp:nvSpPr>
      <dsp:spPr>
        <a:xfrm>
          <a:off x="-3594507" y="-556159"/>
          <a:ext cx="4314412" cy="4314412"/>
        </a:xfrm>
        <a:prstGeom prst="blockArc">
          <a:avLst>
            <a:gd name="adj1" fmla="val 18900000"/>
            <a:gd name="adj2" fmla="val 2700000"/>
            <a:gd name="adj3" fmla="val 501"/>
          </a:avLst>
        </a:pr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7578A9-11E1-40F7-B72C-1B7AC5F5634F}">
      <dsp:nvSpPr>
        <dsp:cNvPr id="0" name=""/>
        <dsp:cNvSpPr/>
      </dsp:nvSpPr>
      <dsp:spPr>
        <a:xfrm>
          <a:off x="588624" y="457451"/>
          <a:ext cx="5970876" cy="9147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6102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Arial"/>
              <a:cs typeface="Arial"/>
            </a:rPr>
            <a:t>Raising prices through taxation to reduce demand</a:t>
          </a:r>
          <a:endParaRPr lang="en-GB" sz="1800" kern="1200" dirty="0">
            <a:latin typeface="Arial"/>
            <a:cs typeface="Arial"/>
          </a:endParaRPr>
        </a:p>
      </dsp:txBody>
      <dsp:txXfrm>
        <a:off x="588624" y="457451"/>
        <a:ext cx="5970876" cy="914773"/>
      </dsp:txXfrm>
    </dsp:sp>
    <dsp:sp modelId="{7FCF15CF-0C60-40E6-BDD3-A215C15A7F0E}">
      <dsp:nvSpPr>
        <dsp:cNvPr id="0" name=""/>
        <dsp:cNvSpPr/>
      </dsp:nvSpPr>
      <dsp:spPr>
        <a:xfrm>
          <a:off x="16891" y="343104"/>
          <a:ext cx="1143467" cy="11434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FE58DD-F10C-4692-8121-03841790154E}">
      <dsp:nvSpPr>
        <dsp:cNvPr id="0" name=""/>
        <dsp:cNvSpPr/>
      </dsp:nvSpPr>
      <dsp:spPr>
        <a:xfrm>
          <a:off x="588624" y="1829868"/>
          <a:ext cx="5970876" cy="9147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6102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Arial"/>
              <a:cs typeface="Arial"/>
            </a:rPr>
            <a:t>Limiting quantity directly through regulatory quotas (letting prices adjust)</a:t>
          </a:r>
          <a:endParaRPr lang="en-GB" sz="1800" kern="1200" dirty="0">
            <a:latin typeface="Arial"/>
            <a:cs typeface="Arial"/>
          </a:endParaRPr>
        </a:p>
      </dsp:txBody>
      <dsp:txXfrm>
        <a:off x="588624" y="1829868"/>
        <a:ext cx="5970876" cy="914773"/>
      </dsp:txXfrm>
    </dsp:sp>
    <dsp:sp modelId="{B225300E-BE86-4F3B-ADD8-D81C18407C73}">
      <dsp:nvSpPr>
        <dsp:cNvPr id="0" name=""/>
        <dsp:cNvSpPr/>
      </dsp:nvSpPr>
      <dsp:spPr>
        <a:xfrm>
          <a:off x="16891" y="1715521"/>
          <a:ext cx="1143467" cy="11434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DAB84C-E749-49FC-9E75-301B1050B33A}">
      <dsp:nvSpPr>
        <dsp:cNvPr id="0" name=""/>
        <dsp:cNvSpPr/>
      </dsp:nvSpPr>
      <dsp:spPr>
        <a:xfrm>
          <a:off x="265246" y="249827"/>
          <a:ext cx="1798804" cy="2016738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00AB62-3548-4FF1-B3B0-F4DA752F208E}">
      <dsp:nvSpPr>
        <dsp:cNvPr id="0" name=""/>
        <dsp:cNvSpPr/>
      </dsp:nvSpPr>
      <dsp:spPr>
        <a:xfrm>
          <a:off x="1966511" y="4579"/>
          <a:ext cx="2347369" cy="2516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0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Early adopters</a:t>
          </a:r>
          <a:endParaRPr lang="en-GB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66511" y="4579"/>
        <a:ext cx="2347369" cy="2516393"/>
      </dsp:txXfrm>
    </dsp:sp>
    <dsp:sp modelId="{5D6B6CAE-56E0-4ECB-87DE-D8A84F525223}">
      <dsp:nvSpPr>
        <dsp:cNvPr id="0" name=""/>
        <dsp:cNvSpPr/>
      </dsp:nvSpPr>
      <dsp:spPr>
        <a:xfrm>
          <a:off x="842970" y="2965704"/>
          <a:ext cx="1850363" cy="2037171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C9FF2E-2BA6-483C-AF21-8B080B954FC5}">
      <dsp:nvSpPr>
        <dsp:cNvPr id="0" name=""/>
        <dsp:cNvSpPr/>
      </dsp:nvSpPr>
      <dsp:spPr>
        <a:xfrm>
          <a:off x="2614582" y="2668870"/>
          <a:ext cx="2579061" cy="2516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0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Laggards</a:t>
          </a:r>
          <a:endParaRPr lang="en-GB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14582" y="2668870"/>
        <a:ext cx="2579061" cy="25163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F5ED27-22A5-4A40-B384-DCB5D7FBA982}">
      <dsp:nvSpPr>
        <dsp:cNvPr id="0" name=""/>
        <dsp:cNvSpPr/>
      </dsp:nvSpPr>
      <dsp:spPr>
        <a:xfrm>
          <a:off x="3149936" y="645905"/>
          <a:ext cx="2136140" cy="4746752"/>
        </a:xfrm>
        <a:prstGeom prst="rect">
          <a:avLst/>
        </a:prstGeom>
        <a:solidFill>
          <a:schemeClr val="tx1">
            <a:lumMod val="60000"/>
            <a:lumOff val="4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165735" bIns="36830" numCol="1" spcCol="1270" anchor="ctr" anchorCtr="0">
          <a:noAutofit/>
        </a:bodyPr>
        <a:lstStyle/>
        <a:p>
          <a:pPr lvl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Low income countries</a:t>
          </a:r>
          <a:endParaRPr lang="en-GB" sz="2900" kern="1200" dirty="0"/>
        </a:p>
      </dsp:txBody>
      <dsp:txXfrm rot="16200000">
        <a:off x="2879405" y="2481486"/>
        <a:ext cx="4226560" cy="555396"/>
      </dsp:txXfrm>
    </dsp:sp>
    <dsp:sp modelId="{990563F6-226E-45E1-89E5-53B2D9E4EB40}">
      <dsp:nvSpPr>
        <dsp:cNvPr id="0" name=""/>
        <dsp:cNvSpPr/>
      </dsp:nvSpPr>
      <dsp:spPr>
        <a:xfrm>
          <a:off x="816171" y="0"/>
          <a:ext cx="2136140" cy="53926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165735" bIns="36830" numCol="1" spcCol="1270" anchor="ctr" anchorCtr="0">
          <a:noAutofit/>
        </a:bodyPr>
        <a:lstStyle/>
        <a:p>
          <a:pPr lvl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>
              <a:latin typeface="Arial"/>
              <a:cs typeface="Arial"/>
            </a:rPr>
            <a:t>High income countries</a:t>
          </a:r>
          <a:endParaRPr lang="en-GB" sz="2900" kern="1200" dirty="0">
            <a:latin typeface="Arial"/>
            <a:cs typeface="Arial"/>
          </a:endParaRPr>
        </a:p>
      </dsp:txBody>
      <dsp:txXfrm rot="16200000">
        <a:off x="545641" y="1835581"/>
        <a:ext cx="4226560" cy="555396"/>
      </dsp:txXfrm>
    </dsp:sp>
    <dsp:sp modelId="{BE97524F-DC07-44C3-9969-649A399C84FF}">
      <dsp:nvSpPr>
        <dsp:cNvPr id="0" name=""/>
        <dsp:cNvSpPr/>
      </dsp:nvSpPr>
      <dsp:spPr>
        <a:xfrm>
          <a:off x="895796" y="0"/>
          <a:ext cx="1529157" cy="5418667"/>
        </a:xfrm>
        <a:prstGeom prst="rect">
          <a:avLst/>
        </a:prstGeom>
        <a:noFill/>
        <a:ln w="55000" cap="flat" cmpd="thickThin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latin typeface="Arial"/>
              <a:cs typeface="Arial"/>
            </a:rPr>
            <a:t>- max working hours</a:t>
          </a:r>
          <a:endParaRPr lang="en-GB" sz="1500" kern="1200" dirty="0">
            <a:latin typeface="Arial"/>
            <a:cs typeface="Arial"/>
          </a:endParaRP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latin typeface="Arial"/>
              <a:cs typeface="Arial"/>
            </a:rPr>
            <a:t>- health and safety regulation</a:t>
          </a:r>
          <a:endParaRPr lang="en-GB" sz="1500" kern="1200" dirty="0">
            <a:latin typeface="Arial"/>
            <a:cs typeface="Arial"/>
          </a:endParaRP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latin typeface="Arial"/>
              <a:cs typeface="Arial"/>
            </a:rPr>
            <a:t>- gender equality</a:t>
          </a:r>
          <a:endParaRPr lang="en-GB" sz="1500" kern="1200" dirty="0">
            <a:latin typeface="Arial"/>
            <a:cs typeface="Arial"/>
          </a:endParaRP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latin typeface="Arial"/>
              <a:cs typeface="Arial"/>
            </a:rPr>
            <a:t>- minimum wage</a:t>
          </a:r>
          <a:endParaRPr lang="en-GB" sz="1500" kern="1200" dirty="0">
            <a:latin typeface="Arial"/>
            <a:cs typeface="Arial"/>
          </a:endParaRPr>
        </a:p>
      </dsp:txBody>
      <dsp:txXfrm>
        <a:off x="895796" y="0"/>
        <a:ext cx="1529157" cy="5418667"/>
      </dsp:txXfrm>
    </dsp:sp>
    <dsp:sp modelId="{F4CBC0BD-352D-4920-AB82-D9F739EFB0BD}">
      <dsp:nvSpPr>
        <dsp:cNvPr id="0" name=""/>
        <dsp:cNvSpPr/>
      </dsp:nvSpPr>
      <dsp:spPr>
        <a:xfrm>
          <a:off x="3200046" y="608820"/>
          <a:ext cx="1660681" cy="4772761"/>
        </a:xfrm>
        <a:prstGeom prst="rect">
          <a:avLst/>
        </a:prstGeom>
        <a:noFill/>
        <a:ln w="55000" cap="flat" cmpd="thickThin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latin typeface="Arial"/>
              <a:cs typeface="Arial"/>
            </a:rPr>
            <a:t>- advances in education, but…</a:t>
          </a:r>
          <a:endParaRPr lang="en-GB" sz="1500" kern="1200" dirty="0">
            <a:latin typeface="Arial"/>
            <a:cs typeface="Arial"/>
          </a:endParaRP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latin typeface="Arial"/>
              <a:cs typeface="Arial"/>
            </a:rPr>
            <a:t>- underpayment</a:t>
          </a:r>
          <a:endParaRPr lang="en-GB" sz="1500" kern="1200" dirty="0">
            <a:latin typeface="Arial"/>
            <a:cs typeface="Arial"/>
          </a:endParaRP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latin typeface="Arial"/>
              <a:cs typeface="Arial"/>
            </a:rPr>
            <a:t>- child </a:t>
          </a:r>
          <a:r>
            <a:rPr lang="en-US" sz="1500" kern="1200" dirty="0" err="1">
              <a:latin typeface="Arial"/>
              <a:cs typeface="Arial"/>
            </a:rPr>
            <a:t>labour</a:t>
          </a:r>
          <a:endParaRPr lang="en-GB" sz="1500" kern="1200" dirty="0">
            <a:latin typeface="Arial"/>
            <a:cs typeface="Arial"/>
          </a:endParaRP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latin typeface="Arial"/>
              <a:cs typeface="Arial"/>
            </a:rPr>
            <a:t>- human rights</a:t>
          </a:r>
          <a:endParaRPr lang="en-GB" sz="1500" kern="1200" dirty="0">
            <a:latin typeface="Arial"/>
            <a:cs typeface="Arial"/>
          </a:endParaRPr>
        </a:p>
      </dsp:txBody>
      <dsp:txXfrm>
        <a:off x="3200046" y="608820"/>
        <a:ext cx="1660681" cy="477276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2C3FA3-3F91-3447-863B-CCF561EC6D97}">
      <dsp:nvSpPr>
        <dsp:cNvPr id="0" name=""/>
        <dsp:cNvSpPr/>
      </dsp:nvSpPr>
      <dsp:spPr>
        <a:xfrm>
          <a:off x="0" y="864085"/>
          <a:ext cx="8352928" cy="2661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280" tIns="1353820" rIns="648280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latin typeface="Arial"/>
              <a:cs typeface="Arial"/>
            </a:rPr>
            <a:t>Measuring and </a:t>
          </a:r>
          <a:r>
            <a:rPr lang="en-US" sz="1800" b="1" kern="1200" dirty="0" err="1" smtClean="0">
              <a:latin typeface="Arial"/>
              <a:cs typeface="Arial"/>
            </a:rPr>
            <a:t>monetisation</a:t>
          </a:r>
          <a:r>
            <a:rPr lang="en-US" sz="1800" b="1" kern="1200" dirty="0" smtClean="0">
              <a:latin typeface="Arial"/>
              <a:cs typeface="Arial"/>
            </a:rPr>
            <a:t> </a:t>
          </a:r>
          <a:r>
            <a:rPr lang="en-US" sz="1800" kern="1200" dirty="0" smtClean="0">
              <a:latin typeface="Arial"/>
              <a:cs typeface="Arial"/>
            </a:rPr>
            <a:t>is possible through technology (IT, data) and science (life cycle analyses, environmental economics)</a:t>
          </a:r>
          <a:br>
            <a:rPr lang="en-US" sz="1800" kern="1200" dirty="0" smtClean="0">
              <a:latin typeface="Arial"/>
              <a:cs typeface="Arial"/>
            </a:rPr>
          </a:br>
          <a:endParaRPr lang="en-US" sz="1800" kern="1200" dirty="0">
            <a:latin typeface="Arial"/>
            <a:cs typeface="Arial"/>
          </a:endParaRPr>
        </a:p>
        <a:p>
          <a:pPr marL="171450" lvl="1" indent="-171450" algn="l" defTabSz="8001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latin typeface="Arial"/>
              <a:cs typeface="Arial"/>
            </a:rPr>
            <a:t>Pricing</a:t>
          </a:r>
          <a:r>
            <a:rPr lang="en-US" sz="1800" kern="1200" dirty="0" smtClean="0">
              <a:latin typeface="Arial"/>
              <a:cs typeface="Arial"/>
            </a:rPr>
            <a:t> is possible by </a:t>
          </a:r>
          <a:r>
            <a:rPr lang="en-US" sz="1800" kern="1200" dirty="0" err="1" smtClean="0">
              <a:latin typeface="Arial"/>
              <a:cs typeface="Arial"/>
            </a:rPr>
            <a:t>optimising</a:t>
          </a:r>
          <a:r>
            <a:rPr lang="en-US" sz="1800" kern="1200" dirty="0" smtClean="0">
              <a:latin typeface="Arial"/>
              <a:cs typeface="Arial"/>
            </a:rPr>
            <a:t> across F, S and E dimension</a:t>
          </a:r>
          <a:endParaRPr lang="en-US" sz="1800" kern="1200" dirty="0">
            <a:latin typeface="Arial"/>
            <a:cs typeface="Arial"/>
          </a:endParaRPr>
        </a:p>
      </dsp:txBody>
      <dsp:txXfrm>
        <a:off x="0" y="864085"/>
        <a:ext cx="8352928" cy="2661750"/>
      </dsp:txXfrm>
    </dsp:sp>
    <dsp:sp modelId="{C1AE88A3-F01F-A142-9EA1-B1B76BC6A9E7}">
      <dsp:nvSpPr>
        <dsp:cNvPr id="0" name=""/>
        <dsp:cNvSpPr/>
      </dsp:nvSpPr>
      <dsp:spPr>
        <a:xfrm>
          <a:off x="417646" y="794644"/>
          <a:ext cx="7591575" cy="10288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/>
              <a:cs typeface="Arial"/>
            </a:rPr>
            <a:t>What can business do with remaining externalities?</a:t>
          </a:r>
          <a:endParaRPr lang="en-US" sz="2400" kern="1200" dirty="0">
            <a:latin typeface="Arial"/>
            <a:cs typeface="Arial"/>
          </a:endParaRPr>
        </a:p>
      </dsp:txBody>
      <dsp:txXfrm>
        <a:off x="467870" y="844868"/>
        <a:ext cx="7491127" cy="92839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8BC469-7A98-4EF9-B28B-AB07416AB1CF}">
      <dsp:nvSpPr>
        <dsp:cNvPr id="0" name=""/>
        <dsp:cNvSpPr/>
      </dsp:nvSpPr>
      <dsp:spPr>
        <a:xfrm>
          <a:off x="0" y="357984"/>
          <a:ext cx="8511540" cy="2047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590" tIns="1353820" rIns="66059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11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>
              <a:latin typeface="Arial"/>
              <a:cs typeface="Arial"/>
            </a:rPr>
            <a:t>Timing</a:t>
          </a:r>
          <a:r>
            <a:rPr lang="en-US" sz="1600" kern="1200" dirty="0">
              <a:latin typeface="Arial"/>
              <a:cs typeface="Arial"/>
            </a:rPr>
            <a:t>: when will </a:t>
          </a:r>
          <a:r>
            <a:rPr lang="en-US" sz="1600" kern="1200" dirty="0" err="1">
              <a:latin typeface="Arial"/>
              <a:cs typeface="Arial"/>
            </a:rPr>
            <a:t>labour</a:t>
          </a:r>
          <a:r>
            <a:rPr lang="en-US" sz="1600" kern="1200" dirty="0">
              <a:latin typeface="Arial"/>
              <a:cs typeface="Arial"/>
            </a:rPr>
            <a:t> laws be tightened and carbon taxes be introduced</a:t>
          </a:r>
          <a:endParaRPr lang="en-GB" sz="1600" kern="1200" dirty="0">
            <a:latin typeface="Arial"/>
            <a:cs typeface="Arial"/>
          </a:endParaRPr>
        </a:p>
        <a:p>
          <a:pPr marL="171450" lvl="1" indent="-171450" algn="l" defTabSz="711200">
            <a:lnSpc>
              <a:spcPct val="11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>
              <a:latin typeface="Arial"/>
              <a:cs typeface="Arial"/>
            </a:rPr>
            <a:t>Reversal</a:t>
          </a:r>
          <a:r>
            <a:rPr lang="en-US" sz="1600" kern="1200" dirty="0">
              <a:latin typeface="Arial"/>
              <a:cs typeface="Arial"/>
            </a:rPr>
            <a:t>: policies may be reversed / changed (e.g. solar panel subsidies)</a:t>
          </a:r>
        </a:p>
      </dsp:txBody>
      <dsp:txXfrm>
        <a:off x="0" y="357984"/>
        <a:ext cx="8511540" cy="2047500"/>
      </dsp:txXfrm>
    </dsp:sp>
    <dsp:sp modelId="{0B0BF7AD-C24B-4DA3-A152-DA15D721A0FB}">
      <dsp:nvSpPr>
        <dsp:cNvPr id="0" name=""/>
        <dsp:cNvSpPr/>
      </dsp:nvSpPr>
      <dsp:spPr>
        <a:xfrm>
          <a:off x="425577" y="315962"/>
          <a:ext cx="5958078" cy="10014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201" tIns="0" rIns="225201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>
              <a:latin typeface="Arial"/>
              <a:cs typeface="Arial"/>
            </a:rPr>
            <a:t>Policy uncertainty</a:t>
          </a:r>
          <a:endParaRPr lang="en-GB" sz="3600" kern="1200" dirty="0">
            <a:latin typeface="Arial"/>
            <a:cs typeface="Arial"/>
          </a:endParaRPr>
        </a:p>
      </dsp:txBody>
      <dsp:txXfrm>
        <a:off x="474462" y="364847"/>
        <a:ext cx="5860308" cy="903651"/>
      </dsp:txXfrm>
    </dsp:sp>
    <dsp:sp modelId="{B4399551-AC59-4F74-9C3F-A72BF38AAAC0}">
      <dsp:nvSpPr>
        <dsp:cNvPr id="0" name=""/>
        <dsp:cNvSpPr/>
      </dsp:nvSpPr>
      <dsp:spPr>
        <a:xfrm>
          <a:off x="0" y="2748079"/>
          <a:ext cx="8511540" cy="2354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590" tIns="1353820" rIns="66059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11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>
              <a:latin typeface="Arial"/>
              <a:cs typeface="Arial"/>
            </a:rPr>
            <a:t>Exponential growth</a:t>
          </a:r>
          <a:r>
            <a:rPr lang="en-US" sz="1600" kern="1200" dirty="0">
              <a:latin typeface="Arial"/>
              <a:cs typeface="Arial"/>
            </a:rPr>
            <a:t>: new innovations and spectacular rise of renewables (solar PV, wind) </a:t>
          </a:r>
          <a:r>
            <a:rPr lang="en-GB" sz="1600" kern="1200" dirty="0">
              <a:latin typeface="Arial"/>
              <a:ea typeface="Wingdings"/>
              <a:cs typeface="Arial"/>
              <a:sym typeface="Wingdings"/>
            </a:rPr>
            <a:t></a:t>
          </a:r>
          <a:r>
            <a:rPr lang="en-GB" sz="1600" kern="1200" dirty="0">
              <a:latin typeface="Arial"/>
              <a:cs typeface="Arial"/>
              <a:sym typeface="Wingdings"/>
            </a:rPr>
            <a:t> Moore’s law: doubling of capacity each x years</a:t>
          </a:r>
          <a:r>
            <a:rPr lang="en-US" sz="1600" kern="1200" dirty="0">
              <a:latin typeface="Arial"/>
              <a:cs typeface="Arial"/>
            </a:rPr>
            <a:t>   </a:t>
          </a:r>
          <a:endParaRPr lang="en-GB" sz="1600" kern="1200" dirty="0">
            <a:latin typeface="Arial"/>
            <a:cs typeface="Arial"/>
          </a:endParaRPr>
        </a:p>
        <a:p>
          <a:pPr marL="171450" lvl="1" indent="-171450" algn="l" defTabSz="711200">
            <a:lnSpc>
              <a:spcPct val="11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>
              <a:latin typeface="Arial"/>
              <a:cs typeface="Arial"/>
            </a:rPr>
            <a:t>Changes</a:t>
          </a:r>
          <a:r>
            <a:rPr lang="en-US" sz="1600" kern="1200" dirty="0">
              <a:latin typeface="Arial"/>
              <a:cs typeface="Arial"/>
            </a:rPr>
            <a:t> in consumer </a:t>
          </a:r>
          <a:r>
            <a:rPr lang="en-US" sz="1600" kern="1200" dirty="0" err="1">
              <a:latin typeface="Arial"/>
              <a:cs typeface="Arial"/>
            </a:rPr>
            <a:t>behaviour</a:t>
          </a:r>
          <a:r>
            <a:rPr lang="en-US" sz="1600" kern="1200" dirty="0">
              <a:latin typeface="Arial"/>
              <a:cs typeface="Arial"/>
            </a:rPr>
            <a:t> and preferences</a:t>
          </a:r>
        </a:p>
      </dsp:txBody>
      <dsp:txXfrm>
        <a:off x="0" y="2748079"/>
        <a:ext cx="8511540" cy="2354625"/>
      </dsp:txXfrm>
    </dsp:sp>
    <dsp:sp modelId="{4A3E6F00-12F9-4560-8F32-F04642B162BA}">
      <dsp:nvSpPr>
        <dsp:cNvPr id="0" name=""/>
        <dsp:cNvSpPr/>
      </dsp:nvSpPr>
      <dsp:spPr>
        <a:xfrm>
          <a:off x="425577" y="2756484"/>
          <a:ext cx="5958078" cy="9509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201" tIns="0" rIns="225201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>
              <a:latin typeface="Arial"/>
              <a:cs typeface="Arial"/>
            </a:rPr>
            <a:t>Technological uncertainty</a:t>
          </a:r>
          <a:endParaRPr lang="en-GB" sz="3600" kern="1200" dirty="0">
            <a:latin typeface="Arial"/>
            <a:cs typeface="Arial"/>
          </a:endParaRPr>
        </a:p>
      </dsp:txBody>
      <dsp:txXfrm>
        <a:off x="472001" y="2802908"/>
        <a:ext cx="5865230" cy="85814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FC5082-062B-4864-95A2-B5CA02B3094C}">
      <dsp:nvSpPr>
        <dsp:cNvPr id="0" name=""/>
        <dsp:cNvSpPr/>
      </dsp:nvSpPr>
      <dsp:spPr>
        <a:xfrm>
          <a:off x="0" y="341073"/>
          <a:ext cx="8604448" cy="16655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7801" tIns="978916" rIns="66780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11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>
              <a:latin typeface="Arial"/>
              <a:cs typeface="Arial"/>
            </a:rPr>
            <a:t>Government regulation </a:t>
          </a:r>
          <a:r>
            <a:rPr lang="en-US" sz="1600" kern="1200" dirty="0">
              <a:latin typeface="Arial"/>
              <a:cs typeface="Arial"/>
            </a:rPr>
            <a:t>(e.g. carbon pricing), or</a:t>
          </a:r>
          <a:endParaRPr lang="en-GB" sz="1600" kern="1200" dirty="0">
            <a:latin typeface="Arial"/>
            <a:cs typeface="Arial"/>
          </a:endParaRPr>
        </a:p>
        <a:p>
          <a:pPr marL="171450" lvl="1" indent="-171450" algn="l" defTabSz="711200">
            <a:lnSpc>
              <a:spcPct val="11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>
              <a:latin typeface="Arial"/>
              <a:cs typeface="Arial"/>
            </a:rPr>
            <a:t>Technological change </a:t>
          </a:r>
          <a:r>
            <a:rPr lang="en-US" sz="1600" kern="1200" dirty="0">
              <a:latin typeface="Arial"/>
              <a:cs typeface="Arial"/>
            </a:rPr>
            <a:t>(e.g. reduced cost of solar PV or wind)</a:t>
          </a:r>
        </a:p>
      </dsp:txBody>
      <dsp:txXfrm>
        <a:off x="0" y="341073"/>
        <a:ext cx="8604448" cy="1665562"/>
      </dsp:txXfrm>
    </dsp:sp>
    <dsp:sp modelId="{1A71357D-DF94-4A2D-A0F2-5A4268332F0B}">
      <dsp:nvSpPr>
        <dsp:cNvPr id="0" name=""/>
        <dsp:cNvSpPr/>
      </dsp:nvSpPr>
      <dsp:spPr>
        <a:xfrm>
          <a:off x="430222" y="25222"/>
          <a:ext cx="5587883" cy="10095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659" tIns="0" rIns="227659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latin typeface="Arial"/>
              <a:cs typeface="Arial"/>
            </a:rPr>
            <a:t>Stranded assets</a:t>
          </a:r>
          <a:endParaRPr lang="en-GB" sz="3200" kern="1200" dirty="0">
            <a:latin typeface="Arial"/>
            <a:cs typeface="Arial"/>
          </a:endParaRPr>
        </a:p>
      </dsp:txBody>
      <dsp:txXfrm>
        <a:off x="479505" y="74505"/>
        <a:ext cx="5489317" cy="911004"/>
      </dsp:txXfrm>
    </dsp:sp>
    <dsp:sp modelId="{4F537E0E-CA65-47FE-BADB-D0475CB44F2F}">
      <dsp:nvSpPr>
        <dsp:cNvPr id="0" name=""/>
        <dsp:cNvSpPr/>
      </dsp:nvSpPr>
      <dsp:spPr>
        <a:xfrm>
          <a:off x="0" y="2497479"/>
          <a:ext cx="8604448" cy="22577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7801" tIns="978916" rIns="66780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11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latin typeface="Arial"/>
              <a:cs typeface="Arial"/>
            </a:rPr>
            <a:t>Carbon pricing affects </a:t>
          </a:r>
          <a:r>
            <a:rPr lang="en-US" sz="1600" b="1" kern="1200" dirty="0">
              <a:latin typeface="Arial"/>
              <a:cs typeface="Arial"/>
            </a:rPr>
            <a:t>all carbon-intensive </a:t>
          </a:r>
          <a:r>
            <a:rPr lang="en-US" sz="1600" kern="1200" dirty="0">
              <a:latin typeface="Arial"/>
              <a:cs typeface="Arial"/>
            </a:rPr>
            <a:t>assets</a:t>
          </a:r>
          <a:endParaRPr lang="en-GB" sz="1600" kern="1200" dirty="0">
            <a:latin typeface="Arial"/>
            <a:cs typeface="Arial"/>
          </a:endParaRPr>
        </a:p>
        <a:p>
          <a:pPr marL="171450" lvl="1" indent="-171450" algn="l" defTabSz="711200">
            <a:lnSpc>
              <a:spcPct val="11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latin typeface="Arial"/>
              <a:cs typeface="Arial"/>
            </a:rPr>
            <a:t>Intensive agriculture (</a:t>
          </a:r>
          <a:r>
            <a:rPr lang="en-US" sz="1600" kern="1200" dirty="0" err="1">
              <a:latin typeface="Arial"/>
              <a:cs typeface="Arial"/>
            </a:rPr>
            <a:t>fertiliser</a:t>
          </a:r>
          <a:r>
            <a:rPr lang="en-US" sz="1600" kern="1200" dirty="0">
              <a:latin typeface="Arial"/>
              <a:cs typeface="Arial"/>
            </a:rPr>
            <a:t> + irrigation) may lead to </a:t>
          </a:r>
          <a:r>
            <a:rPr lang="en-US" sz="1600" b="1" kern="1200" dirty="0">
              <a:latin typeface="Arial"/>
              <a:cs typeface="Arial"/>
            </a:rPr>
            <a:t>degraded land </a:t>
          </a:r>
          <a:r>
            <a:rPr lang="en-US" sz="1600" kern="1200" dirty="0">
              <a:latin typeface="Arial"/>
              <a:cs typeface="Arial"/>
            </a:rPr>
            <a:t>(lower soil quality), species loss and human migration</a:t>
          </a:r>
          <a:endParaRPr lang="en-GB" sz="1600" kern="1200" dirty="0">
            <a:latin typeface="Arial"/>
            <a:cs typeface="Arial"/>
          </a:endParaRPr>
        </a:p>
        <a:p>
          <a:pPr marL="171450" lvl="1" indent="-171450" algn="l" defTabSz="711200">
            <a:lnSpc>
              <a:spcPct val="11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latin typeface="Arial"/>
              <a:cs typeface="Arial"/>
            </a:rPr>
            <a:t>Broadly applicable: </a:t>
          </a:r>
          <a:r>
            <a:rPr lang="en-US" sz="1600" b="1" kern="1200" dirty="0">
              <a:latin typeface="Arial"/>
              <a:cs typeface="Arial"/>
            </a:rPr>
            <a:t>car parks in cities </a:t>
          </a:r>
          <a:r>
            <a:rPr lang="en-US" sz="1600" kern="1200" dirty="0">
              <a:latin typeface="Arial"/>
              <a:cs typeface="Arial"/>
            </a:rPr>
            <a:t>can become stranded asset (car share)</a:t>
          </a:r>
        </a:p>
      </dsp:txBody>
      <dsp:txXfrm>
        <a:off x="0" y="2497479"/>
        <a:ext cx="8604448" cy="2257762"/>
      </dsp:txXfrm>
    </dsp:sp>
    <dsp:sp modelId="{2564C389-EF83-46E6-A761-38EF4E3A005B}">
      <dsp:nvSpPr>
        <dsp:cNvPr id="0" name=""/>
        <dsp:cNvSpPr/>
      </dsp:nvSpPr>
      <dsp:spPr>
        <a:xfrm>
          <a:off x="430222" y="2260435"/>
          <a:ext cx="5877294" cy="9307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659" tIns="0" rIns="227659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latin typeface="Arial"/>
              <a:cs typeface="Arial"/>
            </a:rPr>
            <a:t>Which assets?</a:t>
          </a:r>
          <a:endParaRPr lang="en-GB" sz="3200" kern="1200" dirty="0">
            <a:latin typeface="Arial"/>
            <a:cs typeface="Arial"/>
          </a:endParaRPr>
        </a:p>
      </dsp:txBody>
      <dsp:txXfrm>
        <a:off x="475658" y="2305871"/>
        <a:ext cx="5786422" cy="8398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BlockDescendingList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008438F0-EB86-4D40-B674-ECCFD8BD7225}" type="datetime1">
              <a:rPr lang="nl-NL" smtClean="0"/>
              <a:t>2/14/19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5FE2D088-6107-0743-BF06-9671C7B0D1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17194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E2C383CD-F02D-5348-927D-A229935AAE7B}" type="datetime1">
              <a:rPr lang="nl-NL" smtClean="0"/>
              <a:t>2/14/19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0079D150-0B2A-4AC8-8870-E3FEB601FC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67370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11299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85410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85410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85410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85410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85410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33628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85410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85410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85410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8541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85410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85410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85410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85410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85410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73748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34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85410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35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85410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36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85410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37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85410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38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8541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8541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8541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8541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8541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8541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85410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1263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en-US"/>
              <a:t>2014/2015</a:t>
            </a:r>
            <a:endParaRPr lang="nl-N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/>
              <a:t>Financial Markets and Institutions © De Haan, Oosterloo and Schoenmaker</a:t>
            </a:r>
            <a:endParaRPr lang="nl-N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D23F497-A682-4918-9D82-7A51A04E753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2014/2015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Financial Markets and Institutions © De Haan, Oosterloo and Schoenmaker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F497-A682-4918-9D82-7A51A04E753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2014/2015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Financial Markets and Institutions © De Haan, Oosterloo and Schoenmaker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F497-A682-4918-9D82-7A51A04E753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2014/2015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Financial Markets and Institutions © De Haan, Oosterloo and Schoenmaker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F497-A682-4918-9D82-7A51A04E7538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2014/2015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Financial Markets and Institutions © De Haan, Oosterloo and Schoenmaker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F497-A682-4918-9D82-7A51A04E7538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2014/2015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Financial Markets and Institutions © De Haan, Oosterloo and Schoenmaker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F497-A682-4918-9D82-7A51A04E7538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2014/2015</a:t>
            </a:r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Financial Markets and Institutions © De Haan, Oosterloo and Schoenmaker</a:t>
            </a: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F497-A682-4918-9D82-7A51A04E7538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2014/2015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Financial Markets and Institutions © De Haan, Oosterloo and Schoenmaker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F497-A682-4918-9D82-7A51A04E7538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2014/2015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Financial Markets and Institutions © De Haan, Oosterloo and Schoenmaker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F497-A682-4918-9D82-7A51A04E753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r>
              <a:rPr lang="en-US"/>
              <a:t>2014/2015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Financial Markets and Institutions © De Haan, Oosterloo and Schoenmaker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F497-A682-4918-9D82-7A51A04E7538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/>
              <a:t>2014/2015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/>
              <a:t>Financial Markets and Institutions © De Haan, Oosterloo and Schoenmaker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D23F497-A682-4918-9D82-7A51A04E7538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/>
              <a:t>2014/2015</a:t>
            </a:r>
            <a:endParaRPr lang="nl-N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/>
              <a:t>Financial Markets and Institutions © De Haan, Oosterloo and Schoenmaker</a:t>
            </a:r>
            <a:endParaRPr lang="nl-N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D23F497-A682-4918-9D82-7A51A04E7538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4" Type="http://schemas.openxmlformats.org/officeDocument/2006/relationships/diagramLayout" Target="../diagrams/layout8.xml"/><Relationship Id="rId5" Type="http://schemas.openxmlformats.org/officeDocument/2006/relationships/diagramQuickStyle" Target="../diagrams/quickStyle8.xml"/><Relationship Id="rId6" Type="http://schemas.openxmlformats.org/officeDocument/2006/relationships/diagramColors" Target="../diagrams/colors8.xml"/><Relationship Id="rId7" Type="http://schemas.microsoft.com/office/2007/relationships/diagramDrawing" Target="../diagrams/drawing8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2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package" Target="../embeddings/Microsoft_Word-document1.docx"/><Relationship Id="rId5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3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1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1115616" y="1988840"/>
            <a:ext cx="7128792" cy="1512168"/>
          </a:xfrm>
          <a:prstGeom prst="rect">
            <a:avLst/>
          </a:prstGeom>
          <a:ln w="28575" cmpd="sng"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44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PRINCIPLES OF</a:t>
            </a:r>
          </a:p>
          <a:p>
            <a:pPr algn="ctr"/>
            <a:r>
              <a:rPr lang="en-GB" sz="44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SUSTAINABLE FINANCE</a:t>
            </a:r>
          </a:p>
        </p:txBody>
      </p:sp>
      <p:sp>
        <p:nvSpPr>
          <p:cNvPr id="7" name="Tijdelijke aanduiding voor inhoud 7"/>
          <p:cNvSpPr txBox="1">
            <a:spLocks/>
          </p:cNvSpPr>
          <p:nvPr/>
        </p:nvSpPr>
        <p:spPr>
          <a:xfrm>
            <a:off x="1907704" y="3717032"/>
            <a:ext cx="5472608" cy="936104"/>
          </a:xfrm>
          <a:prstGeom prst="rect">
            <a:avLst/>
          </a:prstGeom>
          <a:ln w="28575" cmpd="sng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Rage Italic" pitchFamily="66" charset="0"/>
              <a:buNone/>
            </a:pP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Chapter 2: Externalities - internalisation</a:t>
            </a:r>
          </a:p>
        </p:txBody>
      </p:sp>
      <p:sp>
        <p:nvSpPr>
          <p:cNvPr id="21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4944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ijdelijke aanduiding voor inhoud 3"/>
          <p:cNvSpPr>
            <a:spLocks noGrp="1"/>
          </p:cNvSpPr>
          <p:nvPr>
            <p:ph idx="4294967295"/>
          </p:nvPr>
        </p:nvSpPr>
        <p:spPr>
          <a:xfrm>
            <a:off x="1331640" y="5445224"/>
            <a:ext cx="6480720" cy="756000"/>
          </a:xfrm>
        </p:spPr>
        <p:txBody>
          <a:bodyPr lIns="71561" tIns="35780" rIns="71561" bIns="35780">
            <a:noAutofit/>
          </a:bodyPr>
          <a:lstStyle/>
          <a:p>
            <a:pPr marL="0" lvl="0" indent="0">
              <a:lnSpc>
                <a:spcPct val="120000"/>
              </a:lnSpc>
              <a:buNone/>
            </a:pPr>
            <a:r>
              <a:rPr lang="en-GB" sz="2400" dirty="0"/>
              <a:t>Sustainable development: I = F + S + E</a:t>
            </a:r>
            <a:endParaRPr lang="en-GB" sz="17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6456" y="2638425"/>
            <a:ext cx="818013" cy="2479675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6809196" y="1965315"/>
            <a:ext cx="2107406" cy="1209677"/>
          </a:xfrm>
          <a:prstGeom prst="wedgeRoundRectCallout">
            <a:avLst>
              <a:gd name="adj1" fmla="val -57105"/>
              <a:gd name="adj2" fmla="val 2313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6909161" y="2155659"/>
            <a:ext cx="2035969" cy="75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sz="1200" dirty="0">
                <a:latin typeface="Arial"/>
                <a:cs typeface="Arial"/>
              </a:rPr>
              <a:t>Ecologist:</a:t>
            </a:r>
          </a:p>
          <a:p>
            <a:pPr lvl="0">
              <a:lnSpc>
                <a:spcPct val="120000"/>
              </a:lnSpc>
            </a:pPr>
            <a:r>
              <a:rPr lang="en-US" sz="1200" dirty="0">
                <a:latin typeface="Arial"/>
                <a:cs typeface="Arial"/>
              </a:rPr>
              <a:t>need to operate within ecological limits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12" y="2641597"/>
            <a:ext cx="818013" cy="2479675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3317066" y="1250946"/>
            <a:ext cx="2107406" cy="1209677"/>
          </a:xfrm>
          <a:prstGeom prst="wedgeRoundRectCallout">
            <a:avLst>
              <a:gd name="adj1" fmla="val -7952"/>
              <a:gd name="adj2" fmla="val 6958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3419872" y="1306115"/>
            <a:ext cx="1933164" cy="75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sz="1200" dirty="0">
                <a:latin typeface="Arial"/>
                <a:cs typeface="Arial"/>
              </a:rPr>
              <a:t>Human rights advocate: ensuring every person’s claim to life’s essentials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901" y="2632073"/>
            <a:ext cx="818013" cy="2479675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179511" y="1565278"/>
            <a:ext cx="2030249" cy="1209677"/>
          </a:xfrm>
          <a:prstGeom prst="wedgeRoundRectCallout">
            <a:avLst>
              <a:gd name="adj1" fmla="val 50692"/>
              <a:gd name="adj2" fmla="val 72737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51520" y="1620447"/>
            <a:ext cx="1886805" cy="75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GB" sz="1200" dirty="0">
                <a:latin typeface="Arial"/>
                <a:cs typeface="Arial"/>
              </a:rPr>
              <a:t>Economist:</a:t>
            </a:r>
          </a:p>
          <a:p>
            <a:pPr lvl="0">
              <a:lnSpc>
                <a:spcPct val="120000"/>
              </a:lnSpc>
            </a:pPr>
            <a:r>
              <a:rPr lang="en-GB" sz="1200" dirty="0">
                <a:latin typeface="Arial"/>
                <a:cs typeface="Arial"/>
              </a:rPr>
              <a:t>a public good which is not priced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46960" y="3332480"/>
            <a:ext cx="377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F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36720" y="3332480"/>
            <a:ext cx="3780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41720" y="3332480"/>
            <a:ext cx="379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7" name="Tijdelijke aanduiding voor inhoud 7"/>
          <p:cNvSpPr txBox="1">
            <a:spLocks/>
          </p:cNvSpPr>
          <p:nvPr/>
        </p:nvSpPr>
        <p:spPr>
          <a:xfrm>
            <a:off x="683568" y="260648"/>
            <a:ext cx="7848872" cy="648072"/>
          </a:xfrm>
          <a:prstGeom prst="rect">
            <a:avLst/>
          </a:prstGeom>
          <a:noFill/>
          <a:ln w="19050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Perspectives on externalities</a:t>
            </a:r>
          </a:p>
          <a:p>
            <a:pPr>
              <a:buClr>
                <a:srgbClr val="0070C0"/>
              </a:buClr>
            </a:pPr>
            <a:endParaRPr lang="en-GB" sz="25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2280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/>
      <p:bldP spid="3" grpId="0" animBg="1"/>
      <p:bldP spid="4" grpId="0"/>
      <p:bldP spid="8" grpId="0" animBg="1"/>
      <p:bldP spid="9" grpId="0"/>
      <p:bldP spid="12" grpId="0" animBg="1"/>
      <p:bldP spid="1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/>
          <p:cNvSpPr>
            <a:spLocks noGrp="1"/>
          </p:cNvSpPr>
          <p:nvPr>
            <p:ph idx="4294967295"/>
          </p:nvPr>
        </p:nvSpPr>
        <p:spPr>
          <a:xfrm>
            <a:off x="323528" y="2132856"/>
            <a:ext cx="2456739" cy="1951313"/>
          </a:xfrm>
        </p:spPr>
        <p:txBody>
          <a:bodyPr>
            <a:normAutofit fontScale="85000" lnSpcReduction="20000"/>
          </a:bodyPr>
          <a:lstStyle/>
          <a:p>
            <a:pPr marL="109728" lvl="0" indent="0">
              <a:lnSpc>
                <a:spcPct val="150000"/>
              </a:lnSpc>
              <a:buNone/>
            </a:pPr>
            <a:r>
              <a:rPr lang="en-GB" sz="2600" dirty="0">
                <a:latin typeface="Arial"/>
                <a:cs typeface="Arial"/>
              </a:rPr>
              <a:t>Problem: externalities not reflected in market prices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4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11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856818477"/>
              </p:ext>
            </p:extLst>
          </p:nvPr>
        </p:nvGraphicFramePr>
        <p:xfrm>
          <a:off x="3635896" y="836712"/>
          <a:ext cx="5400599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jdelijke aanduiding voor inhoud 7"/>
          <p:cNvSpPr txBox="1">
            <a:spLocks/>
          </p:cNvSpPr>
          <p:nvPr/>
        </p:nvSpPr>
        <p:spPr>
          <a:xfrm>
            <a:off x="539552" y="188640"/>
            <a:ext cx="7848872" cy="648072"/>
          </a:xfrm>
          <a:prstGeom prst="rect">
            <a:avLst/>
          </a:prstGeom>
          <a:noFill/>
          <a:ln w="19050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Font typeface="Arial" panose="020B0604020202020204" pitchFamily="34" charset="0"/>
              <a:buNone/>
            </a:pP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Internalising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externalities</a:t>
            </a:r>
          </a:p>
          <a:p>
            <a:pPr>
              <a:buClr>
                <a:srgbClr val="0070C0"/>
              </a:buClr>
            </a:pPr>
            <a:endParaRPr lang="en-GB" sz="25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105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/>
          <a:srcRect l="6814" t="3988" r="4056" b="8556"/>
          <a:stretch/>
        </p:blipFill>
        <p:spPr>
          <a:xfrm>
            <a:off x="1763688" y="1196752"/>
            <a:ext cx="5510347" cy="4885889"/>
          </a:xfrm>
          <a:prstGeom prst="rect">
            <a:avLst/>
          </a:prstGeom>
        </p:spPr>
      </p:pic>
      <p:sp>
        <p:nvSpPr>
          <p:cNvPr id="4" name="Tijdelijke aanduiding voor inhoud 7"/>
          <p:cNvSpPr txBox="1">
            <a:spLocks/>
          </p:cNvSpPr>
          <p:nvPr/>
        </p:nvSpPr>
        <p:spPr>
          <a:xfrm>
            <a:off x="683568" y="404664"/>
            <a:ext cx="7848872" cy="648072"/>
          </a:xfrm>
          <a:prstGeom prst="rect">
            <a:avLst/>
          </a:prstGeom>
          <a:noFill/>
          <a:ln w="19050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Who should act?</a:t>
            </a:r>
          </a:p>
          <a:p>
            <a:pPr>
              <a:buClr>
                <a:srgbClr val="0070C0"/>
              </a:buClr>
            </a:pPr>
            <a:endParaRPr lang="en-GB" sz="25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2377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ijdelijke aanduiding voor inhoud 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83453378"/>
              </p:ext>
            </p:extLst>
          </p:nvPr>
        </p:nvGraphicFramePr>
        <p:xfrm>
          <a:off x="827584" y="1340768"/>
          <a:ext cx="7920880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jdelijke aanduiding voor inhoud 7"/>
          <p:cNvSpPr txBox="1">
            <a:spLocks/>
          </p:cNvSpPr>
          <p:nvPr/>
        </p:nvSpPr>
        <p:spPr>
          <a:xfrm>
            <a:off x="683568" y="404664"/>
            <a:ext cx="7848872" cy="648072"/>
          </a:xfrm>
          <a:prstGeom prst="rect">
            <a:avLst/>
          </a:prstGeom>
          <a:noFill/>
          <a:ln w="19050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Why integrate ESG factors?</a:t>
            </a:r>
          </a:p>
          <a:p>
            <a:pPr>
              <a:buClr>
                <a:srgbClr val="0070C0"/>
              </a:buClr>
            </a:pPr>
            <a:endParaRPr lang="en-GB" sz="25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204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/>
          <p:cNvSpPr>
            <a:spLocks noGrp="1"/>
          </p:cNvSpPr>
          <p:nvPr>
            <p:ph idx="4294967295"/>
          </p:nvPr>
        </p:nvSpPr>
        <p:spPr>
          <a:xfrm>
            <a:off x="338667" y="5476240"/>
            <a:ext cx="8265583" cy="761072"/>
          </a:xfrm>
        </p:spPr>
        <p:txBody>
          <a:bodyPr>
            <a:normAutofit fontScale="92500"/>
          </a:bodyPr>
          <a:lstStyle/>
          <a:p>
            <a:pPr lvl="1">
              <a:lnSpc>
                <a:spcPct val="130000"/>
              </a:lnSpc>
              <a:buFont typeface="Wingdings" charset="2"/>
              <a:buChar char="Ø"/>
            </a:pPr>
            <a:r>
              <a:rPr lang="nl-NL" sz="2400" dirty="0">
                <a:latin typeface="Arial"/>
                <a:cs typeface="Arial"/>
              </a:rPr>
              <a:t> </a:t>
            </a:r>
            <a:r>
              <a:rPr lang="nl-NL" sz="2400" dirty="0" err="1">
                <a:latin typeface="Arial"/>
                <a:cs typeface="Arial"/>
              </a:rPr>
              <a:t>Violating</a:t>
            </a:r>
            <a:r>
              <a:rPr lang="nl-NL" sz="2400" dirty="0">
                <a:latin typeface="Arial"/>
                <a:cs typeface="Arial"/>
              </a:rPr>
              <a:t> SDG 8 - Decent </a:t>
            </a:r>
            <a:r>
              <a:rPr lang="nl-NL" sz="2400" dirty="0" err="1">
                <a:latin typeface="Arial"/>
                <a:cs typeface="Arial"/>
              </a:rPr>
              <a:t>work</a:t>
            </a:r>
            <a:r>
              <a:rPr lang="nl-NL" sz="2400" dirty="0">
                <a:latin typeface="Arial"/>
                <a:cs typeface="Arial"/>
              </a:rPr>
              <a:t>, incl. </a:t>
            </a:r>
            <a:r>
              <a:rPr lang="nl-NL" sz="2400" dirty="0" err="1">
                <a:latin typeface="Arial"/>
                <a:cs typeface="Arial"/>
              </a:rPr>
              <a:t>paying</a:t>
            </a:r>
            <a:r>
              <a:rPr lang="nl-NL" sz="2400" dirty="0">
                <a:latin typeface="Arial"/>
                <a:cs typeface="Arial"/>
              </a:rPr>
              <a:t> ‘living </a:t>
            </a:r>
            <a:r>
              <a:rPr lang="nl-NL" sz="2400" dirty="0" err="1">
                <a:latin typeface="Arial"/>
                <a:cs typeface="Arial"/>
              </a:rPr>
              <a:t>wage</a:t>
            </a:r>
            <a:r>
              <a:rPr lang="nl-NL" sz="2400" dirty="0">
                <a:latin typeface="Arial"/>
                <a:cs typeface="Arial"/>
              </a:rPr>
              <a:t>’</a:t>
            </a:r>
            <a:r>
              <a:rPr lang="nl-NL" sz="2400" b="1" dirty="0">
                <a:latin typeface="Arial"/>
                <a:cs typeface="Arial"/>
              </a:rPr>
              <a:t> </a:t>
            </a:r>
          </a:p>
          <a:p>
            <a:pPr lvl="0">
              <a:lnSpc>
                <a:spcPct val="130000"/>
              </a:lnSpc>
            </a:pPr>
            <a:endParaRPr lang="en-US" sz="2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4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14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66" y="1132444"/>
            <a:ext cx="6324600" cy="4121115"/>
          </a:xfrm>
          <a:prstGeom prst="rect">
            <a:avLst/>
          </a:prstGeom>
        </p:spPr>
      </p:pic>
      <p:sp>
        <p:nvSpPr>
          <p:cNvPr id="6" name="Tijdelijke aanduiding voor inhoud 7"/>
          <p:cNvSpPr txBox="1">
            <a:spLocks/>
          </p:cNvSpPr>
          <p:nvPr/>
        </p:nvSpPr>
        <p:spPr>
          <a:xfrm>
            <a:off x="683568" y="260648"/>
            <a:ext cx="7848872" cy="648072"/>
          </a:xfrm>
          <a:prstGeom prst="rect">
            <a:avLst/>
          </a:prstGeom>
          <a:noFill/>
          <a:ln w="19050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Example of reputation risk</a:t>
            </a:r>
          </a:p>
          <a:p>
            <a:pPr>
              <a:buClr>
                <a:srgbClr val="0070C0"/>
              </a:buClr>
            </a:pPr>
            <a:endParaRPr lang="en-GB" sz="25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2007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7"/>
          <p:cNvSpPr txBox="1">
            <a:spLocks/>
          </p:cNvSpPr>
          <p:nvPr/>
        </p:nvSpPr>
        <p:spPr>
          <a:xfrm>
            <a:off x="255039" y="476672"/>
            <a:ext cx="8856984" cy="504056"/>
          </a:xfrm>
          <a:prstGeom prst="rect">
            <a:avLst/>
          </a:prstGeom>
          <a:noFill/>
          <a:ln w="19050" cmpd="sng">
            <a:noFill/>
          </a:ln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None/>
            </a:pPr>
            <a:r>
              <a:rPr lang="en-US" sz="4500" b="1" dirty="0" err="1">
                <a:solidFill>
                  <a:srgbClr val="254061"/>
                </a:solidFill>
                <a:latin typeface="Arial"/>
                <a:cs typeface="Arial"/>
              </a:rPr>
              <a:t>Internalisation</a:t>
            </a:r>
            <a:r>
              <a:rPr lang="en-US" sz="4500" b="1" dirty="0">
                <a:solidFill>
                  <a:srgbClr val="254061"/>
                </a:solidFill>
                <a:latin typeface="Arial"/>
                <a:cs typeface="Arial"/>
              </a:rPr>
              <a:t> of social and environmental impacts</a:t>
            </a:r>
          </a:p>
          <a:p>
            <a:pPr>
              <a:buClr>
                <a:srgbClr val="0070C0"/>
              </a:buClr>
            </a:pPr>
            <a:endParaRPr lang="en-GB" sz="25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Ovaal 11"/>
          <p:cNvSpPr/>
          <p:nvPr/>
        </p:nvSpPr>
        <p:spPr>
          <a:xfrm>
            <a:off x="1763688" y="2852936"/>
            <a:ext cx="1595880" cy="1674465"/>
          </a:xfrm>
          <a:prstGeom prst="ellipse">
            <a:avLst/>
          </a:prstGeom>
          <a:solidFill>
            <a:srgbClr val="1F497D">
              <a:lumMod val="60000"/>
              <a:lumOff val="40000"/>
            </a:srgb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</a:p>
        </p:txBody>
      </p:sp>
      <p:sp>
        <p:nvSpPr>
          <p:cNvPr id="13" name="Ovaal 12"/>
          <p:cNvSpPr/>
          <p:nvPr/>
        </p:nvSpPr>
        <p:spPr>
          <a:xfrm>
            <a:off x="5436096" y="2852936"/>
            <a:ext cx="1645774" cy="1674465"/>
          </a:xfrm>
          <a:prstGeom prst="ellipse">
            <a:avLst/>
          </a:prstGeom>
          <a:solidFill>
            <a:srgbClr val="1F497D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Society</a:t>
            </a:r>
          </a:p>
        </p:txBody>
      </p:sp>
      <p:sp>
        <p:nvSpPr>
          <p:cNvPr id="14" name="Ronde pijl 10"/>
          <p:cNvSpPr/>
          <p:nvPr/>
        </p:nvSpPr>
        <p:spPr>
          <a:xfrm>
            <a:off x="2627784" y="1772816"/>
            <a:ext cx="3550405" cy="909907"/>
          </a:xfrm>
          <a:custGeom>
            <a:avLst/>
            <a:gdLst>
              <a:gd name="connsiteX0" fmla="*/ 129983 w 3034421"/>
              <a:gd name="connsiteY0" fmla="*/ 1039867 h 2079734"/>
              <a:gd name="connsiteX1" fmla="*/ 1384009 w 3034421"/>
              <a:gd name="connsiteY1" fmla="*/ 134187 h 2079734"/>
              <a:gd name="connsiteX2" fmla="*/ 2778269 w 3034421"/>
              <a:gd name="connsiteY2" fmla="*/ 660730 h 2079734"/>
              <a:gd name="connsiteX3" fmla="*/ 2875862 w 3034421"/>
              <a:gd name="connsiteY3" fmla="*/ 660730 h 2079734"/>
              <a:gd name="connsiteX4" fmla="*/ 2774454 w 3034421"/>
              <a:gd name="connsiteY4" fmla="*/ 1039867 h 2079734"/>
              <a:gd name="connsiteX5" fmla="*/ 2355929 w 3034421"/>
              <a:gd name="connsiteY5" fmla="*/ 660730 h 2079734"/>
              <a:gd name="connsiteX6" fmla="*/ 2432785 w 3034421"/>
              <a:gd name="connsiteY6" fmla="*/ 660730 h 2079734"/>
              <a:gd name="connsiteX7" fmla="*/ 1388809 w 3034421"/>
              <a:gd name="connsiteY7" fmla="*/ 394180 h 2079734"/>
              <a:gd name="connsiteX8" fmla="*/ 389951 w 3034421"/>
              <a:gd name="connsiteY8" fmla="*/ 1039867 h 2079734"/>
              <a:gd name="connsiteX9" fmla="*/ 129983 w 3034421"/>
              <a:gd name="connsiteY9" fmla="*/ 1039867 h 2079734"/>
              <a:gd name="connsiteX0" fmla="*/ 0 w 2745879"/>
              <a:gd name="connsiteY0" fmla="*/ 909907 h 909907"/>
              <a:gd name="connsiteX1" fmla="*/ 1254026 w 2745879"/>
              <a:gd name="connsiteY1" fmla="*/ 4227 h 909907"/>
              <a:gd name="connsiteX2" fmla="*/ 2648286 w 2745879"/>
              <a:gd name="connsiteY2" fmla="*/ 530770 h 909907"/>
              <a:gd name="connsiteX3" fmla="*/ 2745879 w 2745879"/>
              <a:gd name="connsiteY3" fmla="*/ 530770 h 909907"/>
              <a:gd name="connsiteX4" fmla="*/ 2644471 w 2745879"/>
              <a:gd name="connsiteY4" fmla="*/ 909907 h 909907"/>
              <a:gd name="connsiteX5" fmla="*/ 2225946 w 2745879"/>
              <a:gd name="connsiteY5" fmla="*/ 530770 h 909907"/>
              <a:gd name="connsiteX6" fmla="*/ 2302802 w 2745879"/>
              <a:gd name="connsiteY6" fmla="*/ 530770 h 909907"/>
              <a:gd name="connsiteX7" fmla="*/ 1258826 w 2745879"/>
              <a:gd name="connsiteY7" fmla="*/ 264220 h 909907"/>
              <a:gd name="connsiteX8" fmla="*/ 203775 w 2745879"/>
              <a:gd name="connsiteY8" fmla="*/ 909907 h 909907"/>
              <a:gd name="connsiteX9" fmla="*/ 0 w 2745879"/>
              <a:gd name="connsiteY9" fmla="*/ 909907 h 909907"/>
              <a:gd name="connsiteX0" fmla="*/ 0 w 2745879"/>
              <a:gd name="connsiteY0" fmla="*/ 909907 h 909907"/>
              <a:gd name="connsiteX1" fmla="*/ 1254026 w 2745879"/>
              <a:gd name="connsiteY1" fmla="*/ 4227 h 909907"/>
              <a:gd name="connsiteX2" fmla="*/ 2648286 w 2745879"/>
              <a:gd name="connsiteY2" fmla="*/ 530770 h 909907"/>
              <a:gd name="connsiteX3" fmla="*/ 2745879 w 2745879"/>
              <a:gd name="connsiteY3" fmla="*/ 530770 h 909907"/>
              <a:gd name="connsiteX4" fmla="*/ 2644471 w 2745879"/>
              <a:gd name="connsiteY4" fmla="*/ 909907 h 909907"/>
              <a:gd name="connsiteX5" fmla="*/ 2225946 w 2745879"/>
              <a:gd name="connsiteY5" fmla="*/ 530770 h 909907"/>
              <a:gd name="connsiteX6" fmla="*/ 2302802 w 2745879"/>
              <a:gd name="connsiteY6" fmla="*/ 530770 h 909907"/>
              <a:gd name="connsiteX7" fmla="*/ 1247587 w 2745879"/>
              <a:gd name="connsiteY7" fmla="*/ 196792 h 909907"/>
              <a:gd name="connsiteX8" fmla="*/ 203775 w 2745879"/>
              <a:gd name="connsiteY8" fmla="*/ 909907 h 909907"/>
              <a:gd name="connsiteX9" fmla="*/ 0 w 2745879"/>
              <a:gd name="connsiteY9" fmla="*/ 909907 h 909907"/>
              <a:gd name="connsiteX0" fmla="*/ 0 w 2745879"/>
              <a:gd name="connsiteY0" fmla="*/ 909907 h 909907"/>
              <a:gd name="connsiteX1" fmla="*/ 1254026 w 2745879"/>
              <a:gd name="connsiteY1" fmla="*/ 4227 h 909907"/>
              <a:gd name="connsiteX2" fmla="*/ 2648286 w 2745879"/>
              <a:gd name="connsiteY2" fmla="*/ 530770 h 909907"/>
              <a:gd name="connsiteX3" fmla="*/ 2745879 w 2745879"/>
              <a:gd name="connsiteY3" fmla="*/ 530770 h 909907"/>
              <a:gd name="connsiteX4" fmla="*/ 2644471 w 2745879"/>
              <a:gd name="connsiteY4" fmla="*/ 909907 h 909907"/>
              <a:gd name="connsiteX5" fmla="*/ 2225946 w 2745879"/>
              <a:gd name="connsiteY5" fmla="*/ 530770 h 909907"/>
              <a:gd name="connsiteX6" fmla="*/ 2370234 w 2745879"/>
              <a:gd name="connsiteY6" fmla="*/ 508294 h 909907"/>
              <a:gd name="connsiteX7" fmla="*/ 1247587 w 2745879"/>
              <a:gd name="connsiteY7" fmla="*/ 196792 h 909907"/>
              <a:gd name="connsiteX8" fmla="*/ 203775 w 2745879"/>
              <a:gd name="connsiteY8" fmla="*/ 909907 h 909907"/>
              <a:gd name="connsiteX9" fmla="*/ 0 w 2745879"/>
              <a:gd name="connsiteY9" fmla="*/ 909907 h 909907"/>
              <a:gd name="connsiteX0" fmla="*/ 0 w 2745879"/>
              <a:gd name="connsiteY0" fmla="*/ 909907 h 909907"/>
              <a:gd name="connsiteX1" fmla="*/ 1254026 w 2745879"/>
              <a:gd name="connsiteY1" fmla="*/ 4227 h 909907"/>
              <a:gd name="connsiteX2" fmla="*/ 2648286 w 2745879"/>
              <a:gd name="connsiteY2" fmla="*/ 530770 h 909907"/>
              <a:gd name="connsiteX3" fmla="*/ 2745879 w 2745879"/>
              <a:gd name="connsiteY3" fmla="*/ 530770 h 909907"/>
              <a:gd name="connsiteX4" fmla="*/ 2644471 w 2745879"/>
              <a:gd name="connsiteY4" fmla="*/ 909907 h 909907"/>
              <a:gd name="connsiteX5" fmla="*/ 2225946 w 2745879"/>
              <a:gd name="connsiteY5" fmla="*/ 530770 h 909907"/>
              <a:gd name="connsiteX6" fmla="*/ 2370234 w 2745879"/>
              <a:gd name="connsiteY6" fmla="*/ 508294 h 909907"/>
              <a:gd name="connsiteX7" fmla="*/ 1247587 w 2745879"/>
              <a:gd name="connsiteY7" fmla="*/ 196792 h 909907"/>
              <a:gd name="connsiteX8" fmla="*/ 271206 w 2745879"/>
              <a:gd name="connsiteY8" fmla="*/ 909907 h 909907"/>
              <a:gd name="connsiteX9" fmla="*/ 0 w 2745879"/>
              <a:gd name="connsiteY9" fmla="*/ 909907 h 909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45879" h="909907">
                <a:moveTo>
                  <a:pt x="0" y="909907"/>
                </a:moveTo>
                <a:cubicBezTo>
                  <a:pt x="0" y="441233"/>
                  <a:pt x="542778" y="49229"/>
                  <a:pt x="1254026" y="4227"/>
                </a:cubicBezTo>
                <a:cubicBezTo>
                  <a:pt x="1842340" y="-32997"/>
                  <a:pt x="2402006" y="178361"/>
                  <a:pt x="2648286" y="530770"/>
                </a:cubicBezTo>
                <a:lnTo>
                  <a:pt x="2745879" y="530770"/>
                </a:lnTo>
                <a:lnTo>
                  <a:pt x="2644471" y="909907"/>
                </a:lnTo>
                <a:lnTo>
                  <a:pt x="2225946" y="530770"/>
                </a:lnTo>
                <a:lnTo>
                  <a:pt x="2370234" y="508294"/>
                </a:lnTo>
                <a:cubicBezTo>
                  <a:pt x="2131794" y="316893"/>
                  <a:pt x="1653661" y="169949"/>
                  <a:pt x="1247587" y="196792"/>
                </a:cubicBezTo>
                <a:cubicBezTo>
                  <a:pt x="678426" y="234415"/>
                  <a:pt x="271206" y="579610"/>
                  <a:pt x="271206" y="909907"/>
                </a:cubicBezTo>
                <a:lnTo>
                  <a:pt x="0" y="909907"/>
                </a:lnTo>
                <a:close/>
              </a:path>
            </a:pathLst>
          </a:custGeom>
          <a:solidFill>
            <a:srgbClr val="1F497D">
              <a:lumMod val="60000"/>
              <a:lumOff val="40000"/>
            </a:srgb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3779912" y="1196752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nl-N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Impacts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3491880" y="5661248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nl-NL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Dependencies</a:t>
            </a:r>
            <a:endParaRPr lang="nl-NL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3495215" y="3284984"/>
            <a:ext cx="1762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nl-NL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Internalisation</a:t>
            </a:r>
            <a:endParaRPr lang="nl-NL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/>
            <a:r>
              <a:rPr lang="nl-NL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  <a:endParaRPr lang="nl-NL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nde pijl 10"/>
          <p:cNvSpPr/>
          <p:nvPr/>
        </p:nvSpPr>
        <p:spPr>
          <a:xfrm rot="10800000">
            <a:off x="2627784" y="4653136"/>
            <a:ext cx="3550405" cy="909907"/>
          </a:xfrm>
          <a:custGeom>
            <a:avLst/>
            <a:gdLst>
              <a:gd name="connsiteX0" fmla="*/ 129983 w 3034421"/>
              <a:gd name="connsiteY0" fmla="*/ 1039867 h 2079734"/>
              <a:gd name="connsiteX1" fmla="*/ 1384009 w 3034421"/>
              <a:gd name="connsiteY1" fmla="*/ 134187 h 2079734"/>
              <a:gd name="connsiteX2" fmla="*/ 2778269 w 3034421"/>
              <a:gd name="connsiteY2" fmla="*/ 660730 h 2079734"/>
              <a:gd name="connsiteX3" fmla="*/ 2875862 w 3034421"/>
              <a:gd name="connsiteY3" fmla="*/ 660730 h 2079734"/>
              <a:gd name="connsiteX4" fmla="*/ 2774454 w 3034421"/>
              <a:gd name="connsiteY4" fmla="*/ 1039867 h 2079734"/>
              <a:gd name="connsiteX5" fmla="*/ 2355929 w 3034421"/>
              <a:gd name="connsiteY5" fmla="*/ 660730 h 2079734"/>
              <a:gd name="connsiteX6" fmla="*/ 2432785 w 3034421"/>
              <a:gd name="connsiteY6" fmla="*/ 660730 h 2079734"/>
              <a:gd name="connsiteX7" fmla="*/ 1388809 w 3034421"/>
              <a:gd name="connsiteY7" fmla="*/ 394180 h 2079734"/>
              <a:gd name="connsiteX8" fmla="*/ 389951 w 3034421"/>
              <a:gd name="connsiteY8" fmla="*/ 1039867 h 2079734"/>
              <a:gd name="connsiteX9" fmla="*/ 129983 w 3034421"/>
              <a:gd name="connsiteY9" fmla="*/ 1039867 h 2079734"/>
              <a:gd name="connsiteX0" fmla="*/ 0 w 2745879"/>
              <a:gd name="connsiteY0" fmla="*/ 909907 h 909907"/>
              <a:gd name="connsiteX1" fmla="*/ 1254026 w 2745879"/>
              <a:gd name="connsiteY1" fmla="*/ 4227 h 909907"/>
              <a:gd name="connsiteX2" fmla="*/ 2648286 w 2745879"/>
              <a:gd name="connsiteY2" fmla="*/ 530770 h 909907"/>
              <a:gd name="connsiteX3" fmla="*/ 2745879 w 2745879"/>
              <a:gd name="connsiteY3" fmla="*/ 530770 h 909907"/>
              <a:gd name="connsiteX4" fmla="*/ 2644471 w 2745879"/>
              <a:gd name="connsiteY4" fmla="*/ 909907 h 909907"/>
              <a:gd name="connsiteX5" fmla="*/ 2225946 w 2745879"/>
              <a:gd name="connsiteY5" fmla="*/ 530770 h 909907"/>
              <a:gd name="connsiteX6" fmla="*/ 2302802 w 2745879"/>
              <a:gd name="connsiteY6" fmla="*/ 530770 h 909907"/>
              <a:gd name="connsiteX7" fmla="*/ 1258826 w 2745879"/>
              <a:gd name="connsiteY7" fmla="*/ 264220 h 909907"/>
              <a:gd name="connsiteX8" fmla="*/ 203775 w 2745879"/>
              <a:gd name="connsiteY8" fmla="*/ 909907 h 909907"/>
              <a:gd name="connsiteX9" fmla="*/ 0 w 2745879"/>
              <a:gd name="connsiteY9" fmla="*/ 909907 h 909907"/>
              <a:gd name="connsiteX0" fmla="*/ 0 w 2745879"/>
              <a:gd name="connsiteY0" fmla="*/ 909907 h 909907"/>
              <a:gd name="connsiteX1" fmla="*/ 1254026 w 2745879"/>
              <a:gd name="connsiteY1" fmla="*/ 4227 h 909907"/>
              <a:gd name="connsiteX2" fmla="*/ 2648286 w 2745879"/>
              <a:gd name="connsiteY2" fmla="*/ 530770 h 909907"/>
              <a:gd name="connsiteX3" fmla="*/ 2745879 w 2745879"/>
              <a:gd name="connsiteY3" fmla="*/ 530770 h 909907"/>
              <a:gd name="connsiteX4" fmla="*/ 2644471 w 2745879"/>
              <a:gd name="connsiteY4" fmla="*/ 909907 h 909907"/>
              <a:gd name="connsiteX5" fmla="*/ 2225946 w 2745879"/>
              <a:gd name="connsiteY5" fmla="*/ 530770 h 909907"/>
              <a:gd name="connsiteX6" fmla="*/ 2302802 w 2745879"/>
              <a:gd name="connsiteY6" fmla="*/ 530770 h 909907"/>
              <a:gd name="connsiteX7" fmla="*/ 1247587 w 2745879"/>
              <a:gd name="connsiteY7" fmla="*/ 196792 h 909907"/>
              <a:gd name="connsiteX8" fmla="*/ 203775 w 2745879"/>
              <a:gd name="connsiteY8" fmla="*/ 909907 h 909907"/>
              <a:gd name="connsiteX9" fmla="*/ 0 w 2745879"/>
              <a:gd name="connsiteY9" fmla="*/ 909907 h 909907"/>
              <a:gd name="connsiteX0" fmla="*/ 0 w 2745879"/>
              <a:gd name="connsiteY0" fmla="*/ 909907 h 909907"/>
              <a:gd name="connsiteX1" fmla="*/ 1254026 w 2745879"/>
              <a:gd name="connsiteY1" fmla="*/ 4227 h 909907"/>
              <a:gd name="connsiteX2" fmla="*/ 2648286 w 2745879"/>
              <a:gd name="connsiteY2" fmla="*/ 530770 h 909907"/>
              <a:gd name="connsiteX3" fmla="*/ 2745879 w 2745879"/>
              <a:gd name="connsiteY3" fmla="*/ 530770 h 909907"/>
              <a:gd name="connsiteX4" fmla="*/ 2644471 w 2745879"/>
              <a:gd name="connsiteY4" fmla="*/ 909907 h 909907"/>
              <a:gd name="connsiteX5" fmla="*/ 2225946 w 2745879"/>
              <a:gd name="connsiteY5" fmla="*/ 530770 h 909907"/>
              <a:gd name="connsiteX6" fmla="*/ 2370234 w 2745879"/>
              <a:gd name="connsiteY6" fmla="*/ 508294 h 909907"/>
              <a:gd name="connsiteX7" fmla="*/ 1247587 w 2745879"/>
              <a:gd name="connsiteY7" fmla="*/ 196792 h 909907"/>
              <a:gd name="connsiteX8" fmla="*/ 203775 w 2745879"/>
              <a:gd name="connsiteY8" fmla="*/ 909907 h 909907"/>
              <a:gd name="connsiteX9" fmla="*/ 0 w 2745879"/>
              <a:gd name="connsiteY9" fmla="*/ 909907 h 909907"/>
              <a:gd name="connsiteX0" fmla="*/ 0 w 2745879"/>
              <a:gd name="connsiteY0" fmla="*/ 909907 h 909907"/>
              <a:gd name="connsiteX1" fmla="*/ 1254026 w 2745879"/>
              <a:gd name="connsiteY1" fmla="*/ 4227 h 909907"/>
              <a:gd name="connsiteX2" fmla="*/ 2648286 w 2745879"/>
              <a:gd name="connsiteY2" fmla="*/ 530770 h 909907"/>
              <a:gd name="connsiteX3" fmla="*/ 2745879 w 2745879"/>
              <a:gd name="connsiteY3" fmla="*/ 530770 h 909907"/>
              <a:gd name="connsiteX4" fmla="*/ 2644471 w 2745879"/>
              <a:gd name="connsiteY4" fmla="*/ 909907 h 909907"/>
              <a:gd name="connsiteX5" fmla="*/ 2225946 w 2745879"/>
              <a:gd name="connsiteY5" fmla="*/ 530770 h 909907"/>
              <a:gd name="connsiteX6" fmla="*/ 2370234 w 2745879"/>
              <a:gd name="connsiteY6" fmla="*/ 508294 h 909907"/>
              <a:gd name="connsiteX7" fmla="*/ 1247587 w 2745879"/>
              <a:gd name="connsiteY7" fmla="*/ 196792 h 909907"/>
              <a:gd name="connsiteX8" fmla="*/ 271206 w 2745879"/>
              <a:gd name="connsiteY8" fmla="*/ 909907 h 909907"/>
              <a:gd name="connsiteX9" fmla="*/ 0 w 2745879"/>
              <a:gd name="connsiteY9" fmla="*/ 909907 h 909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45879" h="909907">
                <a:moveTo>
                  <a:pt x="0" y="909907"/>
                </a:moveTo>
                <a:cubicBezTo>
                  <a:pt x="0" y="441233"/>
                  <a:pt x="542778" y="49229"/>
                  <a:pt x="1254026" y="4227"/>
                </a:cubicBezTo>
                <a:cubicBezTo>
                  <a:pt x="1842340" y="-32997"/>
                  <a:pt x="2402006" y="178361"/>
                  <a:pt x="2648286" y="530770"/>
                </a:cubicBezTo>
                <a:lnTo>
                  <a:pt x="2745879" y="530770"/>
                </a:lnTo>
                <a:lnTo>
                  <a:pt x="2644471" y="909907"/>
                </a:lnTo>
                <a:lnTo>
                  <a:pt x="2225946" y="530770"/>
                </a:lnTo>
                <a:lnTo>
                  <a:pt x="2370234" y="508294"/>
                </a:lnTo>
                <a:cubicBezTo>
                  <a:pt x="2131794" y="316893"/>
                  <a:pt x="1653661" y="169949"/>
                  <a:pt x="1247587" y="196792"/>
                </a:cubicBezTo>
                <a:cubicBezTo>
                  <a:pt x="678426" y="234415"/>
                  <a:pt x="271206" y="579610"/>
                  <a:pt x="271206" y="909907"/>
                </a:cubicBezTo>
                <a:lnTo>
                  <a:pt x="0" y="909907"/>
                </a:lnTo>
                <a:close/>
              </a:path>
            </a:pathLst>
          </a:custGeom>
          <a:solidFill>
            <a:srgbClr val="1F497D">
              <a:lumMod val="75000"/>
            </a:srgb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3193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>
          <a:xfrm>
            <a:off x="6804248" y="6482035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/>
                <a:cs typeface="Arial Narrow"/>
              </a:rPr>
              <a:t>16</a:t>
            </a:fld>
            <a:endParaRPr lang="nl-NL" sz="1400" dirty="0">
              <a:latin typeface="Arial Narrow"/>
              <a:cs typeface="Arial Narrow"/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971600" y="2204864"/>
            <a:ext cx="6840760" cy="216024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Government intervention</a:t>
            </a:r>
          </a:p>
        </p:txBody>
      </p:sp>
      <p:sp>
        <p:nvSpPr>
          <p:cNvPr id="5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7035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/>
          <p:cNvSpPr>
            <a:spLocks noGrp="1"/>
          </p:cNvSpPr>
          <p:nvPr>
            <p:ph idx="4294967295"/>
          </p:nvPr>
        </p:nvSpPr>
        <p:spPr>
          <a:xfrm>
            <a:off x="251520" y="1844825"/>
            <a:ext cx="8712968" cy="4176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>
                <a:latin typeface="Arial"/>
                <a:cs typeface="Arial"/>
              </a:rPr>
              <a:t>The climate economy guru - Nicolas Stern (2015):</a:t>
            </a:r>
          </a:p>
          <a:p>
            <a:pPr marL="0" indent="0">
              <a:buNone/>
            </a:pPr>
            <a:endParaRPr lang="en-GB" sz="1800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GB" sz="1800" i="1" dirty="0">
                <a:latin typeface="Arial"/>
                <a:cs typeface="Arial"/>
              </a:rPr>
              <a:t>“Why Are We Waiting? The Logic, Urgency, and Promise of Tackling Climate Change”</a:t>
            </a:r>
            <a:endParaRPr lang="x-none" sz="1800" dirty="0">
              <a:latin typeface="Arial"/>
              <a:cs typeface="Arial"/>
            </a:endParaRPr>
          </a:p>
          <a:p>
            <a:pPr marL="0" indent="0">
              <a:buNone/>
            </a:pPr>
            <a:endParaRPr lang="en-GB" sz="24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GB" sz="1800" dirty="0">
                <a:latin typeface="Arial"/>
                <a:cs typeface="Arial"/>
              </a:rPr>
              <a:t>Main recommendations	</a:t>
            </a:r>
            <a:endParaRPr lang="x-none" sz="1800" dirty="0">
              <a:latin typeface="Arial"/>
              <a:cs typeface="Arial"/>
            </a:endParaRPr>
          </a:p>
          <a:p>
            <a:pPr marL="342900" lvl="0" indent="-342900">
              <a:lnSpc>
                <a:spcPct val="150000"/>
              </a:lnSpc>
              <a:buFont typeface="Arial"/>
              <a:buChar char="•"/>
            </a:pPr>
            <a:r>
              <a:rPr lang="en-US" sz="1800" dirty="0">
                <a:latin typeface="Arial"/>
                <a:cs typeface="Arial"/>
              </a:rPr>
              <a:t>Energy infrastructure investments </a:t>
            </a:r>
            <a:r>
              <a:rPr lang="en-US" sz="1800" b="1" dirty="0">
                <a:latin typeface="Arial"/>
                <a:cs typeface="Arial"/>
              </a:rPr>
              <a:t>lock in </a:t>
            </a:r>
            <a:r>
              <a:rPr lang="en-US" sz="1800" dirty="0">
                <a:latin typeface="Arial"/>
                <a:cs typeface="Arial"/>
              </a:rPr>
              <a:t>energy use for 20 years </a:t>
            </a:r>
            <a:r>
              <a:rPr lang="en-GB" sz="1800" dirty="0">
                <a:latin typeface="Arial"/>
                <a:ea typeface="Wingdings"/>
                <a:cs typeface="Arial"/>
                <a:sym typeface="Wingdings"/>
              </a:rPr>
              <a:t></a:t>
            </a:r>
            <a:r>
              <a:rPr lang="en-US" sz="1800" dirty="0">
                <a:latin typeface="Arial"/>
                <a:cs typeface="Arial"/>
              </a:rPr>
              <a:t> stop investing in fossil fuel powered utilities and networks</a:t>
            </a:r>
          </a:p>
          <a:p>
            <a:pPr marL="342900" lvl="0" indent="-342900">
              <a:lnSpc>
                <a:spcPct val="150000"/>
              </a:lnSpc>
              <a:buFont typeface="Arial"/>
              <a:buChar char="•"/>
            </a:pPr>
            <a:r>
              <a:rPr lang="en-US" sz="1800" dirty="0">
                <a:latin typeface="Arial"/>
                <a:cs typeface="Arial"/>
              </a:rPr>
              <a:t>First best: </a:t>
            </a:r>
            <a:r>
              <a:rPr lang="en-US" sz="1800" b="1" dirty="0">
                <a:latin typeface="Arial"/>
                <a:cs typeface="Arial"/>
              </a:rPr>
              <a:t>carbon tax </a:t>
            </a:r>
            <a:r>
              <a:rPr lang="en-US" sz="1800" dirty="0">
                <a:latin typeface="Arial"/>
                <a:cs typeface="Arial"/>
              </a:rPr>
              <a:t>of $40-50 per tCO</a:t>
            </a:r>
            <a:r>
              <a:rPr lang="en-US" sz="1800" baseline="-25000" dirty="0">
                <a:latin typeface="Arial"/>
                <a:cs typeface="Arial"/>
              </a:rPr>
              <a:t>2</a:t>
            </a:r>
            <a:r>
              <a:rPr lang="en-US" sz="1800" dirty="0">
                <a:latin typeface="Arial"/>
                <a:cs typeface="Arial"/>
              </a:rPr>
              <a:t>e by 2020 and $50-100 by 2030 </a:t>
            </a:r>
            <a:endParaRPr lang="x-none" sz="1800" dirty="0">
              <a:latin typeface="Arial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4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17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sp>
        <p:nvSpPr>
          <p:cNvPr id="5" name="Tijdelijke aanduiding voor inhoud 7"/>
          <p:cNvSpPr txBox="1">
            <a:spLocks/>
          </p:cNvSpPr>
          <p:nvPr/>
        </p:nvSpPr>
        <p:spPr>
          <a:xfrm>
            <a:off x="683568" y="476672"/>
            <a:ext cx="7848872" cy="648072"/>
          </a:xfrm>
          <a:prstGeom prst="rect">
            <a:avLst/>
          </a:prstGeom>
          <a:noFill/>
          <a:ln w="19050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Government intervention</a:t>
            </a:r>
          </a:p>
          <a:p>
            <a:pPr>
              <a:buClr>
                <a:srgbClr val="0070C0"/>
              </a:buClr>
            </a:pPr>
            <a:endParaRPr lang="en-GB" sz="25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183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/>
          <p:cNvSpPr>
            <a:spLocks noGrp="1"/>
          </p:cNvSpPr>
          <p:nvPr>
            <p:ph idx="4294967295"/>
          </p:nvPr>
        </p:nvSpPr>
        <p:spPr>
          <a:xfrm>
            <a:off x="1763688" y="5229200"/>
            <a:ext cx="5472608" cy="7920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latin typeface="Arial"/>
                <a:cs typeface="Arial"/>
              </a:rPr>
              <a:t>They give theoretically the same result </a:t>
            </a:r>
          </a:p>
          <a:p>
            <a:pPr marL="0" indent="0">
              <a:buNone/>
            </a:pPr>
            <a:r>
              <a:rPr lang="en-US" sz="2000" dirty="0">
                <a:latin typeface="Arial"/>
                <a:cs typeface="Arial"/>
              </a:rPr>
              <a:t>	unless the demand curve is uncertain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4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18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309282450"/>
              </p:ext>
            </p:extLst>
          </p:nvPr>
        </p:nvGraphicFramePr>
        <p:xfrm>
          <a:off x="1524000" y="1522307"/>
          <a:ext cx="6576392" cy="3202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jdelijke aanduiding voor inhoud 7"/>
          <p:cNvSpPr txBox="1">
            <a:spLocks/>
          </p:cNvSpPr>
          <p:nvPr/>
        </p:nvSpPr>
        <p:spPr>
          <a:xfrm>
            <a:off x="467544" y="404664"/>
            <a:ext cx="8208912" cy="648072"/>
          </a:xfrm>
          <a:prstGeom prst="rect">
            <a:avLst/>
          </a:prstGeom>
          <a:noFill/>
          <a:ln w="19050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Basic approaches to reduce externalities</a:t>
            </a:r>
          </a:p>
          <a:p>
            <a:pPr>
              <a:buClr>
                <a:srgbClr val="0070C0"/>
              </a:buClr>
            </a:pPr>
            <a:endParaRPr lang="en-GB" sz="25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0944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4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19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2276872"/>
            <a:ext cx="5572125" cy="2324100"/>
          </a:xfrm>
          <a:prstGeom prst="rect">
            <a:avLst/>
          </a:prstGeom>
        </p:spPr>
      </p:pic>
      <p:sp>
        <p:nvSpPr>
          <p:cNvPr id="5" name="Tijdelijke aanduiding voor inhoud 7"/>
          <p:cNvSpPr txBox="1">
            <a:spLocks/>
          </p:cNvSpPr>
          <p:nvPr/>
        </p:nvSpPr>
        <p:spPr>
          <a:xfrm>
            <a:off x="683568" y="404664"/>
            <a:ext cx="7848872" cy="648072"/>
          </a:xfrm>
          <a:prstGeom prst="rect">
            <a:avLst/>
          </a:prstGeom>
          <a:noFill/>
          <a:ln w="19050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Example regulatory approach</a:t>
            </a:r>
          </a:p>
          <a:p>
            <a:pPr>
              <a:buClr>
                <a:srgbClr val="0070C0"/>
              </a:buClr>
            </a:pPr>
            <a:endParaRPr lang="en-GB" sz="25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7572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3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2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sp>
        <p:nvSpPr>
          <p:cNvPr id="8" name="Tijdelijke aanduiding voor inhoud 7"/>
          <p:cNvSpPr>
            <a:spLocks noGrp="1"/>
          </p:cNvSpPr>
          <p:nvPr>
            <p:ph idx="4294967295"/>
          </p:nvPr>
        </p:nvSpPr>
        <p:spPr>
          <a:xfrm>
            <a:off x="323528" y="1268760"/>
            <a:ext cx="3744416" cy="4391025"/>
          </a:xfrm>
        </p:spPr>
        <p:txBody>
          <a:bodyPr>
            <a:noAutofit/>
          </a:bodyPr>
          <a:lstStyle/>
          <a:p>
            <a:pPr marL="0" indent="0">
              <a:buFont typeface="Rage Italic" pitchFamily="66" charset="0"/>
              <a:buNone/>
            </a:pPr>
            <a:endParaRPr lang="en-GB" sz="1600" b="1" dirty="0">
              <a:solidFill>
                <a:srgbClr val="0070C0"/>
              </a:solidFill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buFont typeface="Rage Italic" pitchFamily="66" charset="0"/>
              <a:buNone/>
            </a:pP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Part I:  What is sustainability and why does it matter?</a:t>
            </a:r>
            <a:r>
              <a:rPr lang="en-GB" sz="1600" b="1" dirty="0">
                <a:latin typeface="Arial"/>
                <a:cs typeface="Arial"/>
              </a:rPr>
              <a:t> </a:t>
            </a:r>
            <a:endParaRPr lang="en-GB" sz="1600" dirty="0">
              <a:latin typeface="Arial"/>
              <a:cs typeface="Arial"/>
            </a:endParaRPr>
          </a:p>
          <a:p>
            <a:pPr marL="457200" indent="-457200">
              <a:lnSpc>
                <a:spcPct val="110000"/>
              </a:lnSpc>
              <a:buClrTx/>
              <a:buSzPct val="100000"/>
              <a:buFont typeface="+mj-lt"/>
              <a:buAutoNum type="arabicPeriod"/>
            </a:pPr>
            <a:r>
              <a:rPr lang="en-GB" sz="1600" dirty="0">
                <a:latin typeface="Arial"/>
                <a:cs typeface="Arial"/>
              </a:rPr>
              <a:t>Sustainability and the transition challenge</a:t>
            </a:r>
          </a:p>
          <a:p>
            <a:pPr marL="0" indent="0">
              <a:lnSpc>
                <a:spcPct val="110000"/>
              </a:lnSpc>
              <a:buFont typeface="Rage Italic" pitchFamily="66" charset="0"/>
              <a:buNone/>
            </a:pPr>
            <a:endParaRPr lang="en-GB" sz="1600" b="1" dirty="0">
              <a:solidFill>
                <a:srgbClr val="0070C0"/>
              </a:solidFill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Part II:  Sustainability’s challenges to corporates</a:t>
            </a:r>
            <a:endParaRPr lang="en-GB" sz="1600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  <a:p>
            <a:pPr marL="457200" indent="-457200">
              <a:lnSpc>
                <a:spcPct val="110000"/>
              </a:lnSpc>
              <a:buClrTx/>
              <a:buSzPct val="100000"/>
              <a:buFont typeface="+mj-lt"/>
              <a:buAutoNum type="arabicPeriod" startAt="2"/>
            </a:pPr>
            <a:r>
              <a:rPr lang="en-GB" sz="1600" b="1" dirty="0">
                <a:latin typeface="Arial"/>
                <a:cs typeface="Arial"/>
              </a:rPr>
              <a:t>Externalities - internalisation</a:t>
            </a:r>
          </a:p>
          <a:p>
            <a:pPr marL="457200" indent="-457200">
              <a:lnSpc>
                <a:spcPct val="110000"/>
              </a:lnSpc>
              <a:buClrTx/>
              <a:buSzPct val="100000"/>
              <a:buFont typeface="+mj-lt"/>
              <a:buAutoNum type="arabicPeriod" startAt="2"/>
            </a:pPr>
            <a:r>
              <a:rPr lang="en-GB" sz="1600" dirty="0">
                <a:latin typeface="Arial"/>
                <a:cs typeface="Arial"/>
              </a:rPr>
              <a:t>Governance and behaviour</a:t>
            </a:r>
          </a:p>
          <a:p>
            <a:pPr marL="457200" indent="-457200">
              <a:lnSpc>
                <a:spcPct val="110000"/>
              </a:lnSpc>
              <a:buClrTx/>
              <a:buSzPct val="100000"/>
              <a:buFont typeface="+mj-lt"/>
              <a:buAutoNum type="arabicPeriod" startAt="2"/>
            </a:pPr>
            <a:r>
              <a:rPr lang="en-GB" sz="1600" dirty="0">
                <a:latin typeface="Arial"/>
                <a:cs typeface="Arial"/>
              </a:rPr>
              <a:t>Coalitions for sustainable finance</a:t>
            </a:r>
          </a:p>
          <a:p>
            <a:pPr marL="457200" indent="-457200">
              <a:lnSpc>
                <a:spcPct val="110000"/>
              </a:lnSpc>
              <a:buClrTx/>
              <a:buSzPct val="100000"/>
              <a:buFont typeface="+mj-lt"/>
              <a:buAutoNum type="arabicPeriod" startAt="2"/>
            </a:pPr>
            <a:r>
              <a:rPr lang="en-GB" sz="1600" dirty="0">
                <a:latin typeface="Arial"/>
                <a:cs typeface="Arial"/>
              </a:rPr>
              <a:t>Strategy and intangibles – changing business models</a:t>
            </a:r>
          </a:p>
          <a:p>
            <a:pPr marL="457200" indent="-457200">
              <a:lnSpc>
                <a:spcPct val="110000"/>
              </a:lnSpc>
              <a:buClrTx/>
              <a:buSzPct val="100000"/>
              <a:buFont typeface="+mj-lt"/>
              <a:buAutoNum type="arabicPeriod" startAt="2"/>
            </a:pPr>
            <a:r>
              <a:rPr lang="en-GB" sz="1600" dirty="0">
                <a:latin typeface="Arial"/>
                <a:cs typeface="Arial"/>
              </a:rPr>
              <a:t>Integrated reporting - metrics and data</a:t>
            </a:r>
          </a:p>
        </p:txBody>
      </p:sp>
      <p:sp>
        <p:nvSpPr>
          <p:cNvPr id="7" name="Tijdelijke aanduiding voor inhoud 7"/>
          <p:cNvSpPr txBox="1">
            <a:spLocks/>
          </p:cNvSpPr>
          <p:nvPr/>
        </p:nvSpPr>
        <p:spPr>
          <a:xfrm>
            <a:off x="4499992" y="1268760"/>
            <a:ext cx="4104456" cy="4536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Rage Italic" pitchFamily="66" charset="0"/>
              <a:buNone/>
            </a:pPr>
            <a:endParaRPr lang="en-GB" sz="1600" b="1" dirty="0">
              <a:solidFill>
                <a:srgbClr val="376092"/>
              </a:solidFill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buFont typeface="Rage Italic" pitchFamily="66" charset="0"/>
              <a:buNone/>
            </a:pP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Part III:  Financing sustainability</a:t>
            </a:r>
            <a:endParaRPr lang="en-GB" sz="1600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  <a:p>
            <a:pPr marL="457200" indent="-457200">
              <a:lnSpc>
                <a:spcPct val="110000"/>
              </a:lnSpc>
              <a:buFont typeface="+mj-lt"/>
              <a:buAutoNum type="arabicPeriod" startAt="7"/>
            </a:pPr>
            <a:r>
              <a:rPr lang="en-GB" sz="1600" dirty="0">
                <a:latin typeface="Arial"/>
                <a:cs typeface="Arial"/>
              </a:rPr>
              <a:t>Investing for </a:t>
            </a:r>
            <a:r>
              <a:rPr lang="en-GB" sz="1600" dirty="0" smtClean="0">
                <a:latin typeface="Arial"/>
                <a:cs typeface="Arial"/>
              </a:rPr>
              <a:t>long-term </a:t>
            </a:r>
            <a:r>
              <a:rPr lang="en-GB" sz="1600" dirty="0">
                <a:latin typeface="Arial"/>
                <a:cs typeface="Arial"/>
              </a:rPr>
              <a:t>value creation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 startAt="7"/>
            </a:pPr>
            <a:r>
              <a:rPr lang="en-GB" sz="1600" dirty="0">
                <a:latin typeface="Arial"/>
                <a:cs typeface="Arial"/>
              </a:rPr>
              <a:t>Equity – investing with an ownership stake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 startAt="7"/>
            </a:pPr>
            <a:r>
              <a:rPr lang="en-GB" sz="1600" dirty="0">
                <a:latin typeface="Arial"/>
                <a:cs typeface="Arial"/>
              </a:rPr>
              <a:t>Bonds – investing without voting power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 startAt="7"/>
            </a:pPr>
            <a:r>
              <a:rPr lang="en-GB" sz="1600" dirty="0">
                <a:latin typeface="Arial"/>
                <a:cs typeface="Arial"/>
              </a:rPr>
              <a:t>Banks – new forms of lending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 startAt="7"/>
            </a:pPr>
            <a:r>
              <a:rPr lang="en-GB" sz="1600" dirty="0">
                <a:latin typeface="Arial"/>
                <a:cs typeface="Arial"/>
              </a:rPr>
              <a:t>Insurance – managing </a:t>
            </a:r>
            <a:r>
              <a:rPr lang="en-GB" sz="1600" dirty="0" smtClean="0">
                <a:latin typeface="Arial"/>
                <a:cs typeface="Arial"/>
              </a:rPr>
              <a:t>long-term </a:t>
            </a:r>
            <a:r>
              <a:rPr lang="en-GB" sz="1600" dirty="0">
                <a:latin typeface="Arial"/>
                <a:cs typeface="Arial"/>
              </a:rPr>
              <a:t>risk</a:t>
            </a:r>
            <a:endParaRPr lang="en-GB" sz="1600" b="1" dirty="0">
              <a:solidFill>
                <a:srgbClr val="0070C0"/>
              </a:solidFill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buFont typeface="Rage Italic" pitchFamily="66" charset="0"/>
              <a:buNone/>
            </a:pPr>
            <a:endParaRPr lang="en-GB" sz="1600" b="1" dirty="0">
              <a:solidFill>
                <a:srgbClr val="0070C0"/>
              </a:solidFill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buFont typeface="Rage Italic" pitchFamily="66" charset="0"/>
              <a:buNone/>
            </a:pP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Part IV:  Epilogue</a:t>
            </a:r>
            <a:endParaRPr lang="en-GB" sz="1600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  <a:p>
            <a:pPr marL="457200" indent="-457200">
              <a:lnSpc>
                <a:spcPct val="110000"/>
              </a:lnSpc>
              <a:buFont typeface="+mj-lt"/>
              <a:buAutoNum type="arabicPeriod" startAt="12"/>
            </a:pPr>
            <a:r>
              <a:rPr lang="en-GB" sz="1600" dirty="0">
                <a:latin typeface="Arial"/>
                <a:cs typeface="Arial"/>
              </a:rPr>
              <a:t>Transition management and integrated thinking</a:t>
            </a:r>
          </a:p>
        </p:txBody>
      </p:sp>
      <p:sp>
        <p:nvSpPr>
          <p:cNvPr id="10" name="Tijdelijke aanduiding voor inhoud 7"/>
          <p:cNvSpPr txBox="1">
            <a:spLocks/>
          </p:cNvSpPr>
          <p:nvPr/>
        </p:nvSpPr>
        <p:spPr>
          <a:xfrm>
            <a:off x="683568" y="548680"/>
            <a:ext cx="7560840" cy="648072"/>
          </a:xfrm>
          <a:prstGeom prst="rect">
            <a:avLst/>
          </a:prstGeom>
          <a:noFill/>
          <a:ln w="28575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Overview of the book</a:t>
            </a:r>
          </a:p>
          <a:p>
            <a:pPr>
              <a:buClr>
                <a:srgbClr val="0070C0"/>
              </a:buClr>
            </a:pPr>
            <a:endParaRPr lang="en-GB" sz="25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2758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/>
          <p:cNvSpPr>
            <a:spLocks noGrp="1"/>
          </p:cNvSpPr>
          <p:nvPr>
            <p:ph idx="4294967295"/>
          </p:nvPr>
        </p:nvSpPr>
        <p:spPr>
          <a:xfrm>
            <a:off x="323528" y="1574801"/>
            <a:ext cx="8424936" cy="4518496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buClr>
                <a:srgbClr val="0F6FC6"/>
              </a:buClr>
            </a:pPr>
            <a:r>
              <a:rPr lang="en-GB" sz="1800" b="1" dirty="0">
                <a:latin typeface="Arial"/>
                <a:cs typeface="Arial"/>
              </a:rPr>
              <a:t>Carbon tax </a:t>
            </a:r>
            <a:r>
              <a:rPr lang="en-GB" sz="1800" dirty="0">
                <a:latin typeface="Arial"/>
                <a:cs typeface="Arial"/>
              </a:rPr>
              <a:t>is efficient way to get public good of low carbon economy</a:t>
            </a:r>
          </a:p>
          <a:p>
            <a:pPr marL="758444" lvl="2" indent="-342900">
              <a:lnSpc>
                <a:spcPct val="150000"/>
              </a:lnSpc>
              <a:buFont typeface="Wingdings" charset="2"/>
              <a:buChar char="Ø"/>
            </a:pPr>
            <a:r>
              <a:rPr lang="en-GB" sz="1800" dirty="0">
                <a:latin typeface="Arial"/>
                <a:cs typeface="Arial"/>
                <a:sym typeface="Wingdings"/>
              </a:rPr>
              <a:t>Marginal adjustment cost = tax</a:t>
            </a:r>
          </a:p>
          <a:p>
            <a:pPr marL="342900" lvl="0" indent="-342900">
              <a:lnSpc>
                <a:spcPct val="150000"/>
              </a:lnSpc>
              <a:buFont typeface="Arial"/>
              <a:buChar char="•"/>
            </a:pPr>
            <a:endParaRPr lang="en-GB" sz="1800" dirty="0">
              <a:latin typeface="Arial"/>
              <a:cs typeface="Arial"/>
            </a:endParaRPr>
          </a:p>
          <a:p>
            <a:pPr lvl="0">
              <a:lnSpc>
                <a:spcPct val="150000"/>
              </a:lnSpc>
              <a:buClr>
                <a:srgbClr val="0F6FC6"/>
              </a:buClr>
            </a:pPr>
            <a:r>
              <a:rPr lang="en-GB" sz="1800" dirty="0">
                <a:latin typeface="Arial"/>
                <a:cs typeface="Arial"/>
              </a:rPr>
              <a:t>Alternative is </a:t>
            </a:r>
            <a:r>
              <a:rPr lang="en-GB" sz="1800" b="1" dirty="0">
                <a:latin typeface="Arial"/>
                <a:cs typeface="Arial"/>
              </a:rPr>
              <a:t>Emissions Trading Systems </a:t>
            </a:r>
            <a:r>
              <a:rPr lang="en-GB" sz="1800" dirty="0">
                <a:latin typeface="Arial"/>
                <a:cs typeface="Arial"/>
              </a:rPr>
              <a:t>(ETS) – cap emissions and trade allowances</a:t>
            </a:r>
          </a:p>
          <a:p>
            <a:pPr lvl="0">
              <a:lnSpc>
                <a:spcPct val="150000"/>
              </a:lnSpc>
              <a:buClr>
                <a:srgbClr val="0F6FC6"/>
              </a:buClr>
            </a:pPr>
            <a:endParaRPr lang="en-GB" sz="1800" dirty="0">
              <a:latin typeface="Arial"/>
              <a:cs typeface="Arial"/>
            </a:endParaRPr>
          </a:p>
          <a:p>
            <a:pPr lvl="0">
              <a:lnSpc>
                <a:spcPct val="150000"/>
              </a:lnSpc>
              <a:buClr>
                <a:srgbClr val="0F6FC6"/>
              </a:buClr>
            </a:pPr>
            <a:r>
              <a:rPr lang="en-GB" sz="1800" dirty="0">
                <a:latin typeface="Arial"/>
                <a:cs typeface="Arial"/>
              </a:rPr>
              <a:t>Also </a:t>
            </a:r>
            <a:r>
              <a:rPr lang="en-GB" sz="1800" b="1" dirty="0">
                <a:latin typeface="Arial"/>
                <a:cs typeface="Arial"/>
              </a:rPr>
              <a:t>taxes on natural resources </a:t>
            </a:r>
            <a:r>
              <a:rPr lang="en-GB" sz="1800" dirty="0">
                <a:latin typeface="Arial"/>
                <a:cs typeface="Arial"/>
              </a:rPr>
              <a:t>to prevent depletion</a:t>
            </a:r>
          </a:p>
          <a:p>
            <a:pPr lvl="0">
              <a:lnSpc>
                <a:spcPct val="150000"/>
              </a:lnSpc>
            </a:pPr>
            <a:endParaRPr lang="en-US" sz="2000" dirty="0">
              <a:latin typeface="Arial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4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20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sp>
        <p:nvSpPr>
          <p:cNvPr id="5" name="Tijdelijke aanduiding voor inhoud 7"/>
          <p:cNvSpPr txBox="1">
            <a:spLocks/>
          </p:cNvSpPr>
          <p:nvPr/>
        </p:nvSpPr>
        <p:spPr>
          <a:xfrm>
            <a:off x="683568" y="404664"/>
            <a:ext cx="7848872" cy="648072"/>
          </a:xfrm>
          <a:prstGeom prst="rect">
            <a:avLst/>
          </a:prstGeom>
          <a:noFill/>
          <a:ln w="19050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Taxing externalities</a:t>
            </a:r>
          </a:p>
          <a:p>
            <a:pPr>
              <a:buClr>
                <a:srgbClr val="0070C0"/>
              </a:buClr>
            </a:pPr>
            <a:endParaRPr lang="en-GB" sz="25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1053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/>
          <p:cNvSpPr>
            <a:spLocks noGrp="1"/>
          </p:cNvSpPr>
          <p:nvPr>
            <p:ph idx="4294967295"/>
          </p:nvPr>
        </p:nvSpPr>
        <p:spPr>
          <a:xfrm>
            <a:off x="4499992" y="1052736"/>
            <a:ext cx="4437856" cy="2664296"/>
          </a:xfrm>
        </p:spPr>
        <p:txBody>
          <a:bodyPr>
            <a:noAutofit/>
          </a:bodyPr>
          <a:lstStyle/>
          <a:p>
            <a:pPr marL="180000" indent="-180000">
              <a:lnSpc>
                <a:spcPct val="170000"/>
              </a:lnSpc>
              <a:buClrTx/>
              <a:buSzPct val="100000"/>
              <a:buFont typeface="Wingdings" panose="05000000000000000000" pitchFamily="2" charset="2"/>
              <a:buChar char="§"/>
            </a:pPr>
            <a:r>
              <a:rPr lang="en-GB" sz="1600" dirty="0">
                <a:latin typeface="Arial"/>
                <a:cs typeface="Arial"/>
              </a:rPr>
              <a:t>Scandinavian countries started in 1990s – now at $50-130 per tCO</a:t>
            </a:r>
            <a:r>
              <a:rPr lang="en-GB" sz="1600" baseline="-25000" dirty="0">
                <a:latin typeface="Arial"/>
                <a:cs typeface="Arial"/>
              </a:rPr>
              <a:t>2</a:t>
            </a:r>
            <a:r>
              <a:rPr lang="en-GB" sz="1600" dirty="0">
                <a:latin typeface="Arial"/>
                <a:cs typeface="Arial"/>
              </a:rPr>
              <a:t>e</a:t>
            </a:r>
          </a:p>
          <a:p>
            <a:pPr marL="180000" indent="-180000">
              <a:lnSpc>
                <a:spcPct val="170000"/>
              </a:lnSpc>
              <a:buClrTx/>
              <a:buSzPct val="100000"/>
              <a:buFont typeface="Wingdings" panose="05000000000000000000" pitchFamily="2" charset="2"/>
              <a:buChar char="§"/>
            </a:pPr>
            <a:r>
              <a:rPr lang="en-GB" sz="1600" dirty="0">
                <a:latin typeface="Arial"/>
                <a:cs typeface="Arial"/>
              </a:rPr>
              <a:t>Result: reduction in emissions, without loss of economic growth</a:t>
            </a:r>
          </a:p>
          <a:p>
            <a:pPr marL="180000" indent="-180000">
              <a:lnSpc>
                <a:spcPct val="170000"/>
              </a:lnSpc>
              <a:buClrTx/>
              <a:buSzPct val="100000"/>
              <a:buFont typeface="Wingdings" panose="05000000000000000000" pitchFamily="2" charset="2"/>
              <a:buChar char="§"/>
            </a:pPr>
            <a:r>
              <a:rPr lang="en-GB" sz="1600" dirty="0">
                <a:latin typeface="Arial"/>
                <a:cs typeface="Arial"/>
                <a:sym typeface="Wingdings"/>
              </a:rPr>
              <a:t>Key is redirecting taxes: taxing carbon instead of labour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4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21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676802860"/>
              </p:ext>
            </p:extLst>
          </p:nvPr>
        </p:nvGraphicFramePr>
        <p:xfrm>
          <a:off x="10642" y="980728"/>
          <a:ext cx="6096000" cy="5242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jdelijke aanduiding voor inhoud 7"/>
          <p:cNvSpPr txBox="1">
            <a:spLocks/>
          </p:cNvSpPr>
          <p:nvPr/>
        </p:nvSpPr>
        <p:spPr>
          <a:xfrm>
            <a:off x="4529460" y="4221088"/>
            <a:ext cx="4363020" cy="18694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useo Sans 500" panose="02000000000000000000" pitchFamily="50" charset="0"/>
                <a:ea typeface="+mn-ea"/>
                <a:cs typeface="+mn-cs"/>
              </a:defRPr>
            </a:lvl1pPr>
            <a:lvl2pPr marL="177800" indent="-171450" algn="l" defTabSz="685800" rtl="0" eaLnBrk="1" latinLnBrk="0" hangingPunct="1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71450" algn="l" defTabSz="685800" rtl="0" eaLnBrk="1" latinLnBrk="0" hangingPunct="1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71450" algn="l" defTabSz="685800" rtl="0" eaLnBrk="1" latinLnBrk="0" hangingPunct="1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7550" indent="-171450" algn="l" defTabSz="685800" rtl="0" eaLnBrk="1" latinLnBrk="0" hangingPunct="1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en-GB" sz="1600" dirty="0">
                <a:latin typeface="Arial"/>
                <a:cs typeface="Arial"/>
              </a:rPr>
              <a:t>Most countries have no effective carbon taxes</a:t>
            </a:r>
          </a:p>
          <a:p>
            <a:pPr marL="180000" indent="-180000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en-GB" sz="1600" dirty="0">
                <a:latin typeface="Arial"/>
                <a:cs typeface="Arial"/>
              </a:rPr>
              <a:t>Even worse: fossils fuels are subsidised up to $330 bn</a:t>
            </a:r>
          </a:p>
          <a:p>
            <a:pPr marL="180000" indent="-180000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en-GB" sz="1600" dirty="0">
                <a:latin typeface="Arial"/>
                <a:cs typeface="Arial"/>
              </a:rPr>
              <a:t>Subsidies very inefficient way of income support in low-income countries</a:t>
            </a:r>
          </a:p>
        </p:txBody>
      </p:sp>
      <p:sp>
        <p:nvSpPr>
          <p:cNvPr id="9" name="Tijdelijke aanduiding voor inhoud 7"/>
          <p:cNvSpPr txBox="1">
            <a:spLocks/>
          </p:cNvSpPr>
          <p:nvPr/>
        </p:nvSpPr>
        <p:spPr>
          <a:xfrm>
            <a:off x="683568" y="260648"/>
            <a:ext cx="7848872" cy="648072"/>
          </a:xfrm>
          <a:prstGeom prst="rect">
            <a:avLst/>
          </a:prstGeom>
          <a:noFill/>
          <a:ln w="19050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Carbon taxes in practice</a:t>
            </a:r>
          </a:p>
          <a:p>
            <a:pPr>
              <a:buClr>
                <a:srgbClr val="0070C0"/>
              </a:buClr>
            </a:pPr>
            <a:endParaRPr lang="en-GB" sz="25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5462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/>
          <p:cNvSpPr>
            <a:spLocks noGrp="1"/>
          </p:cNvSpPr>
          <p:nvPr>
            <p:ph idx="4294967295"/>
          </p:nvPr>
        </p:nvSpPr>
        <p:spPr>
          <a:xfrm>
            <a:off x="4871720" y="2028613"/>
            <a:ext cx="3162300" cy="3914987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GB" sz="1700" dirty="0" smtClean="0">
                <a:latin typeface="Arial"/>
                <a:cs typeface="Arial"/>
                <a:sym typeface="Wingdings"/>
              </a:rPr>
              <a:t>Instruments</a:t>
            </a:r>
          </a:p>
          <a:p>
            <a:pPr marL="0" indent="0">
              <a:lnSpc>
                <a:spcPct val="130000"/>
              </a:lnSpc>
              <a:buNone/>
            </a:pPr>
            <a:endParaRPr lang="en-GB" sz="900" dirty="0" smtClean="0">
              <a:latin typeface="Arial"/>
              <a:cs typeface="Arial"/>
            </a:endParaRPr>
          </a:p>
          <a:p>
            <a:pPr marL="342900" lvl="0" indent="-342900">
              <a:lnSpc>
                <a:spcPct val="130000"/>
              </a:lnSpc>
              <a:buFont typeface="Arial"/>
              <a:buChar char="•"/>
            </a:pPr>
            <a:r>
              <a:rPr lang="en-GB" sz="1700" b="1" dirty="0" smtClean="0">
                <a:latin typeface="Arial"/>
                <a:cs typeface="Arial"/>
              </a:rPr>
              <a:t>Living wage </a:t>
            </a:r>
            <a:r>
              <a:rPr lang="en-GB" sz="1700" dirty="0" smtClean="0">
                <a:latin typeface="Arial"/>
                <a:cs typeface="Arial"/>
              </a:rPr>
              <a:t>(SDG 8) instrumental for other SDGs (poverty, hunger, health care, education), as living wage allows families to live decently</a:t>
            </a:r>
          </a:p>
          <a:p>
            <a:pPr marL="342900" lvl="0" indent="-342900">
              <a:lnSpc>
                <a:spcPct val="130000"/>
              </a:lnSpc>
              <a:buFont typeface="Arial"/>
              <a:buChar char="•"/>
            </a:pPr>
            <a:endParaRPr lang="en-GB" sz="900" dirty="0" smtClean="0">
              <a:latin typeface="Arial"/>
              <a:cs typeface="Arial"/>
            </a:endParaRPr>
          </a:p>
          <a:p>
            <a:pPr marL="342900" lvl="0" indent="-342900">
              <a:lnSpc>
                <a:spcPct val="130000"/>
              </a:lnSpc>
              <a:buFont typeface="Arial"/>
              <a:buChar char="•"/>
            </a:pPr>
            <a:r>
              <a:rPr lang="en-GB" sz="1700" dirty="0" smtClean="0">
                <a:latin typeface="Arial"/>
                <a:cs typeface="Arial"/>
              </a:rPr>
              <a:t>Taxes to </a:t>
            </a:r>
            <a:r>
              <a:rPr lang="en-GB" sz="1700" b="1" dirty="0" smtClean="0">
                <a:latin typeface="Arial"/>
                <a:cs typeface="Arial"/>
              </a:rPr>
              <a:t>change behaviour</a:t>
            </a:r>
            <a:r>
              <a:rPr lang="en-GB" sz="1700" dirty="0" smtClean="0">
                <a:latin typeface="Arial"/>
                <a:cs typeface="Arial"/>
              </a:rPr>
              <a:t>: alcohol, tobacco, sugar rich beverages, etc.</a:t>
            </a:r>
          </a:p>
          <a:p>
            <a:pPr lvl="0">
              <a:lnSpc>
                <a:spcPct val="130000"/>
              </a:lnSpc>
            </a:pPr>
            <a:endParaRPr lang="en-US" sz="2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4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22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11825279"/>
              </p:ext>
            </p:extLst>
          </p:nvPr>
        </p:nvGraphicFramePr>
        <p:xfrm>
          <a:off x="-716280" y="1164013"/>
          <a:ext cx="6096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jdelijke aanduiding voor inhoud 7"/>
          <p:cNvSpPr txBox="1">
            <a:spLocks/>
          </p:cNvSpPr>
          <p:nvPr/>
        </p:nvSpPr>
        <p:spPr>
          <a:xfrm>
            <a:off x="683568" y="260648"/>
            <a:ext cx="7848872" cy="648072"/>
          </a:xfrm>
          <a:prstGeom prst="rect">
            <a:avLst/>
          </a:prstGeom>
          <a:noFill/>
          <a:ln w="19050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Social externalities</a:t>
            </a:r>
          </a:p>
          <a:p>
            <a:pPr>
              <a:buClr>
                <a:srgbClr val="0070C0"/>
              </a:buClr>
            </a:pPr>
            <a:endParaRPr lang="en-GB" sz="25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903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/>
          <p:cNvSpPr>
            <a:spLocks noGrp="1"/>
          </p:cNvSpPr>
          <p:nvPr>
            <p:ph idx="4294967295"/>
          </p:nvPr>
        </p:nvSpPr>
        <p:spPr>
          <a:xfrm>
            <a:off x="467544" y="1484784"/>
            <a:ext cx="8280920" cy="4176464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Who should act first to internalise externalities?</a:t>
            </a:r>
          </a:p>
          <a:p>
            <a:pPr marL="850173" lvl="1" indent="-450828">
              <a:lnSpc>
                <a:spcPct val="130000"/>
              </a:lnSpc>
              <a:buFont typeface="Arial"/>
              <a:buChar char="•"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Government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should tax and regulate versus</a:t>
            </a:r>
            <a:b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all parties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should act 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4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23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sp>
        <p:nvSpPr>
          <p:cNvPr id="5" name="Tijdelijke aanduiding voor inhoud 7"/>
          <p:cNvSpPr txBox="1">
            <a:spLocks/>
          </p:cNvSpPr>
          <p:nvPr/>
        </p:nvSpPr>
        <p:spPr>
          <a:xfrm>
            <a:off x="683568" y="548680"/>
            <a:ext cx="7848872" cy="648072"/>
          </a:xfrm>
          <a:prstGeom prst="rect">
            <a:avLst/>
          </a:prstGeom>
          <a:noFill/>
          <a:ln w="19050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Discussion: who acts first?</a:t>
            </a:r>
          </a:p>
          <a:p>
            <a:pPr>
              <a:buClr>
                <a:srgbClr val="0070C0"/>
              </a:buClr>
            </a:pPr>
            <a:endParaRPr lang="en-GB" sz="25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9076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323528" y="2996952"/>
            <a:ext cx="8640960" cy="616173"/>
          </a:xfrm>
        </p:spPr>
        <p:txBody>
          <a:bodyPr>
            <a:noAutofit/>
          </a:bodyPr>
          <a:lstStyle/>
          <a:p>
            <a:pPr algn="ctr"/>
            <a:r>
              <a:rPr lang="nl-NL" sz="3800" b="1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Measuring</a:t>
            </a:r>
            <a:r>
              <a:rPr lang="nl-NL" sz="38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nl-NL" sz="3800" b="1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and</a:t>
            </a:r>
            <a:r>
              <a:rPr lang="nl-NL" sz="38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pricing </a:t>
            </a:r>
            <a:r>
              <a:rPr lang="nl-NL" sz="3800" b="1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externalities</a:t>
            </a:r>
            <a:endParaRPr lang="en-US" sz="3800" b="1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>
          <a:xfrm>
            <a:off x="6804248" y="6482035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/>
                <a:cs typeface="Arial Narrow"/>
              </a:rPr>
              <a:t>24</a:t>
            </a:fld>
            <a:endParaRPr lang="nl-NL" sz="1400" dirty="0">
              <a:latin typeface="Arial Narrow"/>
              <a:cs typeface="Arial Narrow"/>
            </a:endParaRPr>
          </a:p>
        </p:txBody>
      </p:sp>
      <p:sp>
        <p:nvSpPr>
          <p:cNvPr id="5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6412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ijdelijke aanduiding voor inhoud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60995365"/>
              </p:ext>
            </p:extLst>
          </p:nvPr>
        </p:nvGraphicFramePr>
        <p:xfrm>
          <a:off x="395536" y="1480592"/>
          <a:ext cx="8352928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4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25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sp>
        <p:nvSpPr>
          <p:cNvPr id="5" name="Tijdelijke aanduiding voor inhoud 7"/>
          <p:cNvSpPr txBox="1">
            <a:spLocks/>
          </p:cNvSpPr>
          <p:nvPr/>
        </p:nvSpPr>
        <p:spPr>
          <a:xfrm>
            <a:off x="611560" y="476672"/>
            <a:ext cx="7848872" cy="648072"/>
          </a:xfrm>
          <a:prstGeom prst="rect">
            <a:avLst/>
          </a:prstGeom>
          <a:noFill/>
          <a:ln w="19050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How to deal with externalities?</a:t>
            </a:r>
          </a:p>
          <a:p>
            <a:pPr>
              <a:buClr>
                <a:srgbClr val="0070C0"/>
              </a:buClr>
            </a:pPr>
            <a:endParaRPr lang="en-GB" sz="25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161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4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26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sp>
        <p:nvSpPr>
          <p:cNvPr id="6" name="Tijdelijke aanduiding voor inhoud 7"/>
          <p:cNvSpPr txBox="1">
            <a:spLocks/>
          </p:cNvSpPr>
          <p:nvPr/>
        </p:nvSpPr>
        <p:spPr>
          <a:xfrm>
            <a:off x="683568" y="260648"/>
            <a:ext cx="7848872" cy="648072"/>
          </a:xfrm>
          <a:prstGeom prst="rect">
            <a:avLst/>
          </a:prstGeom>
          <a:noFill/>
          <a:ln w="19050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From financial value to integrated value</a:t>
            </a:r>
          </a:p>
          <a:p>
            <a:pPr marL="0" indent="0">
              <a:buClr>
                <a:srgbClr val="0070C0"/>
              </a:buClr>
              <a:buNone/>
            </a:pPr>
            <a:endParaRPr lang="en-GB" sz="25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7584" y="1268760"/>
            <a:ext cx="7272808" cy="535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305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/>
          <p:cNvSpPr>
            <a:spLocks noGrp="1"/>
          </p:cNvSpPr>
          <p:nvPr>
            <p:ph idx="4294967295"/>
          </p:nvPr>
        </p:nvSpPr>
        <p:spPr>
          <a:xfrm>
            <a:off x="251520" y="1052736"/>
            <a:ext cx="8424936" cy="5071111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Arial"/>
                <a:cs typeface="Arial"/>
                <a:sym typeface="Wingdings"/>
              </a:rPr>
              <a:t>Conventional price </a:t>
            </a:r>
            <a:r>
              <a:rPr lang="en-US" sz="2400" dirty="0">
                <a:latin typeface="Arial"/>
                <a:cs typeface="Arial"/>
                <a:sym typeface="Wingdings"/>
              </a:rPr>
              <a:t>€ 0.70 (F) and </a:t>
            </a:r>
            <a:r>
              <a:rPr lang="en-US" sz="2400" b="1" dirty="0">
                <a:latin typeface="Arial"/>
                <a:cs typeface="Arial"/>
                <a:sym typeface="Wingdings"/>
              </a:rPr>
              <a:t>true price</a:t>
            </a:r>
            <a:r>
              <a:rPr lang="en-US" sz="2400" dirty="0">
                <a:latin typeface="Arial"/>
                <a:cs typeface="Arial"/>
                <a:sym typeface="Wingdings"/>
              </a:rPr>
              <a:t> € 0.92 (F+S+E)</a:t>
            </a:r>
          </a:p>
          <a:p>
            <a:pPr>
              <a:lnSpc>
                <a:spcPct val="150000"/>
              </a:lnSpc>
            </a:pPr>
            <a:endParaRPr lang="en-US" sz="900" dirty="0">
              <a:sym typeface="Wingdings"/>
            </a:endParaRPr>
          </a:p>
          <a:p>
            <a:pPr>
              <a:lnSpc>
                <a:spcPct val="150000"/>
              </a:lnSpc>
            </a:pPr>
            <a:endParaRPr lang="en-US" sz="2400" b="1" dirty="0">
              <a:sym typeface="Wingdings"/>
            </a:endParaRPr>
          </a:p>
          <a:p>
            <a:pPr lvl="1">
              <a:lnSpc>
                <a:spcPct val="150000"/>
              </a:lnSpc>
            </a:pPr>
            <a:endParaRPr lang="en-US" sz="2400" b="1" dirty="0">
              <a:sym typeface="Wingdings"/>
            </a:endParaRPr>
          </a:p>
          <a:p>
            <a:pPr lvl="1">
              <a:lnSpc>
                <a:spcPct val="150000"/>
              </a:lnSpc>
            </a:pPr>
            <a:endParaRPr lang="en-US" sz="2400" b="1" dirty="0">
              <a:sym typeface="Wingdings"/>
            </a:endParaRPr>
          </a:p>
          <a:p>
            <a:pPr lvl="1">
              <a:lnSpc>
                <a:spcPct val="150000"/>
              </a:lnSpc>
            </a:pPr>
            <a:endParaRPr lang="en-US" sz="2400" b="1" dirty="0">
              <a:sym typeface="Wingdings"/>
            </a:endParaRPr>
          </a:p>
          <a:p>
            <a:pPr lvl="1">
              <a:lnSpc>
                <a:spcPct val="150000"/>
              </a:lnSpc>
            </a:pPr>
            <a:endParaRPr lang="en-US" sz="2400" b="1" dirty="0">
              <a:sym typeface="Wingdings"/>
            </a:endParaRPr>
          </a:p>
          <a:p>
            <a:pPr lvl="1">
              <a:lnSpc>
                <a:spcPct val="150000"/>
              </a:lnSpc>
            </a:pPr>
            <a:endParaRPr lang="en-US" sz="2400" b="1" dirty="0">
              <a:sym typeface="Wingdings"/>
            </a:endParaRPr>
          </a:p>
          <a:p>
            <a:pPr lvl="1">
              <a:lnSpc>
                <a:spcPct val="150000"/>
              </a:lnSpc>
            </a:pPr>
            <a:endParaRPr lang="en-US" sz="900" dirty="0">
              <a:sym typeface="Wingdings"/>
            </a:endParaRPr>
          </a:p>
          <a:p>
            <a:pPr>
              <a:lnSpc>
                <a:spcPct val="150000"/>
              </a:lnSpc>
            </a:pPr>
            <a:r>
              <a:rPr lang="en-US" sz="2400" b="1" dirty="0" err="1">
                <a:latin typeface="Arial"/>
                <a:cs typeface="Arial"/>
                <a:sym typeface="Wingdings"/>
              </a:rPr>
              <a:t>Optimised</a:t>
            </a:r>
            <a:r>
              <a:rPr lang="en-US" sz="2400" b="1" dirty="0">
                <a:latin typeface="Arial"/>
                <a:cs typeface="Arial"/>
                <a:sym typeface="Wingdings"/>
              </a:rPr>
              <a:t> true price </a:t>
            </a:r>
            <a:r>
              <a:rPr lang="en-US" sz="2400" dirty="0">
                <a:latin typeface="Arial"/>
                <a:cs typeface="Arial"/>
                <a:sym typeface="Wingdings"/>
              </a:rPr>
              <a:t>€ 0.74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4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27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64496" y="1700808"/>
            <a:ext cx="464400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 err="1">
                <a:latin typeface="Arial"/>
                <a:cs typeface="Arial"/>
                <a:sym typeface="Wingdings"/>
              </a:rPr>
              <a:t>Optimise</a:t>
            </a:r>
            <a:r>
              <a:rPr lang="en-US" sz="1600" dirty="0">
                <a:latin typeface="Arial"/>
                <a:cs typeface="Arial"/>
                <a:sym typeface="Wingdings"/>
              </a:rPr>
              <a:t> </a:t>
            </a:r>
            <a:r>
              <a:rPr lang="en-US" sz="1600" b="1" dirty="0">
                <a:latin typeface="Arial"/>
                <a:cs typeface="Arial"/>
                <a:sym typeface="Wingdings"/>
              </a:rPr>
              <a:t>production process </a:t>
            </a:r>
            <a:r>
              <a:rPr lang="en-US" sz="1600" dirty="0">
                <a:latin typeface="Arial"/>
                <a:cs typeface="Arial"/>
                <a:sym typeface="Wingdings"/>
              </a:rPr>
              <a:t>(reducing S + E)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Arial"/>
                <a:cs typeface="Arial"/>
                <a:sym typeface="Wingdings"/>
              </a:rPr>
              <a:t>Transport by ship to reduce carbon emissions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Arial"/>
                <a:cs typeface="Arial"/>
                <a:sym typeface="Wingdings"/>
              </a:rPr>
              <a:t>Solar powered greenhouse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Arial"/>
                <a:cs typeface="Arial"/>
                <a:sym typeface="Wingdings"/>
              </a:rPr>
              <a:t>Closed-loop hydroponics to reduce water + </a:t>
            </a:r>
            <a:r>
              <a:rPr lang="en-US" sz="1600" dirty="0" err="1">
                <a:latin typeface="Arial"/>
                <a:cs typeface="Arial"/>
                <a:sym typeface="Wingdings"/>
              </a:rPr>
              <a:t>fertiliser</a:t>
            </a:r>
            <a:r>
              <a:rPr lang="en-US" sz="1600" dirty="0">
                <a:latin typeface="Arial"/>
                <a:cs typeface="Arial"/>
                <a:sym typeface="Wingdings"/>
              </a:rPr>
              <a:t> use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Arial"/>
                <a:cs typeface="Arial"/>
                <a:sym typeface="Wingdings"/>
              </a:rPr>
              <a:t>Training in health and safety to improve workers’ skills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Arial"/>
                <a:cs typeface="Arial"/>
                <a:sym typeface="Wingdings"/>
              </a:rPr>
              <a:t>Gender committees to reduce harassment + gender discrimination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Arial"/>
                <a:cs typeface="Arial"/>
                <a:sym typeface="Wingdings"/>
              </a:rPr>
              <a:t>Pay a basic living wage to improve wellbeing of workers</a:t>
            </a:r>
          </a:p>
          <a:p>
            <a:endParaRPr lang="en-GB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772816"/>
            <a:ext cx="3954959" cy="3501389"/>
          </a:xfrm>
          <a:prstGeom prst="rect">
            <a:avLst/>
          </a:prstGeom>
        </p:spPr>
      </p:pic>
      <p:sp>
        <p:nvSpPr>
          <p:cNvPr id="9" name="Tijdelijke aanduiding voor inhoud 7"/>
          <p:cNvSpPr txBox="1">
            <a:spLocks/>
          </p:cNvSpPr>
          <p:nvPr/>
        </p:nvSpPr>
        <p:spPr>
          <a:xfrm>
            <a:off x="683568" y="260648"/>
            <a:ext cx="7848872" cy="648072"/>
          </a:xfrm>
          <a:prstGeom prst="rect">
            <a:avLst/>
          </a:prstGeom>
          <a:noFill/>
          <a:ln w="19050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True prices of roses from Kenya</a:t>
            </a:r>
            <a:endParaRPr lang="en-GB" sz="25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2482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/>
          <p:cNvSpPr>
            <a:spLocks noGrp="1"/>
          </p:cNvSpPr>
          <p:nvPr>
            <p:ph idx="4294967295"/>
          </p:nvPr>
        </p:nvSpPr>
        <p:spPr>
          <a:xfrm>
            <a:off x="251520" y="1196752"/>
            <a:ext cx="8749852" cy="4896544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Arial"/>
                <a:cs typeface="Arial"/>
              </a:rPr>
              <a:t>Calculation done on </a:t>
            </a:r>
            <a:r>
              <a:rPr lang="en-US" sz="1800" b="1" dirty="0">
                <a:latin typeface="Arial"/>
                <a:cs typeface="Arial"/>
              </a:rPr>
              <a:t>efficiency grounds</a:t>
            </a:r>
          </a:p>
          <a:p>
            <a:pPr lvl="1">
              <a:lnSpc>
                <a:spcPct val="130000"/>
              </a:lnSpc>
              <a:buFont typeface="Wingdings" charset="2"/>
              <a:buChar char="Ø"/>
            </a:pPr>
            <a:r>
              <a:rPr lang="en-US" sz="1800" dirty="0">
                <a:latin typeface="Arial"/>
                <a:cs typeface="Arial"/>
              </a:rPr>
              <a:t> But also need to invest in </a:t>
            </a:r>
            <a:r>
              <a:rPr lang="en-US" sz="1800" b="1" dirty="0">
                <a:latin typeface="Arial"/>
                <a:cs typeface="Arial"/>
              </a:rPr>
              <a:t>adaptive capacity </a:t>
            </a:r>
            <a:r>
              <a:rPr lang="en-US" sz="1800" dirty="0">
                <a:latin typeface="Arial"/>
                <a:cs typeface="Arial"/>
              </a:rPr>
              <a:t>to absorb shocks</a:t>
            </a:r>
          </a:p>
          <a:p>
            <a:pPr lvl="1">
              <a:lnSpc>
                <a:spcPct val="130000"/>
              </a:lnSpc>
              <a:buFont typeface="Wingdings" charset="2"/>
              <a:buChar char="Ø"/>
            </a:pPr>
            <a:r>
              <a:rPr lang="en-US" sz="1800" dirty="0">
                <a:latin typeface="Arial"/>
                <a:cs typeface="Arial"/>
              </a:rPr>
              <a:t> Example: overinvest in safety to protect people &amp; environment </a:t>
            </a:r>
            <a:r>
              <a:rPr lang="en-US" sz="1800" b="1" dirty="0">
                <a:latin typeface="Arial"/>
                <a:cs typeface="Arial"/>
              </a:rPr>
              <a:t>and</a:t>
            </a:r>
            <a:br>
              <a:rPr lang="en-US" sz="1800" b="1" dirty="0">
                <a:latin typeface="Arial"/>
                <a:cs typeface="Arial"/>
              </a:rPr>
            </a:br>
            <a:r>
              <a:rPr lang="en-US" sz="1800" b="1" dirty="0">
                <a:latin typeface="Arial"/>
                <a:cs typeface="Arial"/>
              </a:rPr>
              <a:t>	</a:t>
            </a:r>
            <a:r>
              <a:rPr lang="en-US" sz="1800" dirty="0">
                <a:latin typeface="Arial"/>
                <a:cs typeface="Arial"/>
              </a:rPr>
              <a:t>to reduce production losses</a:t>
            </a:r>
          </a:p>
          <a:p>
            <a:pPr>
              <a:lnSpc>
                <a:spcPct val="130000"/>
              </a:lnSpc>
              <a:buFont typeface="Arial"/>
              <a:buChar char="•"/>
            </a:pPr>
            <a:endParaRPr lang="en-US" sz="1600" dirty="0">
              <a:latin typeface="Arial"/>
              <a:cs typeface="Arial"/>
            </a:endParaRPr>
          </a:p>
          <a:p>
            <a:pPr>
              <a:lnSpc>
                <a:spcPct val="130000"/>
              </a:lnSpc>
              <a:buFont typeface="Arial"/>
              <a:buChar char="•"/>
            </a:pPr>
            <a:r>
              <a:rPr lang="en-US" sz="1800" b="1" dirty="0">
                <a:latin typeface="Arial"/>
                <a:cs typeface="Arial"/>
              </a:rPr>
              <a:t>Ethical aspects </a:t>
            </a:r>
            <a:r>
              <a:rPr lang="en-US" sz="1800" dirty="0">
                <a:latin typeface="Arial"/>
                <a:cs typeface="Arial"/>
              </a:rPr>
              <a:t>of externalities</a:t>
            </a:r>
          </a:p>
          <a:p>
            <a:pPr lvl="1">
              <a:lnSpc>
                <a:spcPct val="130000"/>
              </a:lnSpc>
              <a:buFont typeface="Wingdings" charset="2"/>
              <a:buChar char="Ø"/>
            </a:pPr>
            <a:r>
              <a:rPr lang="en-US" sz="1800" dirty="0">
                <a:latin typeface="Arial"/>
                <a:cs typeface="Arial"/>
              </a:rPr>
              <a:t> Difficult to </a:t>
            </a:r>
            <a:r>
              <a:rPr lang="en-US" sz="1800" dirty="0" err="1">
                <a:latin typeface="Arial"/>
                <a:cs typeface="Arial"/>
              </a:rPr>
              <a:t>monetise</a:t>
            </a:r>
            <a:r>
              <a:rPr lang="en-US" sz="1800" dirty="0">
                <a:latin typeface="Arial"/>
                <a:cs typeface="Arial"/>
              </a:rPr>
              <a:t> ethical aspects, like human rights</a:t>
            </a:r>
          </a:p>
          <a:p>
            <a:pPr lvl="1">
              <a:lnSpc>
                <a:spcPct val="130000"/>
              </a:lnSpc>
              <a:buFont typeface="Wingdings" charset="2"/>
              <a:buChar char="Ø"/>
            </a:pPr>
            <a:r>
              <a:rPr lang="en-US" sz="1800" dirty="0">
                <a:latin typeface="Arial"/>
                <a:cs typeface="Arial"/>
              </a:rPr>
              <a:t> Three capitals (F, S, E) are not substitutable</a:t>
            </a:r>
          </a:p>
          <a:p>
            <a:pPr>
              <a:lnSpc>
                <a:spcPct val="130000"/>
              </a:lnSpc>
              <a:buFont typeface="Arial"/>
              <a:buChar char="•"/>
            </a:pPr>
            <a:endParaRPr lang="en-US" sz="1600" dirty="0">
              <a:latin typeface="Arial"/>
              <a:cs typeface="Arial"/>
            </a:endParaRPr>
          </a:p>
          <a:p>
            <a:pPr>
              <a:lnSpc>
                <a:spcPct val="130000"/>
              </a:lnSpc>
              <a:buFont typeface="Arial"/>
              <a:buChar char="•"/>
            </a:pPr>
            <a:r>
              <a:rPr lang="en-US" sz="1800" b="1" dirty="0">
                <a:latin typeface="Arial"/>
                <a:cs typeface="Arial"/>
              </a:rPr>
              <a:t>Perverse outcomes</a:t>
            </a:r>
          </a:p>
          <a:p>
            <a:pPr lvl="1">
              <a:lnSpc>
                <a:spcPct val="130000"/>
              </a:lnSpc>
              <a:buFont typeface="Wingdings" charset="2"/>
              <a:buChar char="Ø"/>
            </a:pPr>
            <a:r>
              <a:rPr lang="en-US" sz="1800" dirty="0">
                <a:latin typeface="Arial"/>
                <a:cs typeface="Arial"/>
              </a:rPr>
              <a:t> Negative impact of deforestation can be offset by large economic gains</a:t>
            </a:r>
          </a:p>
          <a:p>
            <a:pPr lvl="1">
              <a:lnSpc>
                <a:spcPct val="130000"/>
              </a:lnSpc>
              <a:buFont typeface="Wingdings" charset="2"/>
              <a:buChar char="Ø"/>
            </a:pPr>
            <a:r>
              <a:rPr lang="en-US" sz="1800" dirty="0">
                <a:latin typeface="Arial"/>
                <a:cs typeface="Arial"/>
              </a:rPr>
              <a:t> Use constraint of equation 1.2:  </a:t>
            </a:r>
            <a:r>
              <a:rPr lang="en-GB" sz="1800" dirty="0">
                <a:latin typeface="Arial"/>
                <a:cs typeface="Arial"/>
              </a:rPr>
              <a:t>SEV</a:t>
            </a:r>
            <a:r>
              <a:rPr lang="en-GB" sz="1800" baseline="-25000" dirty="0">
                <a:latin typeface="Arial"/>
                <a:cs typeface="Arial"/>
              </a:rPr>
              <a:t>t+1  </a:t>
            </a:r>
            <a:r>
              <a:rPr lang="en-GB" sz="1800" dirty="0">
                <a:latin typeface="Arial"/>
                <a:cs typeface="Arial"/>
              </a:rPr>
              <a:t>≥  </a:t>
            </a:r>
            <a:r>
              <a:rPr lang="en-GB" sz="1800" dirty="0" err="1">
                <a:latin typeface="Arial"/>
                <a:cs typeface="Arial"/>
              </a:rPr>
              <a:t>SEV</a:t>
            </a:r>
            <a:r>
              <a:rPr lang="en-GB" sz="1800" baseline="-25000" dirty="0" err="1">
                <a:latin typeface="Arial"/>
                <a:cs typeface="Arial"/>
              </a:rPr>
              <a:t>t</a:t>
            </a:r>
            <a:endParaRPr lang="en-US" sz="1800" dirty="0">
              <a:latin typeface="Arial"/>
              <a:cs typeface="Arial"/>
            </a:endParaRPr>
          </a:p>
          <a:p>
            <a:endParaRPr lang="en-US" sz="900" dirty="0">
              <a:sym typeface="Wingding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3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28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sp>
        <p:nvSpPr>
          <p:cNvPr id="7" name="Tijdelijke aanduiding voor inhoud 7"/>
          <p:cNvSpPr txBox="1">
            <a:spLocks/>
          </p:cNvSpPr>
          <p:nvPr/>
        </p:nvSpPr>
        <p:spPr>
          <a:xfrm>
            <a:off x="251520" y="332656"/>
            <a:ext cx="8640960" cy="648072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54061"/>
                </a:solidFill>
                <a:latin typeface="Arial"/>
                <a:cs typeface="Arial"/>
              </a:rPr>
              <a:t>Pitfalls to </a:t>
            </a:r>
            <a:r>
              <a:rPr lang="en-US" b="1" dirty="0" err="1">
                <a:solidFill>
                  <a:srgbClr val="254061"/>
                </a:solidFill>
                <a:latin typeface="Arial"/>
                <a:cs typeface="Arial"/>
              </a:rPr>
              <a:t>monetisation</a:t>
            </a:r>
            <a:endParaRPr lang="en-GB" sz="25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7911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323528" y="2708920"/>
            <a:ext cx="8640960" cy="1368152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r>
              <a:rPr lang="nl-NL" sz="38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Scenario analysis</a:t>
            </a:r>
            <a:endParaRPr lang="en-US" sz="3800" b="1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>
          <a:xfrm>
            <a:off x="6804248" y="6482035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/>
                <a:cs typeface="Arial Narrow"/>
              </a:rPr>
              <a:t>29</a:t>
            </a:fld>
            <a:endParaRPr lang="nl-NL" sz="1400" dirty="0">
              <a:latin typeface="Arial Narrow"/>
              <a:cs typeface="Arial Narrow"/>
            </a:endParaRPr>
          </a:p>
        </p:txBody>
      </p:sp>
      <p:sp>
        <p:nvSpPr>
          <p:cNvPr id="5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9828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3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3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sp>
        <p:nvSpPr>
          <p:cNvPr id="8" name="Tijdelijke aanduiding voor inhoud 7"/>
          <p:cNvSpPr>
            <a:spLocks noGrp="1"/>
          </p:cNvSpPr>
          <p:nvPr>
            <p:ph idx="4294967295"/>
          </p:nvPr>
        </p:nvSpPr>
        <p:spPr>
          <a:xfrm>
            <a:off x="971600" y="1916832"/>
            <a:ext cx="7200800" cy="4249043"/>
          </a:xfrm>
        </p:spPr>
        <p:txBody>
          <a:bodyPr>
            <a:normAutofit/>
          </a:bodyPr>
          <a:lstStyle/>
          <a:p>
            <a:pPr lvl="0">
              <a:lnSpc>
                <a:spcPct val="13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explain the concepts of externality and internalisation</a:t>
            </a:r>
          </a:p>
          <a:p>
            <a:pPr lvl="0">
              <a:lnSpc>
                <a:spcPct val="13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understand the role of government regulation and taxation</a:t>
            </a:r>
          </a:p>
          <a:p>
            <a:pPr lvl="0">
              <a:lnSpc>
                <a:spcPct val="13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understand the integrated value approach for measuring externalities</a:t>
            </a:r>
          </a:p>
          <a:p>
            <a:pPr lvl="0">
              <a:lnSpc>
                <a:spcPct val="13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explain policy and technology uncertainty </a:t>
            </a:r>
          </a:p>
          <a:p>
            <a:pPr lvl="0">
              <a:lnSpc>
                <a:spcPct val="13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use scenario analysis</a:t>
            </a:r>
          </a:p>
        </p:txBody>
      </p:sp>
      <p:sp>
        <p:nvSpPr>
          <p:cNvPr id="7" name="Tijdelijke aanduiding voor inhoud 7"/>
          <p:cNvSpPr txBox="1">
            <a:spLocks/>
          </p:cNvSpPr>
          <p:nvPr/>
        </p:nvSpPr>
        <p:spPr>
          <a:xfrm>
            <a:off x="539552" y="692696"/>
            <a:ext cx="8064896" cy="648072"/>
          </a:xfrm>
          <a:prstGeom prst="rect">
            <a:avLst/>
          </a:prstGeom>
          <a:noFill/>
          <a:ln w="19050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Learning objectives – chapter 2</a:t>
            </a:r>
          </a:p>
          <a:p>
            <a:pPr>
              <a:buClr>
                <a:srgbClr val="0070C0"/>
              </a:buClr>
            </a:pPr>
            <a:endParaRPr lang="en-GB" sz="25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0232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4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30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70788873"/>
              </p:ext>
            </p:extLst>
          </p:nvPr>
        </p:nvGraphicFramePr>
        <p:xfrm>
          <a:off x="281940" y="513605"/>
          <a:ext cx="851154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1633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4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31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pic>
        <p:nvPicPr>
          <p:cNvPr id="3" name="Afbeelding 2" descr="Fig 2.4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71" r="42083" b="-3962"/>
          <a:stretch/>
        </p:blipFill>
        <p:spPr>
          <a:xfrm>
            <a:off x="1259632" y="1399110"/>
            <a:ext cx="6696744" cy="4636089"/>
          </a:xfrm>
          <a:prstGeom prst="rect">
            <a:avLst/>
          </a:prstGeom>
        </p:spPr>
      </p:pic>
      <p:sp>
        <p:nvSpPr>
          <p:cNvPr id="5" name="Tijdelijke aanduiding voor inhoud 7"/>
          <p:cNvSpPr txBox="1">
            <a:spLocks/>
          </p:cNvSpPr>
          <p:nvPr/>
        </p:nvSpPr>
        <p:spPr>
          <a:xfrm>
            <a:off x="683568" y="332656"/>
            <a:ext cx="7848872" cy="648072"/>
          </a:xfrm>
          <a:prstGeom prst="rect">
            <a:avLst/>
          </a:prstGeom>
          <a:noFill/>
          <a:ln w="19050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Exponential growth of renewables</a:t>
            </a:r>
          </a:p>
          <a:p>
            <a:pPr>
              <a:buClr>
                <a:srgbClr val="0070C0"/>
              </a:buClr>
            </a:pPr>
            <a:endParaRPr lang="en-GB" sz="25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0399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4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32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51007203"/>
              </p:ext>
            </p:extLst>
          </p:nvPr>
        </p:nvGraphicFramePr>
        <p:xfrm>
          <a:off x="323528" y="823888"/>
          <a:ext cx="8604448" cy="4780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6823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0050" y="264802"/>
            <a:ext cx="8896950" cy="58292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exposures beyond energy sector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67544" y="1143001"/>
            <a:ext cx="8424936" cy="55026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en-GB" sz="1000" dirty="0">
              <a:solidFill>
                <a:prstClr val="black"/>
              </a:solidFill>
              <a:latin typeface="Franklin Gothic Book"/>
              <a:cs typeface="Franklin Gothic Book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844599685"/>
              </p:ext>
            </p:extLst>
          </p:nvPr>
        </p:nvGraphicFramePr>
        <p:xfrm>
          <a:off x="374369" y="1199445"/>
          <a:ext cx="8309548" cy="4930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4" y="6162227"/>
            <a:ext cx="8283574" cy="52937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latinLnBrk="1" hangingPunct="0">
              <a:lnSpc>
                <a:spcPct val="120000"/>
              </a:lnSpc>
            </a:pPr>
            <a:r>
              <a:rPr lang="en-US" sz="1200" dirty="0">
                <a:latin typeface="Arial"/>
                <a:cs typeface="Arial"/>
              </a:rPr>
              <a:t>Source: Calculations based on Eurostat data.</a:t>
            </a:r>
          </a:p>
          <a:p>
            <a:pPr latinLnBrk="1" hangingPunct="0">
              <a:lnSpc>
                <a:spcPct val="120000"/>
              </a:lnSpc>
            </a:pPr>
            <a:r>
              <a:rPr lang="en-US" sz="1200" dirty="0">
                <a:latin typeface="Arial"/>
                <a:cs typeface="Arial"/>
              </a:rPr>
              <a:t>Notes: Real estate emissions include household heating and cooling costs</a:t>
            </a:r>
            <a:endParaRPr kumimoji="0" lang="en-GB" sz="1200" b="0" i="0" u="none" strike="noStrike" cap="none" spc="0" normalizeH="0" baseline="0" dirty="0">
              <a:ln>
                <a:noFill/>
              </a:ln>
              <a:solidFill>
                <a:srgbClr val="787878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ijdelijke aanduiding voor inhoud 7"/>
          <p:cNvSpPr txBox="1">
            <a:spLocks/>
          </p:cNvSpPr>
          <p:nvPr/>
        </p:nvSpPr>
        <p:spPr>
          <a:xfrm>
            <a:off x="323528" y="260648"/>
            <a:ext cx="8424936" cy="648072"/>
          </a:xfrm>
          <a:prstGeom prst="rect">
            <a:avLst/>
          </a:prstGeom>
          <a:noFill/>
          <a:ln w="19050" cmpd="sng">
            <a:noFill/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Environmental exposures beyond energy sector</a:t>
            </a:r>
          </a:p>
          <a:p>
            <a:pPr>
              <a:buClr>
                <a:srgbClr val="0070C0"/>
              </a:buClr>
            </a:pPr>
            <a:endParaRPr lang="en-GB" sz="25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258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/>
          <p:cNvSpPr>
            <a:spLocks noGrp="1"/>
          </p:cNvSpPr>
          <p:nvPr>
            <p:ph idx="4294967295"/>
          </p:nvPr>
        </p:nvSpPr>
        <p:spPr>
          <a:xfrm>
            <a:off x="215008" y="1196752"/>
            <a:ext cx="8928992" cy="4896544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1800" dirty="0">
                <a:latin typeface="Arial"/>
                <a:cs typeface="Arial"/>
              </a:rPr>
              <a:t>Scenario analysis to get </a:t>
            </a:r>
            <a:r>
              <a:rPr lang="en-US" sz="1800" b="1" dirty="0">
                <a:latin typeface="Arial"/>
                <a:cs typeface="Arial"/>
              </a:rPr>
              <a:t>insight in development </a:t>
            </a:r>
            <a:r>
              <a:rPr lang="en-US" sz="1800" dirty="0">
                <a:latin typeface="Arial"/>
                <a:cs typeface="Arial"/>
              </a:rPr>
              <a:t>of externalities over time</a:t>
            </a:r>
          </a:p>
          <a:p>
            <a:pPr>
              <a:lnSpc>
                <a:spcPct val="130000"/>
              </a:lnSpc>
            </a:pPr>
            <a:endParaRPr lang="en-US" sz="1800" dirty="0">
              <a:latin typeface="Arial"/>
              <a:cs typeface="Arial"/>
            </a:endParaRPr>
          </a:p>
          <a:p>
            <a:pPr>
              <a:lnSpc>
                <a:spcPct val="130000"/>
              </a:lnSpc>
            </a:pPr>
            <a:r>
              <a:rPr lang="en-US" sz="1800" dirty="0">
                <a:latin typeface="Arial"/>
                <a:cs typeface="Arial"/>
              </a:rPr>
              <a:t>Strategic approach to making scenarios</a:t>
            </a:r>
          </a:p>
          <a:p>
            <a:pPr marL="914400" lvl="1" indent="-457200">
              <a:lnSpc>
                <a:spcPct val="130000"/>
              </a:lnSpc>
              <a:buFont typeface="+mj-lt"/>
              <a:buAutoNum type="arabicPeriod"/>
            </a:pPr>
            <a:r>
              <a:rPr lang="en-US" sz="1800" b="1" dirty="0">
                <a:latin typeface="Arial"/>
                <a:cs typeface="Arial"/>
              </a:rPr>
              <a:t>Determine most important uncertainties </a:t>
            </a:r>
            <a:r>
              <a:rPr lang="en-US" sz="1800" dirty="0">
                <a:latin typeface="Arial"/>
                <a:cs typeface="Arial"/>
              </a:rPr>
              <a:t>for the future</a:t>
            </a:r>
          </a:p>
          <a:p>
            <a:pPr marL="914400" lvl="1" indent="-457200">
              <a:lnSpc>
                <a:spcPct val="130000"/>
              </a:lnSpc>
              <a:buFont typeface="+mj-lt"/>
              <a:buAutoNum type="arabicPeriod"/>
            </a:pPr>
            <a:r>
              <a:rPr lang="en-US" sz="1800" b="1" dirty="0">
                <a:latin typeface="Arial"/>
                <a:cs typeface="Arial"/>
              </a:rPr>
              <a:t>Elaborate the scenarios </a:t>
            </a:r>
            <a:r>
              <a:rPr lang="en-US" sz="1800" dirty="0">
                <a:latin typeface="Arial"/>
                <a:cs typeface="Arial"/>
              </a:rPr>
              <a:t>with trends, uncertainties and possible actions</a:t>
            </a:r>
          </a:p>
          <a:p>
            <a:pPr marL="914400" lvl="1" indent="-457200">
              <a:lnSpc>
                <a:spcPct val="130000"/>
              </a:lnSpc>
              <a:buFont typeface="+mj-lt"/>
              <a:buAutoNum type="arabicPeriod"/>
            </a:pPr>
            <a:r>
              <a:rPr lang="en-US" sz="1800" b="1" dirty="0">
                <a:latin typeface="Arial"/>
                <a:cs typeface="Arial"/>
              </a:rPr>
              <a:t>Re-present scenarios </a:t>
            </a:r>
            <a:r>
              <a:rPr lang="en-US" sz="1800" dirty="0">
                <a:latin typeface="Arial"/>
                <a:cs typeface="Arial"/>
              </a:rPr>
              <a:t>as </a:t>
            </a:r>
            <a:r>
              <a:rPr lang="en-US" sz="1800" b="1" dirty="0">
                <a:latin typeface="Arial"/>
                <a:cs typeface="Arial"/>
              </a:rPr>
              <a:t>appealing stories </a:t>
            </a:r>
            <a:r>
              <a:rPr lang="en-US" sz="1800" dirty="0">
                <a:latin typeface="Arial"/>
                <a:cs typeface="Arial"/>
              </a:rPr>
              <a:t>about (paths to) the future</a:t>
            </a:r>
          </a:p>
          <a:p>
            <a:pPr>
              <a:lnSpc>
                <a:spcPct val="130000"/>
              </a:lnSpc>
            </a:pPr>
            <a:endParaRPr lang="en-US" sz="1800" dirty="0">
              <a:latin typeface="Arial"/>
              <a:cs typeface="Arial"/>
            </a:endParaRPr>
          </a:p>
          <a:p>
            <a:pPr>
              <a:lnSpc>
                <a:spcPct val="130000"/>
              </a:lnSpc>
            </a:pPr>
            <a:r>
              <a:rPr lang="en-US" sz="1800" dirty="0">
                <a:latin typeface="Arial"/>
                <a:cs typeface="Arial"/>
              </a:rPr>
              <a:t>Analyst reports are the </a:t>
            </a:r>
            <a:r>
              <a:rPr lang="en-US" sz="1800" b="1" dirty="0">
                <a:latin typeface="Arial"/>
                <a:cs typeface="Arial"/>
              </a:rPr>
              <a:t>fortune tellers </a:t>
            </a:r>
            <a:r>
              <a:rPr lang="en-US" sz="1800" dirty="0">
                <a:latin typeface="Arial"/>
                <a:cs typeface="Arial"/>
              </a:rPr>
              <a:t>of investor community</a:t>
            </a:r>
          </a:p>
          <a:p>
            <a:pPr lvl="1">
              <a:lnSpc>
                <a:spcPct val="130000"/>
              </a:lnSpc>
              <a:buFont typeface="Arial"/>
              <a:buChar char="•"/>
            </a:pPr>
            <a:r>
              <a:rPr lang="en-US" sz="1800" i="1" dirty="0">
                <a:latin typeface="Arial"/>
                <a:cs typeface="Arial"/>
              </a:rPr>
              <a:t>From</a:t>
            </a:r>
            <a:r>
              <a:rPr lang="en-US" sz="1800" dirty="0">
                <a:latin typeface="Arial"/>
                <a:cs typeface="Arial"/>
              </a:rPr>
              <a:t> DCF analysis of </a:t>
            </a:r>
            <a:r>
              <a:rPr lang="en-US" sz="1800" b="1" dirty="0">
                <a:latin typeface="Arial"/>
                <a:cs typeface="Arial"/>
              </a:rPr>
              <a:t>main scenario </a:t>
            </a:r>
            <a:r>
              <a:rPr lang="en-US" sz="1800" dirty="0">
                <a:latin typeface="Arial"/>
                <a:cs typeface="Arial"/>
              </a:rPr>
              <a:t>(often ‘business as usual’)</a:t>
            </a:r>
          </a:p>
          <a:p>
            <a:pPr lvl="1">
              <a:lnSpc>
                <a:spcPct val="130000"/>
              </a:lnSpc>
              <a:buFont typeface="Arial"/>
              <a:buChar char="•"/>
            </a:pPr>
            <a:r>
              <a:rPr lang="en-US" sz="1800" i="1" dirty="0">
                <a:latin typeface="Arial"/>
                <a:cs typeface="Arial"/>
              </a:rPr>
              <a:t>Towards</a:t>
            </a:r>
            <a:r>
              <a:rPr lang="en-US" sz="1800" dirty="0">
                <a:latin typeface="Arial"/>
                <a:cs typeface="Arial"/>
              </a:rPr>
              <a:t> DCF analysis of </a:t>
            </a:r>
            <a:r>
              <a:rPr lang="en-US" sz="1800" b="1" dirty="0">
                <a:latin typeface="Arial"/>
                <a:cs typeface="Arial"/>
              </a:rPr>
              <a:t>3 or 4 scenarios</a:t>
            </a:r>
            <a:r>
              <a:rPr lang="en-US" sz="1800" dirty="0">
                <a:latin typeface="Arial"/>
                <a:cs typeface="Arial"/>
              </a:rPr>
              <a:t> including disruptions and</a:t>
            </a:r>
            <a:br>
              <a:rPr lang="en-US" sz="1800" dirty="0">
                <a:latin typeface="Arial"/>
                <a:cs typeface="Arial"/>
              </a:rPr>
            </a:br>
            <a:r>
              <a:rPr lang="en-US" sz="1800" dirty="0">
                <a:latin typeface="Arial"/>
                <a:cs typeface="Arial"/>
              </a:rPr>
              <a:t>	 </a:t>
            </a:r>
            <a:r>
              <a:rPr lang="en-US" sz="1800" dirty="0" err="1">
                <a:latin typeface="Arial"/>
                <a:cs typeface="Arial"/>
              </a:rPr>
              <a:t>internalising</a:t>
            </a:r>
            <a:r>
              <a:rPr lang="en-US" sz="1800" dirty="0">
                <a:latin typeface="Arial"/>
                <a:cs typeface="Arial"/>
              </a:rPr>
              <a:t> externalities</a:t>
            </a:r>
            <a:endParaRPr lang="en-US" sz="1800" b="1" dirty="0">
              <a:latin typeface="Arial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3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34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sp>
        <p:nvSpPr>
          <p:cNvPr id="7" name="Tijdelijke aanduiding voor inhoud 7"/>
          <p:cNvSpPr txBox="1">
            <a:spLocks/>
          </p:cNvSpPr>
          <p:nvPr/>
        </p:nvSpPr>
        <p:spPr>
          <a:xfrm>
            <a:off x="251520" y="332656"/>
            <a:ext cx="8640960" cy="648072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54061"/>
                </a:solidFill>
                <a:latin typeface="Arial"/>
                <a:cs typeface="Arial"/>
              </a:rPr>
              <a:t>Scenario analysis</a:t>
            </a:r>
            <a:endParaRPr lang="en-GB" sz="25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1983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3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35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sp>
        <p:nvSpPr>
          <p:cNvPr id="7" name="Tijdelijke aanduiding voor inhoud 7"/>
          <p:cNvSpPr txBox="1">
            <a:spLocks/>
          </p:cNvSpPr>
          <p:nvPr/>
        </p:nvSpPr>
        <p:spPr>
          <a:xfrm>
            <a:off x="251520" y="404664"/>
            <a:ext cx="8640960" cy="648072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54061"/>
                </a:solidFill>
                <a:latin typeface="Arial"/>
                <a:cs typeface="Arial"/>
              </a:rPr>
              <a:t>Impact of scenarios on DCF</a:t>
            </a:r>
            <a:endParaRPr lang="en-GB" sz="25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8" name="Rechte verbindingslijn 7"/>
          <p:cNvCxnSpPr/>
          <p:nvPr/>
        </p:nvCxnSpPr>
        <p:spPr>
          <a:xfrm>
            <a:off x="1525588" y="2281238"/>
            <a:ext cx="0" cy="2089150"/>
          </a:xfrm>
          <a:prstGeom prst="line">
            <a:avLst/>
          </a:prstGeom>
          <a:ln w="254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>
            <a:off x="1525588" y="4370388"/>
            <a:ext cx="5256212" cy="0"/>
          </a:xfrm>
          <a:prstGeom prst="line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hthoek 10"/>
          <p:cNvSpPr/>
          <p:nvPr/>
        </p:nvSpPr>
        <p:spPr>
          <a:xfrm>
            <a:off x="4094850" y="2497821"/>
            <a:ext cx="288032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nl-NL" sz="1600" dirty="0">
                <a:latin typeface="Arial"/>
                <a:cs typeface="Arial"/>
              </a:rPr>
              <a:t>Terminal </a:t>
            </a:r>
            <a:r>
              <a:rPr lang="nl-NL" sz="1600" dirty="0" err="1">
                <a:latin typeface="Arial"/>
                <a:cs typeface="Arial"/>
              </a:rPr>
              <a:t>value</a:t>
            </a:r>
            <a:endParaRPr lang="nl-NL" sz="1600" dirty="0">
              <a:latin typeface="Arial"/>
              <a:cs typeface="Arial"/>
            </a:endParaRPr>
          </a:p>
        </p:txBody>
      </p:sp>
      <p:grpSp>
        <p:nvGrpSpPr>
          <p:cNvPr id="13" name="Groep 45"/>
          <p:cNvGrpSpPr>
            <a:grpSpLocks/>
          </p:cNvGrpSpPr>
          <p:nvPr/>
        </p:nvGrpSpPr>
        <p:grpSpPr bwMode="auto">
          <a:xfrm>
            <a:off x="1741488" y="3279775"/>
            <a:ext cx="2074862" cy="1092200"/>
            <a:chOff x="1741618" y="3280403"/>
            <a:chExt cx="2074184" cy="1091054"/>
          </a:xfrm>
        </p:grpSpPr>
        <p:sp>
          <p:nvSpPr>
            <p:cNvPr id="14" name="Rechthoek 13"/>
            <p:cNvSpPr/>
            <p:nvPr/>
          </p:nvSpPr>
          <p:spPr>
            <a:xfrm>
              <a:off x="1741618" y="3649903"/>
              <a:ext cx="287243" cy="71996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NL" sz="160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15" name="Rechthoek 14"/>
            <p:cNvSpPr/>
            <p:nvPr/>
          </p:nvSpPr>
          <p:spPr>
            <a:xfrm>
              <a:off x="2187559" y="3434229"/>
              <a:ext cx="288831" cy="92612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NL" sz="160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16" name="Rechthoek 15"/>
            <p:cNvSpPr/>
            <p:nvPr/>
          </p:nvSpPr>
          <p:spPr>
            <a:xfrm>
              <a:off x="3528559" y="3280403"/>
              <a:ext cx="287243" cy="10799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NL" sz="160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17" name="Rechthoek 16"/>
            <p:cNvSpPr/>
            <p:nvPr/>
          </p:nvSpPr>
          <p:spPr>
            <a:xfrm>
              <a:off x="2634694" y="3289909"/>
              <a:ext cx="288032" cy="10801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nl-NL" sz="1600" dirty="0">
                  <a:latin typeface="Arial"/>
                  <a:cs typeface="Arial"/>
                </a:rPr>
                <a:t>Cash in</a:t>
              </a:r>
            </a:p>
          </p:txBody>
        </p:sp>
        <p:sp>
          <p:nvSpPr>
            <p:cNvPr id="18" name="Rechthoek 17"/>
            <p:cNvSpPr/>
            <p:nvPr/>
          </p:nvSpPr>
          <p:spPr>
            <a:xfrm>
              <a:off x="3084204" y="3434229"/>
              <a:ext cx="288831" cy="9372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NL" sz="160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endParaRPr>
            </a:p>
          </p:txBody>
        </p:sp>
      </p:grpSp>
      <p:grpSp>
        <p:nvGrpSpPr>
          <p:cNvPr id="19" name="Groep 46"/>
          <p:cNvGrpSpPr>
            <a:grpSpLocks/>
          </p:cNvGrpSpPr>
          <p:nvPr/>
        </p:nvGrpSpPr>
        <p:grpSpPr bwMode="auto">
          <a:xfrm>
            <a:off x="1741488" y="4357688"/>
            <a:ext cx="2065337" cy="947737"/>
            <a:chOff x="1741618" y="4357158"/>
            <a:chExt cx="2065839" cy="948975"/>
          </a:xfrm>
        </p:grpSpPr>
        <p:sp>
          <p:nvSpPr>
            <p:cNvPr id="20" name="Rechthoek 19"/>
            <p:cNvSpPr/>
            <p:nvPr/>
          </p:nvSpPr>
          <p:spPr>
            <a:xfrm>
              <a:off x="1741618" y="4377822"/>
              <a:ext cx="287407" cy="35288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NL" sz="160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21" name="Rechthoek 20"/>
            <p:cNvSpPr/>
            <p:nvPr/>
          </p:nvSpPr>
          <p:spPr>
            <a:xfrm>
              <a:off x="2630521" y="4357158"/>
              <a:ext cx="288032" cy="94897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nl-NL" sz="1600" dirty="0">
                  <a:latin typeface="Arial"/>
                  <a:cs typeface="Arial"/>
                </a:rPr>
                <a:t>Cash out</a:t>
              </a:r>
            </a:p>
          </p:txBody>
        </p:sp>
        <p:sp>
          <p:nvSpPr>
            <p:cNvPr id="22" name="Rechthoek 21"/>
            <p:cNvSpPr/>
            <p:nvPr/>
          </p:nvSpPr>
          <p:spPr>
            <a:xfrm>
              <a:off x="3084969" y="4377822"/>
              <a:ext cx="287407" cy="27976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NL" sz="160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23" name="Rechthoek 22"/>
            <p:cNvSpPr/>
            <p:nvPr/>
          </p:nvSpPr>
          <p:spPr>
            <a:xfrm>
              <a:off x="3520050" y="4377822"/>
              <a:ext cx="287407" cy="35288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NL" sz="160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24" name="Rechthoek 23"/>
            <p:cNvSpPr/>
            <p:nvPr/>
          </p:nvSpPr>
          <p:spPr>
            <a:xfrm>
              <a:off x="2195753" y="4377822"/>
              <a:ext cx="287407" cy="495947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NL" sz="160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endParaRPr>
            </a:p>
          </p:txBody>
        </p:sp>
      </p:grpSp>
      <p:sp>
        <p:nvSpPr>
          <p:cNvPr id="25" name="Tekstvak 18"/>
          <p:cNvSpPr txBox="1">
            <a:spLocks noChangeArrowheads="1"/>
          </p:cNvSpPr>
          <p:nvPr/>
        </p:nvSpPr>
        <p:spPr bwMode="auto">
          <a:xfrm>
            <a:off x="5984875" y="4010025"/>
            <a:ext cx="6877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nl-NL" sz="1600" i="1">
                <a:latin typeface="Arial"/>
                <a:cs typeface="Arial"/>
              </a:rPr>
              <a:t>Time</a:t>
            </a:r>
          </a:p>
        </p:txBody>
      </p:sp>
      <p:sp>
        <p:nvSpPr>
          <p:cNvPr id="26" name="Tekstvak 19"/>
          <p:cNvSpPr txBox="1">
            <a:spLocks noChangeArrowheads="1"/>
          </p:cNvSpPr>
          <p:nvPr/>
        </p:nvSpPr>
        <p:spPr bwMode="auto">
          <a:xfrm>
            <a:off x="1141390" y="2135188"/>
            <a:ext cx="300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nl-NL" sz="1600">
                <a:latin typeface="Arial"/>
                <a:cs typeface="Arial"/>
              </a:rPr>
              <a:t>€</a:t>
            </a:r>
          </a:p>
        </p:txBody>
      </p:sp>
      <p:sp>
        <p:nvSpPr>
          <p:cNvPr id="27" name="Pijl: links 38"/>
          <p:cNvSpPr/>
          <p:nvPr/>
        </p:nvSpPr>
        <p:spPr>
          <a:xfrm>
            <a:off x="1525588" y="5427663"/>
            <a:ext cx="2847975" cy="504825"/>
          </a:xfrm>
          <a:prstGeom prst="lef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600" dirty="0">
                <a:latin typeface="Arial"/>
                <a:cs typeface="Arial"/>
              </a:rPr>
              <a:t>Discount </a:t>
            </a:r>
            <a:r>
              <a:rPr lang="nl-NL" sz="1600" dirty="0" err="1">
                <a:latin typeface="Arial"/>
                <a:cs typeface="Arial"/>
              </a:rPr>
              <a:t>Rate</a:t>
            </a:r>
            <a:endParaRPr lang="nl-NL" sz="1600" dirty="0">
              <a:latin typeface="Arial"/>
              <a:cs typeface="Arial"/>
            </a:endParaRPr>
          </a:p>
        </p:txBody>
      </p:sp>
      <p:sp>
        <p:nvSpPr>
          <p:cNvPr id="28" name="Tekstvak 27"/>
          <p:cNvSpPr txBox="1">
            <a:spLocks noChangeArrowheads="1"/>
          </p:cNvSpPr>
          <p:nvPr/>
        </p:nvSpPr>
        <p:spPr bwMode="auto">
          <a:xfrm>
            <a:off x="4572000" y="5495925"/>
            <a:ext cx="24799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nl-NL" sz="1600" i="1" dirty="0">
                <a:latin typeface="Arial"/>
                <a:cs typeface="Arial"/>
              </a:rPr>
              <a:t>Impact on risk premium?</a:t>
            </a:r>
          </a:p>
        </p:txBody>
      </p:sp>
      <p:sp>
        <p:nvSpPr>
          <p:cNvPr id="29" name="Tekstvak 28"/>
          <p:cNvSpPr txBox="1">
            <a:spLocks noChangeArrowheads="1"/>
          </p:cNvSpPr>
          <p:nvPr/>
        </p:nvSpPr>
        <p:spPr bwMode="auto">
          <a:xfrm>
            <a:off x="1671638" y="1782763"/>
            <a:ext cx="464689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nl-NL" sz="1600" i="1" dirty="0">
                <a:latin typeface="Arial"/>
                <a:cs typeface="Arial"/>
              </a:rPr>
              <a:t>Impact on cashflows? (e.g. </a:t>
            </a:r>
            <a:r>
              <a:rPr lang="nl-NL" sz="1600" i="1" dirty="0" err="1">
                <a:latin typeface="Arial"/>
                <a:cs typeface="Arial"/>
              </a:rPr>
              <a:t>loss</a:t>
            </a:r>
            <a:r>
              <a:rPr lang="nl-NL" sz="1600" i="1" dirty="0">
                <a:latin typeface="Arial"/>
                <a:cs typeface="Arial"/>
              </a:rPr>
              <a:t> of market share)</a:t>
            </a:r>
          </a:p>
        </p:txBody>
      </p:sp>
      <p:sp>
        <p:nvSpPr>
          <p:cNvPr id="30" name="Tekstvak 29"/>
          <p:cNvSpPr txBox="1">
            <a:spLocks noChangeArrowheads="1"/>
          </p:cNvSpPr>
          <p:nvPr/>
        </p:nvSpPr>
        <p:spPr bwMode="auto">
          <a:xfrm>
            <a:off x="4460875" y="2568575"/>
            <a:ext cx="25830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nl-NL" sz="1600" i="1" dirty="0">
                <a:latin typeface="Arial"/>
                <a:cs typeface="Arial"/>
              </a:rPr>
              <a:t>Impact on terminal </a:t>
            </a:r>
            <a:r>
              <a:rPr lang="nl-NL" sz="1600" i="1" dirty="0" err="1">
                <a:latin typeface="Arial"/>
                <a:cs typeface="Arial"/>
              </a:rPr>
              <a:t>value</a:t>
            </a:r>
            <a:r>
              <a:rPr lang="nl-NL" sz="1600" i="1" dirty="0">
                <a:latin typeface="Arial"/>
                <a:cs typeface="Arial"/>
              </a:rPr>
              <a:t>?</a:t>
            </a:r>
          </a:p>
        </p:txBody>
      </p:sp>
      <p:sp>
        <p:nvSpPr>
          <p:cNvPr id="31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3791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3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36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sp>
        <p:nvSpPr>
          <p:cNvPr id="7" name="Tijdelijke aanduiding voor inhoud 7"/>
          <p:cNvSpPr txBox="1">
            <a:spLocks/>
          </p:cNvSpPr>
          <p:nvPr/>
        </p:nvSpPr>
        <p:spPr>
          <a:xfrm>
            <a:off x="251520" y="332656"/>
            <a:ext cx="8640960" cy="648072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None/>
            </a:pPr>
            <a:r>
              <a:rPr lang="en-US" b="1" dirty="0">
                <a:solidFill>
                  <a:srgbClr val="254061"/>
                </a:solidFill>
                <a:latin typeface="Arial"/>
                <a:cs typeface="Arial"/>
              </a:rPr>
              <a:t>Adverse scenario: disorderly transition</a:t>
            </a:r>
            <a:endParaRPr lang="en-GB" sz="25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2522" y="1268760"/>
            <a:ext cx="4736787" cy="496855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800" dirty="0">
                <a:latin typeface="Arial"/>
                <a:cs typeface="Arial"/>
              </a:rPr>
              <a:t>Shift to low-carbon economy requires </a:t>
            </a:r>
            <a:r>
              <a:rPr lang="en-US" sz="1800" b="1" dirty="0">
                <a:latin typeface="Arial"/>
                <a:cs typeface="Arial"/>
              </a:rPr>
              <a:t>strong reductions </a:t>
            </a:r>
            <a:r>
              <a:rPr lang="en-US" sz="1800" dirty="0">
                <a:latin typeface="Arial"/>
                <a:cs typeface="Arial"/>
              </a:rPr>
              <a:t>in carbon emissions</a:t>
            </a:r>
          </a:p>
          <a:p>
            <a:pPr>
              <a:lnSpc>
                <a:spcPct val="120000"/>
              </a:lnSpc>
            </a:pPr>
            <a:endParaRPr lang="en-US" sz="800" dirty="0"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US" sz="1800" dirty="0">
                <a:latin typeface="Arial"/>
                <a:cs typeface="Arial"/>
              </a:rPr>
              <a:t>An early and gradual shift can facilitate a </a:t>
            </a:r>
            <a:r>
              <a:rPr lang="en-US" sz="1800" b="1" dirty="0">
                <a:latin typeface="Arial"/>
                <a:cs typeface="Arial"/>
              </a:rPr>
              <a:t>soft landing </a:t>
            </a:r>
            <a:r>
              <a:rPr lang="en-US" sz="1800" dirty="0">
                <a:latin typeface="Arial"/>
                <a:cs typeface="Arial"/>
              </a:rPr>
              <a:t>in a low carbon economy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800" dirty="0">
                <a:latin typeface="Arial"/>
                <a:cs typeface="Arial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latin typeface="Arial"/>
                <a:cs typeface="Arial"/>
              </a:rPr>
              <a:t>The adverse scenario is a </a:t>
            </a:r>
            <a:r>
              <a:rPr lang="en-US" sz="1800" b="1" dirty="0">
                <a:latin typeface="Arial"/>
                <a:cs typeface="Arial"/>
              </a:rPr>
              <a:t>hard landing</a:t>
            </a:r>
            <a:r>
              <a:rPr lang="en-US" sz="1800" dirty="0">
                <a:latin typeface="Arial"/>
                <a:cs typeface="Arial"/>
              </a:rPr>
              <a:t> with large emissions cuts implemented over a short horizon</a:t>
            </a:r>
          </a:p>
          <a:p>
            <a:pPr>
              <a:lnSpc>
                <a:spcPct val="120000"/>
              </a:lnSpc>
            </a:pPr>
            <a:endParaRPr lang="en-US" sz="800" dirty="0"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US" sz="1800" dirty="0">
                <a:latin typeface="Arial"/>
                <a:cs typeface="Arial"/>
              </a:rPr>
              <a:t>Amplified by </a:t>
            </a:r>
            <a:r>
              <a:rPr lang="en-US" sz="1800" b="1" dirty="0">
                <a:latin typeface="Arial"/>
                <a:cs typeface="Arial"/>
              </a:rPr>
              <a:t>lack of technical progress</a:t>
            </a:r>
          </a:p>
          <a:p>
            <a:pPr>
              <a:lnSpc>
                <a:spcPct val="120000"/>
              </a:lnSpc>
            </a:pPr>
            <a:endParaRPr lang="en-US" sz="800" dirty="0"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US" sz="1800" dirty="0">
                <a:latin typeface="Arial"/>
                <a:cs typeface="Arial"/>
              </a:rPr>
              <a:t>A later transition may also pose </a:t>
            </a:r>
            <a:r>
              <a:rPr lang="en-US" sz="1800" b="1" dirty="0">
                <a:latin typeface="Arial"/>
                <a:cs typeface="Arial"/>
              </a:rPr>
              <a:t>larger physical risks</a:t>
            </a:r>
            <a:r>
              <a:rPr lang="en-US" sz="1800" dirty="0">
                <a:latin typeface="Arial"/>
                <a:cs typeface="Arial"/>
              </a:rPr>
              <a:t> from climate change </a:t>
            </a:r>
          </a:p>
          <a:p>
            <a:endParaRPr lang="nl-NL" sz="1900" dirty="0"/>
          </a:p>
        </p:txBody>
      </p:sp>
      <p:pic>
        <p:nvPicPr>
          <p:cNvPr id="15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40768"/>
            <a:ext cx="4355976" cy="44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7570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/>
          <p:cNvSpPr>
            <a:spLocks noGrp="1"/>
          </p:cNvSpPr>
          <p:nvPr>
            <p:ph idx="4294967295"/>
          </p:nvPr>
        </p:nvSpPr>
        <p:spPr>
          <a:xfrm>
            <a:off x="215008" y="1412776"/>
            <a:ext cx="8677472" cy="4896544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1800" dirty="0">
                <a:latin typeface="Arial"/>
                <a:cs typeface="Arial"/>
              </a:rPr>
              <a:t>Central banks and supervisors conduct (climate) </a:t>
            </a:r>
            <a:r>
              <a:rPr lang="en-US" sz="1800" b="1" dirty="0">
                <a:latin typeface="Arial"/>
                <a:cs typeface="Arial"/>
              </a:rPr>
              <a:t>stress tests of financial sector</a:t>
            </a:r>
            <a:r>
              <a:rPr lang="en-US" sz="1800" dirty="0">
                <a:latin typeface="Arial"/>
                <a:cs typeface="Arial"/>
              </a:rPr>
              <a:t> using extreme scenarios</a:t>
            </a:r>
          </a:p>
          <a:p>
            <a:pPr>
              <a:lnSpc>
                <a:spcPct val="130000"/>
              </a:lnSpc>
            </a:pPr>
            <a:endParaRPr lang="en-US" sz="1800" dirty="0">
              <a:latin typeface="Arial"/>
              <a:cs typeface="Arial"/>
            </a:endParaRPr>
          </a:p>
          <a:p>
            <a:pPr>
              <a:lnSpc>
                <a:spcPct val="130000"/>
              </a:lnSpc>
            </a:pPr>
            <a:r>
              <a:rPr lang="en-US" sz="1800" dirty="0">
                <a:latin typeface="Arial"/>
                <a:cs typeface="Arial"/>
              </a:rPr>
              <a:t>Goal is to</a:t>
            </a:r>
          </a:p>
          <a:p>
            <a:pPr marL="914400" lvl="1" indent="-457200">
              <a:lnSpc>
                <a:spcPct val="130000"/>
              </a:lnSpc>
              <a:buFont typeface="+mj-lt"/>
              <a:buAutoNum type="arabicPeriod"/>
            </a:pPr>
            <a:r>
              <a:rPr lang="en-US" sz="1800" b="1" dirty="0">
                <a:latin typeface="Arial"/>
                <a:cs typeface="Arial"/>
              </a:rPr>
              <a:t>Raise awareness </a:t>
            </a:r>
            <a:r>
              <a:rPr lang="en-US" sz="1800" dirty="0">
                <a:latin typeface="Arial"/>
                <a:cs typeface="Arial"/>
              </a:rPr>
              <a:t>of major environmental exposures at financials</a:t>
            </a:r>
          </a:p>
          <a:p>
            <a:pPr marL="914400" lvl="1" indent="-457200">
              <a:lnSpc>
                <a:spcPct val="130000"/>
              </a:lnSpc>
              <a:buFont typeface="+mj-lt"/>
              <a:buAutoNum type="arabicPeriod"/>
            </a:pPr>
            <a:r>
              <a:rPr lang="en-US" sz="1800" b="1" dirty="0">
                <a:latin typeface="Arial"/>
                <a:cs typeface="Arial"/>
              </a:rPr>
              <a:t>Monitor major concentrations </a:t>
            </a:r>
            <a:r>
              <a:rPr lang="en-US" sz="1800" dirty="0">
                <a:latin typeface="Arial"/>
                <a:cs typeface="Arial"/>
              </a:rPr>
              <a:t>at financials in supervision</a:t>
            </a:r>
          </a:p>
          <a:p>
            <a:pPr>
              <a:lnSpc>
                <a:spcPct val="130000"/>
              </a:lnSpc>
            </a:pPr>
            <a:endParaRPr lang="en-US" sz="1800" dirty="0">
              <a:latin typeface="Arial"/>
              <a:cs typeface="Arial"/>
            </a:endParaRPr>
          </a:p>
          <a:p>
            <a:pPr>
              <a:lnSpc>
                <a:spcPct val="130000"/>
              </a:lnSpc>
            </a:pPr>
            <a:r>
              <a:rPr lang="en-US" sz="1800" dirty="0">
                <a:latin typeface="Arial"/>
                <a:cs typeface="Arial"/>
              </a:rPr>
              <a:t>Possible instruments</a:t>
            </a:r>
          </a:p>
          <a:p>
            <a:pPr lvl="1">
              <a:lnSpc>
                <a:spcPct val="130000"/>
              </a:lnSpc>
              <a:buFont typeface="Arial"/>
              <a:buChar char="•"/>
            </a:pPr>
            <a:r>
              <a:rPr lang="en-US" sz="1800" b="1" dirty="0">
                <a:latin typeface="Arial"/>
                <a:cs typeface="Arial"/>
              </a:rPr>
              <a:t>Large exposure rules </a:t>
            </a:r>
            <a:r>
              <a:rPr lang="en-US" sz="1800" dirty="0">
                <a:latin typeface="Arial"/>
                <a:cs typeface="Arial"/>
              </a:rPr>
              <a:t>for high carbon concentrations</a:t>
            </a:r>
          </a:p>
          <a:p>
            <a:pPr lvl="1">
              <a:lnSpc>
                <a:spcPct val="130000"/>
              </a:lnSpc>
              <a:buFont typeface="Arial"/>
              <a:buChar char="•"/>
            </a:pPr>
            <a:r>
              <a:rPr lang="en-US" sz="1800" b="1" dirty="0">
                <a:latin typeface="Arial"/>
                <a:cs typeface="Arial"/>
              </a:rPr>
              <a:t>Brown capital charge </a:t>
            </a:r>
            <a:r>
              <a:rPr lang="en-US" sz="1800" dirty="0">
                <a:latin typeface="Arial"/>
                <a:cs typeface="Arial"/>
              </a:rPr>
              <a:t>for high carbon assets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3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37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sp>
        <p:nvSpPr>
          <p:cNvPr id="7" name="Tijdelijke aanduiding voor inhoud 7"/>
          <p:cNvSpPr txBox="1">
            <a:spLocks/>
          </p:cNvSpPr>
          <p:nvPr/>
        </p:nvSpPr>
        <p:spPr>
          <a:xfrm>
            <a:off x="251520" y="404664"/>
            <a:ext cx="8640960" cy="648072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54061"/>
                </a:solidFill>
                <a:latin typeface="Arial"/>
                <a:cs typeface="Arial"/>
              </a:rPr>
              <a:t>Stress testing</a:t>
            </a:r>
            <a:endParaRPr lang="en-GB" sz="25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2198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/>
          <p:cNvSpPr>
            <a:spLocks noGrp="1"/>
          </p:cNvSpPr>
          <p:nvPr>
            <p:ph idx="4294967295"/>
          </p:nvPr>
        </p:nvSpPr>
        <p:spPr>
          <a:xfrm>
            <a:off x="179512" y="1628800"/>
            <a:ext cx="8784976" cy="403244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GB" sz="1800" b="1" dirty="0">
                <a:latin typeface="Arial"/>
                <a:cs typeface="Arial"/>
              </a:rPr>
              <a:t>Social and environmental externalities </a:t>
            </a:r>
            <a:r>
              <a:rPr lang="en-GB" sz="1800" dirty="0">
                <a:latin typeface="Arial"/>
                <a:cs typeface="Arial"/>
              </a:rPr>
              <a:t>are relevant, but absent in traditional production function and neo-classical finance</a:t>
            </a:r>
          </a:p>
          <a:p>
            <a:pPr>
              <a:lnSpc>
                <a:spcPct val="120000"/>
              </a:lnSpc>
            </a:pPr>
            <a:endParaRPr lang="en-GB" sz="1800" dirty="0"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GB" sz="1800" b="1" dirty="0">
                <a:latin typeface="Arial"/>
                <a:cs typeface="Arial"/>
              </a:rPr>
              <a:t>Instruments</a:t>
            </a:r>
            <a:r>
              <a:rPr lang="en-GB" sz="1800" dirty="0">
                <a:latin typeface="Arial"/>
                <a:cs typeface="Arial"/>
              </a:rPr>
              <a:t> to internalise externalities</a:t>
            </a:r>
          </a:p>
          <a:p>
            <a:pPr lvl="1">
              <a:lnSpc>
                <a:spcPct val="120000"/>
              </a:lnSpc>
              <a:buFont typeface="Wingdings" charset="2"/>
              <a:buChar char="Ø"/>
            </a:pPr>
            <a:r>
              <a:rPr lang="en-GB" sz="1800" dirty="0">
                <a:latin typeface="Arial"/>
                <a:cs typeface="Arial"/>
              </a:rPr>
              <a:t> Government: </a:t>
            </a:r>
            <a:r>
              <a:rPr lang="en-GB" sz="1800" b="1" dirty="0">
                <a:latin typeface="Arial"/>
                <a:cs typeface="Arial"/>
              </a:rPr>
              <a:t>taxes and regulation </a:t>
            </a:r>
            <a:r>
              <a:rPr lang="en-GB" sz="1800" dirty="0">
                <a:latin typeface="Arial"/>
                <a:cs typeface="Arial"/>
              </a:rPr>
              <a:t>first best, but not always done</a:t>
            </a:r>
            <a:endParaRPr lang="en-GB" sz="1800" b="1" dirty="0">
              <a:latin typeface="Arial"/>
              <a:cs typeface="Arial"/>
            </a:endParaRPr>
          </a:p>
          <a:p>
            <a:pPr lvl="1">
              <a:lnSpc>
                <a:spcPct val="120000"/>
              </a:lnSpc>
              <a:buFont typeface="Wingdings" charset="2"/>
              <a:buChar char="Ø"/>
            </a:pPr>
            <a:r>
              <a:rPr lang="en-GB" sz="1800" dirty="0">
                <a:latin typeface="Arial"/>
                <a:cs typeface="Arial"/>
              </a:rPr>
              <a:t> Business: incorporating S + E in decision making (</a:t>
            </a:r>
            <a:r>
              <a:rPr lang="en-GB" sz="1800" b="1" dirty="0">
                <a:latin typeface="Arial"/>
                <a:cs typeface="Arial"/>
              </a:rPr>
              <a:t>integrated value</a:t>
            </a:r>
            <a:r>
              <a:rPr lang="en-GB" sz="1800" dirty="0">
                <a:latin typeface="Arial"/>
                <a:cs typeface="Arial"/>
              </a:rPr>
              <a:t>)</a:t>
            </a:r>
          </a:p>
          <a:p>
            <a:pPr>
              <a:lnSpc>
                <a:spcPct val="120000"/>
              </a:lnSpc>
            </a:pPr>
            <a:endParaRPr lang="en-GB" sz="1800" dirty="0"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GB" sz="1800" b="1" dirty="0">
                <a:latin typeface="Arial"/>
                <a:cs typeface="Arial"/>
              </a:rPr>
              <a:t>Scenario analysis </a:t>
            </a:r>
            <a:r>
              <a:rPr lang="en-GB" sz="1800" dirty="0">
                <a:latin typeface="Arial"/>
                <a:cs typeface="Arial"/>
              </a:rPr>
              <a:t>is tool to deal with </a:t>
            </a:r>
            <a:r>
              <a:rPr lang="en-GB" sz="1800" b="1" dirty="0">
                <a:latin typeface="Arial"/>
                <a:cs typeface="Arial"/>
              </a:rPr>
              <a:t>uncertainties</a:t>
            </a:r>
          </a:p>
          <a:p>
            <a:pPr lvl="1">
              <a:lnSpc>
                <a:spcPct val="120000"/>
              </a:lnSpc>
              <a:buFont typeface="Wingdings" charset="2"/>
              <a:buChar char="Ø"/>
            </a:pPr>
            <a:r>
              <a:rPr lang="en-GB" sz="1800" dirty="0">
                <a:latin typeface="Arial"/>
                <a:cs typeface="Arial"/>
              </a:rPr>
              <a:t> Calculate </a:t>
            </a:r>
            <a:r>
              <a:rPr lang="en-GB" sz="1800" b="1" dirty="0">
                <a:latin typeface="Arial"/>
                <a:cs typeface="Arial"/>
              </a:rPr>
              <a:t>value company </a:t>
            </a:r>
            <a:r>
              <a:rPr lang="en-GB" sz="1800" dirty="0">
                <a:latin typeface="Arial"/>
                <a:cs typeface="Arial"/>
              </a:rPr>
              <a:t>under different scenarios</a:t>
            </a:r>
          </a:p>
          <a:p>
            <a:pPr lvl="1">
              <a:lnSpc>
                <a:spcPct val="120000"/>
              </a:lnSpc>
              <a:buFont typeface="Wingdings" charset="2"/>
              <a:buChar char="Ø"/>
            </a:pPr>
            <a:r>
              <a:rPr lang="en-GB" sz="1800" dirty="0">
                <a:latin typeface="Arial"/>
                <a:cs typeface="Arial"/>
              </a:rPr>
              <a:t> Prompt companies to </a:t>
            </a:r>
            <a:r>
              <a:rPr lang="en-GB" sz="1800" b="1" dirty="0">
                <a:latin typeface="Arial"/>
                <a:cs typeface="Arial"/>
              </a:rPr>
              <a:t>reconsider strategy </a:t>
            </a:r>
            <a:r>
              <a:rPr lang="en-GB" sz="1800" dirty="0">
                <a:latin typeface="Arial"/>
                <a:cs typeface="Arial"/>
              </a:rPr>
              <a:t>and </a:t>
            </a:r>
            <a:r>
              <a:rPr lang="en-GB" sz="1800" b="1" dirty="0">
                <a:latin typeface="Arial"/>
                <a:cs typeface="Arial"/>
              </a:rPr>
              <a:t>take action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3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38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sp>
        <p:nvSpPr>
          <p:cNvPr id="7" name="Tijdelijke aanduiding voor inhoud 7"/>
          <p:cNvSpPr txBox="1">
            <a:spLocks/>
          </p:cNvSpPr>
          <p:nvPr/>
        </p:nvSpPr>
        <p:spPr>
          <a:xfrm>
            <a:off x="251520" y="404664"/>
            <a:ext cx="8640960" cy="648072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54061"/>
                </a:solidFill>
                <a:latin typeface="Arial"/>
                <a:cs typeface="Arial"/>
              </a:rPr>
              <a:t>Conclusions</a:t>
            </a:r>
            <a:endParaRPr lang="en-GB" sz="25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0213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>
          <a:xfrm>
            <a:off x="6804248" y="6482035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/>
                <a:cs typeface="Arial Narrow"/>
              </a:rPr>
              <a:t>4</a:t>
            </a:fld>
            <a:endParaRPr lang="nl-NL" sz="1400" dirty="0">
              <a:latin typeface="Arial Narrow"/>
              <a:cs typeface="Arial Narrow"/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971600" y="2204864"/>
            <a:ext cx="6840760" cy="216024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Why externalities matter</a:t>
            </a:r>
          </a:p>
        </p:txBody>
      </p:sp>
      <p:sp>
        <p:nvSpPr>
          <p:cNvPr id="5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9099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3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5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sp>
        <p:nvSpPr>
          <p:cNvPr id="7" name="Tijdelijke aanduiding voor inhoud 7"/>
          <p:cNvSpPr txBox="1">
            <a:spLocks/>
          </p:cNvSpPr>
          <p:nvPr/>
        </p:nvSpPr>
        <p:spPr>
          <a:xfrm>
            <a:off x="251520" y="476672"/>
            <a:ext cx="8640960" cy="648072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54061"/>
                </a:solidFill>
                <a:latin typeface="Arial"/>
                <a:cs typeface="Arial"/>
              </a:rPr>
              <a:t>Impact of people on nature</a:t>
            </a:r>
          </a:p>
          <a:p>
            <a:pPr>
              <a:buClr>
                <a:srgbClr val="0070C0"/>
              </a:buClr>
            </a:pPr>
            <a:endParaRPr lang="en-GB" sz="25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>
                <a:solidFill>
                  <a:srgbClr val="376092"/>
                </a:solidFill>
                <a:latin typeface="Arial"/>
                <a:cs typeface="Arial"/>
              </a:rPr>
              <a:t> 2019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sp>
        <p:nvSpPr>
          <p:cNvPr id="10" name="Tijdelijke aanduiding voor inhoud 7"/>
          <p:cNvSpPr txBox="1">
            <a:spLocks/>
          </p:cNvSpPr>
          <p:nvPr/>
        </p:nvSpPr>
        <p:spPr>
          <a:xfrm>
            <a:off x="1835696" y="1772816"/>
            <a:ext cx="5760640" cy="3456384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lnSpc>
                <a:spcPct val="150000"/>
              </a:lnSpc>
              <a:buFont typeface="Wingdings 3"/>
              <a:buNone/>
            </a:pPr>
            <a:r>
              <a:rPr lang="en-US" sz="4000" dirty="0">
                <a:solidFill>
                  <a:schemeClr val="accent1"/>
                </a:solidFill>
                <a:latin typeface="Arial"/>
                <a:cs typeface="Arial"/>
              </a:rPr>
              <a:t>	   I = P * A * T</a:t>
            </a:r>
          </a:p>
          <a:p>
            <a:pPr marL="0" indent="0">
              <a:lnSpc>
                <a:spcPct val="150000"/>
              </a:lnSpc>
              <a:buFont typeface="Wingdings 3"/>
              <a:buNone/>
            </a:pPr>
            <a:endParaRPr lang="en-US" sz="2000" dirty="0">
              <a:latin typeface="Arial"/>
              <a:cs typeface="Arial"/>
            </a:endParaRPr>
          </a:p>
          <a:p>
            <a:pPr marL="0" indent="0">
              <a:lnSpc>
                <a:spcPct val="150000"/>
              </a:lnSpc>
              <a:buFont typeface="Wingdings 3"/>
              <a:buNone/>
            </a:pPr>
            <a:r>
              <a:rPr lang="en-US" sz="2000" dirty="0">
                <a:latin typeface="Arial"/>
                <a:cs typeface="Arial"/>
              </a:rPr>
              <a:t>I = Impact on natural resources</a:t>
            </a:r>
          </a:p>
          <a:p>
            <a:pPr marL="0" indent="0">
              <a:lnSpc>
                <a:spcPct val="150000"/>
              </a:lnSpc>
              <a:buFont typeface="Wingdings 3"/>
              <a:buNone/>
            </a:pPr>
            <a:r>
              <a:rPr lang="en-US" sz="2000" dirty="0">
                <a:latin typeface="Arial"/>
                <a:cs typeface="Arial"/>
              </a:rPr>
              <a:t>P = Population (number of persons)</a:t>
            </a:r>
          </a:p>
          <a:p>
            <a:pPr marL="0" indent="0">
              <a:lnSpc>
                <a:spcPct val="150000"/>
              </a:lnSpc>
              <a:buFont typeface="Wingdings 3"/>
              <a:buNone/>
            </a:pPr>
            <a:r>
              <a:rPr lang="en-US" sz="2000" dirty="0">
                <a:latin typeface="Arial"/>
                <a:cs typeface="Arial"/>
              </a:rPr>
              <a:t>A = Affluence (consumption per person)</a:t>
            </a:r>
          </a:p>
          <a:p>
            <a:pPr marL="0" indent="0">
              <a:lnSpc>
                <a:spcPct val="150000"/>
              </a:lnSpc>
              <a:buFont typeface="Wingdings 3"/>
              <a:buNone/>
            </a:pPr>
            <a:r>
              <a:rPr lang="en-US" sz="2000" dirty="0">
                <a:latin typeface="Arial"/>
                <a:cs typeface="Arial"/>
              </a:rPr>
              <a:t>T = Technology (impact per unit consumption)</a:t>
            </a:r>
            <a:endParaRPr lang="x-none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0902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/>
          <p:cNvSpPr>
            <a:spLocks noGrp="1"/>
          </p:cNvSpPr>
          <p:nvPr>
            <p:ph idx="4294967295"/>
          </p:nvPr>
        </p:nvSpPr>
        <p:spPr>
          <a:xfrm>
            <a:off x="179512" y="1628800"/>
            <a:ext cx="8856984" cy="4536504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en-GB" sz="2000" dirty="0">
                <a:latin typeface="Arial"/>
                <a:cs typeface="Arial"/>
              </a:rPr>
              <a:t>Non-renewable or abiotic resources N</a:t>
            </a:r>
            <a:r>
              <a:rPr lang="en-GB" sz="2000" baseline="30000" dirty="0">
                <a:latin typeface="Arial"/>
                <a:cs typeface="Arial"/>
              </a:rPr>
              <a:t>a</a:t>
            </a:r>
            <a:r>
              <a:rPr lang="en-GB" sz="2000" dirty="0">
                <a:latin typeface="Arial"/>
                <a:cs typeface="Arial"/>
              </a:rPr>
              <a:t> are finite</a:t>
            </a:r>
          </a:p>
          <a:p>
            <a:pPr lvl="0">
              <a:lnSpc>
                <a:spcPct val="150000"/>
              </a:lnSpc>
            </a:pPr>
            <a:endParaRPr lang="en-GB" sz="2000" dirty="0">
              <a:latin typeface="Arial"/>
              <a:cs typeface="Arial"/>
            </a:endParaRPr>
          </a:p>
          <a:p>
            <a:pPr lvl="0">
              <a:lnSpc>
                <a:spcPct val="150000"/>
              </a:lnSpc>
            </a:pPr>
            <a:r>
              <a:rPr lang="en-GB" sz="2000" dirty="0">
                <a:latin typeface="Arial"/>
                <a:cs typeface="Arial"/>
              </a:rPr>
              <a:t>Speed of depletion T in years depends on annual demand D</a:t>
            </a:r>
            <a:r>
              <a:rPr lang="en-GB" sz="2000" baseline="30000" dirty="0">
                <a:latin typeface="Arial"/>
                <a:cs typeface="Arial"/>
              </a:rPr>
              <a:t>a</a:t>
            </a:r>
            <a:r>
              <a:rPr lang="en-GB" sz="2000" dirty="0">
                <a:latin typeface="Arial"/>
                <a:cs typeface="Arial"/>
              </a:rPr>
              <a:t> </a:t>
            </a:r>
            <a:endParaRPr lang="x-none" sz="2000" dirty="0">
              <a:latin typeface="Arial"/>
              <a:cs typeface="Arial"/>
            </a:endParaRPr>
          </a:p>
          <a:p>
            <a:pPr lvl="1">
              <a:lnSpc>
                <a:spcPct val="150000"/>
              </a:lnSpc>
              <a:buFont typeface="Wingdings" charset="2"/>
              <a:buChar char="Ø"/>
            </a:pPr>
            <a:r>
              <a:rPr lang="en-GB" sz="2000" dirty="0">
                <a:latin typeface="Arial"/>
                <a:cs typeface="Arial"/>
              </a:rPr>
              <a:t>   T = N</a:t>
            </a:r>
            <a:r>
              <a:rPr lang="en-GB" sz="2000" baseline="30000" dirty="0">
                <a:latin typeface="Arial"/>
                <a:cs typeface="Arial"/>
              </a:rPr>
              <a:t>a</a:t>
            </a:r>
            <a:r>
              <a:rPr lang="en-GB" sz="2000" dirty="0">
                <a:latin typeface="Arial"/>
                <a:cs typeface="Arial"/>
              </a:rPr>
              <a:t> / D</a:t>
            </a:r>
            <a:r>
              <a:rPr lang="en-GB" sz="2000" baseline="30000" dirty="0">
                <a:latin typeface="Arial"/>
                <a:cs typeface="Arial"/>
              </a:rPr>
              <a:t>a</a:t>
            </a:r>
            <a:endParaRPr lang="x-none" sz="2000" dirty="0">
              <a:latin typeface="Arial"/>
              <a:cs typeface="Arial"/>
            </a:endParaRPr>
          </a:p>
          <a:p>
            <a:pPr lvl="0">
              <a:lnSpc>
                <a:spcPct val="150000"/>
              </a:lnSpc>
            </a:pPr>
            <a:endParaRPr lang="en-GB" sz="2000" dirty="0">
              <a:latin typeface="Arial"/>
              <a:cs typeface="Arial"/>
            </a:endParaRPr>
          </a:p>
          <a:p>
            <a:pPr lvl="0">
              <a:lnSpc>
                <a:spcPct val="150000"/>
              </a:lnSpc>
            </a:pPr>
            <a:r>
              <a:rPr lang="en-GB" sz="2000" dirty="0">
                <a:latin typeface="Arial"/>
                <a:cs typeface="Arial"/>
              </a:rPr>
              <a:t>Example: T = 70 years for copper (Cu)</a:t>
            </a:r>
          </a:p>
          <a:p>
            <a:pPr lvl="1">
              <a:lnSpc>
                <a:spcPct val="150000"/>
              </a:lnSpc>
              <a:buFont typeface="Wingdings" charset="2"/>
              <a:buChar char="Ø"/>
            </a:pPr>
            <a:r>
              <a:rPr lang="en-US" sz="2000" dirty="0">
                <a:latin typeface="Arial"/>
                <a:cs typeface="Arial"/>
              </a:rPr>
              <a:t> But depends on new discoveries (</a:t>
            </a:r>
            <a:r>
              <a:rPr lang="en-GB" sz="2000" dirty="0">
                <a:latin typeface="Arial"/>
                <a:cs typeface="Arial"/>
              </a:rPr>
              <a:t>N</a:t>
            </a:r>
            <a:r>
              <a:rPr lang="en-GB" sz="2000" baseline="30000" dirty="0">
                <a:latin typeface="Arial"/>
                <a:cs typeface="Arial"/>
              </a:rPr>
              <a:t>a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ea typeface="Wingdings"/>
                <a:cs typeface="Arial"/>
                <a:sym typeface="Wingdings"/>
              </a:rPr>
              <a:t>) </a:t>
            </a:r>
            <a:endParaRPr lang="en-US" sz="2000" dirty="0">
              <a:latin typeface="Arial"/>
              <a:cs typeface="Arial"/>
            </a:endParaRPr>
          </a:p>
          <a:p>
            <a:pPr lvl="1">
              <a:lnSpc>
                <a:spcPct val="150000"/>
              </a:lnSpc>
              <a:buFont typeface="Wingdings" charset="2"/>
              <a:buChar char="Ø"/>
            </a:pPr>
            <a:r>
              <a:rPr lang="en-US" sz="2000" dirty="0">
                <a:latin typeface="Arial"/>
                <a:cs typeface="Arial"/>
              </a:rPr>
              <a:t> And intensified use (D</a:t>
            </a:r>
            <a:r>
              <a:rPr lang="en-GB" sz="2000" baseline="30000" dirty="0">
                <a:latin typeface="Arial"/>
                <a:cs typeface="Arial"/>
              </a:rPr>
              <a:t>a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ea typeface="Wingdings"/>
                <a:cs typeface="Arial"/>
                <a:sym typeface="Wingdings"/>
              </a:rPr>
              <a:t>) and re-cycling (</a:t>
            </a:r>
            <a:r>
              <a:rPr lang="en-US" sz="2000" dirty="0">
                <a:latin typeface="Arial"/>
                <a:cs typeface="Arial"/>
              </a:rPr>
              <a:t>D</a:t>
            </a:r>
            <a:r>
              <a:rPr lang="en-GB" sz="2000" baseline="30000" dirty="0">
                <a:latin typeface="Arial"/>
                <a:cs typeface="Arial"/>
              </a:rPr>
              <a:t>a</a:t>
            </a:r>
            <a:r>
              <a:rPr lang="en-US" sz="2000" dirty="0">
                <a:latin typeface="Arial"/>
                <a:ea typeface="Wingdings"/>
                <a:cs typeface="Arial"/>
                <a:sym typeface="Wingdings"/>
              </a:rPr>
              <a:t> )</a:t>
            </a:r>
            <a:endParaRPr lang="x-none" sz="2000" dirty="0">
              <a:latin typeface="Arial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3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6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sp>
        <p:nvSpPr>
          <p:cNvPr id="7" name="Tijdelijke aanduiding voor inhoud 7"/>
          <p:cNvSpPr txBox="1">
            <a:spLocks/>
          </p:cNvSpPr>
          <p:nvPr/>
        </p:nvSpPr>
        <p:spPr>
          <a:xfrm>
            <a:off x="251520" y="476672"/>
            <a:ext cx="8640960" cy="648072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54061"/>
                </a:solidFill>
                <a:latin typeface="Arial"/>
                <a:cs typeface="Arial"/>
              </a:rPr>
              <a:t>Natural resources are finite</a:t>
            </a:r>
          </a:p>
          <a:p>
            <a:pPr>
              <a:buClr>
                <a:srgbClr val="0070C0"/>
              </a:buClr>
            </a:pPr>
            <a:endParaRPr lang="en-GB" sz="25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0094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4294967295"/>
          </p:nvPr>
        </p:nvPicPr>
        <p:blipFill rotWithShape="1">
          <a:blip r:embed="rId3"/>
          <a:srcRect l="-1180" r="-1004"/>
          <a:stretch/>
        </p:blipFill>
        <p:spPr>
          <a:xfrm>
            <a:off x="755576" y="1340768"/>
            <a:ext cx="5818337" cy="4778393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3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7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sp>
        <p:nvSpPr>
          <p:cNvPr id="7" name="Tijdelijke aanduiding voor inhoud 7"/>
          <p:cNvSpPr txBox="1">
            <a:spLocks/>
          </p:cNvSpPr>
          <p:nvPr/>
        </p:nvSpPr>
        <p:spPr>
          <a:xfrm>
            <a:off x="251520" y="476672"/>
            <a:ext cx="8640960" cy="648072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54061"/>
                </a:solidFill>
                <a:latin typeface="Arial"/>
                <a:cs typeface="Arial"/>
              </a:rPr>
              <a:t>Recycling rates</a:t>
            </a:r>
          </a:p>
          <a:p>
            <a:pPr>
              <a:buClr>
                <a:srgbClr val="0070C0"/>
              </a:buClr>
            </a:pPr>
            <a:endParaRPr lang="en-GB" sz="25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0272" y="3212976"/>
            <a:ext cx="1368152" cy="151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073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/>
          <p:cNvSpPr>
            <a:spLocks noGrp="1"/>
          </p:cNvSpPr>
          <p:nvPr>
            <p:ph idx="4294967295"/>
          </p:nvPr>
        </p:nvSpPr>
        <p:spPr>
          <a:xfrm>
            <a:off x="251520" y="1484784"/>
            <a:ext cx="8712968" cy="4536504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en-GB" sz="1800" dirty="0">
                <a:latin typeface="Arial"/>
                <a:cs typeface="Arial"/>
              </a:rPr>
              <a:t>Goal of </a:t>
            </a:r>
            <a:r>
              <a:rPr lang="en-GB" sz="1800" b="1" dirty="0">
                <a:latin typeface="Arial"/>
                <a:cs typeface="Arial"/>
              </a:rPr>
              <a:t>decent work and inclusive economic growth </a:t>
            </a:r>
            <a:r>
              <a:rPr lang="en-GB" sz="1800" dirty="0">
                <a:latin typeface="Arial"/>
                <a:cs typeface="Arial"/>
              </a:rPr>
              <a:t>(SDG 8)</a:t>
            </a:r>
          </a:p>
          <a:p>
            <a:pPr lvl="1">
              <a:lnSpc>
                <a:spcPct val="150000"/>
              </a:lnSpc>
              <a:buFont typeface="Wingdings" charset="2"/>
              <a:buChar char="Ø"/>
            </a:pPr>
            <a:r>
              <a:rPr lang="en-GB" sz="1800" dirty="0">
                <a:latin typeface="Arial"/>
                <a:cs typeface="Arial"/>
              </a:rPr>
              <a:t> Preserve social (S) and human (H) in production process</a:t>
            </a:r>
          </a:p>
          <a:p>
            <a:pPr lvl="1">
              <a:lnSpc>
                <a:spcPct val="150000"/>
              </a:lnSpc>
              <a:buFont typeface="Wingdings" charset="2"/>
              <a:buChar char="Ø"/>
            </a:pPr>
            <a:endParaRPr lang="en-GB" sz="1800" dirty="0">
              <a:latin typeface="Arial"/>
              <a:cs typeface="Arial"/>
            </a:endParaRPr>
          </a:p>
          <a:p>
            <a:pPr lvl="0">
              <a:lnSpc>
                <a:spcPct val="150000"/>
              </a:lnSpc>
            </a:pPr>
            <a:r>
              <a:rPr lang="en-GB" sz="1800" b="1" dirty="0">
                <a:latin typeface="Arial"/>
                <a:cs typeface="Arial"/>
              </a:rPr>
              <a:t>Common language</a:t>
            </a:r>
            <a:r>
              <a:rPr lang="en-GB" sz="1800" dirty="0">
                <a:latin typeface="Arial"/>
                <a:cs typeface="Arial"/>
              </a:rPr>
              <a:t>: link SDGs to capitals (S, H, N)</a:t>
            </a:r>
            <a:endParaRPr lang="x-none" sz="1800" dirty="0">
              <a:latin typeface="Arial"/>
              <a:cs typeface="Arial"/>
            </a:endParaRPr>
          </a:p>
          <a:p>
            <a:pPr lvl="0">
              <a:lnSpc>
                <a:spcPct val="150000"/>
              </a:lnSpc>
            </a:pPr>
            <a:endParaRPr lang="en-GB" sz="1800" dirty="0">
              <a:latin typeface="Arial"/>
              <a:cs typeface="Arial"/>
            </a:endParaRPr>
          </a:p>
          <a:p>
            <a:pPr lvl="0">
              <a:lnSpc>
                <a:spcPct val="150000"/>
              </a:lnSpc>
            </a:pPr>
            <a:r>
              <a:rPr lang="en-GB" sz="1800" dirty="0">
                <a:latin typeface="Arial"/>
                <a:cs typeface="Arial"/>
              </a:rPr>
              <a:t>Not only negative, but also </a:t>
            </a:r>
            <a:r>
              <a:rPr lang="en-GB" sz="1800" b="1" dirty="0">
                <a:latin typeface="Arial"/>
                <a:cs typeface="Arial"/>
              </a:rPr>
              <a:t>positive externalities</a:t>
            </a:r>
          </a:p>
          <a:p>
            <a:pPr lvl="1">
              <a:lnSpc>
                <a:spcPct val="150000"/>
              </a:lnSpc>
              <a:buFont typeface="Wingdings" charset="2"/>
              <a:buChar char="Ø"/>
            </a:pP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b="1" dirty="0">
                <a:latin typeface="Arial"/>
                <a:cs typeface="Arial"/>
              </a:rPr>
              <a:t>N</a:t>
            </a:r>
            <a:r>
              <a:rPr lang="en-US" sz="1800" dirty="0">
                <a:latin typeface="Arial"/>
                <a:cs typeface="Arial"/>
              </a:rPr>
              <a:t>: companies investing in renewable energy; material savings</a:t>
            </a:r>
          </a:p>
          <a:p>
            <a:pPr lvl="1">
              <a:lnSpc>
                <a:spcPct val="150000"/>
              </a:lnSpc>
              <a:buFont typeface="Wingdings" charset="2"/>
              <a:buChar char="Ø"/>
            </a:pP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b="1" dirty="0">
                <a:latin typeface="Arial"/>
                <a:cs typeface="Arial"/>
              </a:rPr>
              <a:t>S + H</a:t>
            </a:r>
            <a:r>
              <a:rPr lang="en-US" sz="1800" dirty="0">
                <a:latin typeface="Arial"/>
                <a:cs typeface="Arial"/>
              </a:rPr>
              <a:t>: companies training employees; sustainable food production and improvement of health care</a:t>
            </a:r>
            <a:endParaRPr lang="x-none" sz="1800" dirty="0">
              <a:latin typeface="Arial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3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8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sp>
        <p:nvSpPr>
          <p:cNvPr id="7" name="Tijdelijke aanduiding voor inhoud 7"/>
          <p:cNvSpPr txBox="1">
            <a:spLocks/>
          </p:cNvSpPr>
          <p:nvPr/>
        </p:nvSpPr>
        <p:spPr>
          <a:xfrm>
            <a:off x="251520" y="476672"/>
            <a:ext cx="8640960" cy="648072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54061"/>
                </a:solidFill>
                <a:latin typeface="Arial"/>
                <a:cs typeface="Arial"/>
              </a:rPr>
              <a:t>Social and human capitals</a:t>
            </a:r>
          </a:p>
          <a:p>
            <a:pPr>
              <a:buClr>
                <a:srgbClr val="0070C0"/>
              </a:buClr>
            </a:pPr>
            <a:endParaRPr lang="en-GB" sz="25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69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3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9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sp>
        <p:nvSpPr>
          <p:cNvPr id="7" name="Tijdelijke aanduiding voor inhoud 7"/>
          <p:cNvSpPr txBox="1">
            <a:spLocks/>
          </p:cNvSpPr>
          <p:nvPr/>
        </p:nvSpPr>
        <p:spPr>
          <a:xfrm>
            <a:off x="323528" y="332656"/>
            <a:ext cx="8640960" cy="648072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54061"/>
                </a:solidFill>
                <a:latin typeface="Arial"/>
                <a:cs typeface="Arial"/>
              </a:rPr>
              <a:t>Linking SDGs and Capitals</a:t>
            </a:r>
          </a:p>
          <a:p>
            <a:pPr>
              <a:buClr>
                <a:srgbClr val="0070C0"/>
              </a:buClr>
            </a:pPr>
            <a:endParaRPr lang="en-GB" sz="25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7160414"/>
              </p:ext>
            </p:extLst>
          </p:nvPr>
        </p:nvGraphicFramePr>
        <p:xfrm>
          <a:off x="179512" y="1215169"/>
          <a:ext cx="9217023" cy="5642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Document" r:id="rId4" imgW="5918200" imgH="3835400" progId="Word.Document.12">
                  <p:embed/>
                </p:oleObj>
              </mc:Choice>
              <mc:Fallback>
                <p:oleObj name="Document" r:id="rId4" imgW="5918200" imgH="3835400" progId="Word.Documen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9512" y="1215169"/>
                        <a:ext cx="9217023" cy="56428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4718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2535</TotalTime>
  <Words>1816</Words>
  <Application>Microsoft Macintosh PowerPoint</Application>
  <PresentationFormat>Diavoorstelling (4:3)</PresentationFormat>
  <Paragraphs>394</Paragraphs>
  <Slides>38</Slides>
  <Notes>29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38</vt:i4>
      </vt:variant>
    </vt:vector>
  </HeadingPairs>
  <TitlesOfParts>
    <vt:vector size="40" baseType="lpstr">
      <vt:lpstr>Concourse</vt:lpstr>
      <vt:lpstr>Document</vt:lpstr>
      <vt:lpstr>PowerPoint-presentatie</vt:lpstr>
      <vt:lpstr>PowerPoint-presentatie</vt:lpstr>
      <vt:lpstr>PowerPoint-presentatie</vt:lpstr>
      <vt:lpstr>Why externalities matter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Government intervention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Measuring and pricing externalities</vt:lpstr>
      <vt:lpstr>PowerPoint-presentatie</vt:lpstr>
      <vt:lpstr>PowerPoint-presentatie</vt:lpstr>
      <vt:lpstr>PowerPoint-presentatie</vt:lpstr>
      <vt:lpstr>PowerPoint-presentatie</vt:lpstr>
      <vt:lpstr>Scenario analysis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Finance, Banking and Insurance  2012/2013</dc:title>
  <dc:creator>LvE</dc:creator>
  <cp:lastModifiedBy>Dirk Schoenmaker</cp:lastModifiedBy>
  <cp:revision>230</cp:revision>
  <cp:lastPrinted>2018-01-23T08:19:40Z</cp:lastPrinted>
  <dcterms:created xsi:type="dcterms:W3CDTF">2012-08-21T18:04:52Z</dcterms:created>
  <dcterms:modified xsi:type="dcterms:W3CDTF">2019-02-14T08:39:48Z</dcterms:modified>
</cp:coreProperties>
</file>