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wdp" ContentType="image/vnd.ms-photo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30"/>
  </p:notesMasterIdLst>
  <p:handoutMasterIdLst>
    <p:handoutMasterId r:id="rId31"/>
  </p:handoutMasterIdLst>
  <p:sldIdLst>
    <p:sldId id="419" r:id="rId2"/>
    <p:sldId id="489" r:id="rId3"/>
    <p:sldId id="531" r:id="rId4"/>
    <p:sldId id="395" r:id="rId5"/>
    <p:sldId id="561" r:id="rId6"/>
    <p:sldId id="533" r:id="rId7"/>
    <p:sldId id="534" r:id="rId8"/>
    <p:sldId id="535" r:id="rId9"/>
    <p:sldId id="536" r:id="rId10"/>
    <p:sldId id="556" r:id="rId11"/>
    <p:sldId id="538" r:id="rId12"/>
    <p:sldId id="557" r:id="rId13"/>
    <p:sldId id="558" r:id="rId14"/>
    <p:sldId id="541" r:id="rId15"/>
    <p:sldId id="542" r:id="rId16"/>
    <p:sldId id="543" r:id="rId17"/>
    <p:sldId id="544" r:id="rId18"/>
    <p:sldId id="545" r:id="rId19"/>
    <p:sldId id="546" r:id="rId20"/>
    <p:sldId id="562" r:id="rId21"/>
    <p:sldId id="548" r:id="rId22"/>
    <p:sldId id="559" r:id="rId23"/>
    <p:sldId id="560" r:id="rId24"/>
    <p:sldId id="551" r:id="rId25"/>
    <p:sldId id="552" r:id="rId26"/>
    <p:sldId id="553" r:id="rId27"/>
    <p:sldId id="554" r:id="rId28"/>
    <p:sldId id="555" r:id="rId29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2F53"/>
    <a:srgbClr val="AFD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FB33B8-A8D5-4BA7-9C9B-E43C79FCEE60}" v="243" dt="2019-01-21T15:27:53.5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0" autoAdjust="0"/>
  </p:normalViewPr>
  <p:slideViewPr>
    <p:cSldViewPr>
      <p:cViewPr varScale="1">
        <p:scale>
          <a:sx n="120" d="100"/>
          <a:sy n="120" d="100"/>
        </p:scale>
        <p:origin x="-13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5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12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microsoft.com/office/2015/10/relationships/revisionInfo" Target="revisionInfo.xml"/><Relationship Id="rId38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em schramade" userId="8769ce5b2673993a" providerId="LiveId" clId="{54FB33B8-A8D5-4BA7-9C9B-E43C79FCEE60}"/>
    <pc:docChg chg="custSel addSld delSld modSld">
      <pc:chgData name="willem schramade" userId="8769ce5b2673993a" providerId="LiveId" clId="{54FB33B8-A8D5-4BA7-9C9B-E43C79FCEE60}" dt="2019-01-21T15:28:59.685" v="944" actId="1036"/>
      <pc:docMkLst>
        <pc:docMk/>
      </pc:docMkLst>
      <pc:sldChg chg="modSp">
        <pc:chgData name="willem schramade" userId="8769ce5b2673993a" providerId="LiveId" clId="{54FB33B8-A8D5-4BA7-9C9B-E43C79FCEE60}" dt="2019-01-21T14:48:56.217" v="8" actId="14100"/>
        <pc:sldMkLst>
          <pc:docMk/>
          <pc:sldMk cId="3128003680" sldId="531"/>
        </pc:sldMkLst>
        <pc:spChg chg="mod">
          <ac:chgData name="willem schramade" userId="8769ce5b2673993a" providerId="LiveId" clId="{54FB33B8-A8D5-4BA7-9C9B-E43C79FCEE60}" dt="2019-01-21T14:48:56.217" v="8" actId="14100"/>
          <ac:spMkLst>
            <pc:docMk/>
            <pc:sldMk cId="3128003680" sldId="531"/>
            <ac:spMk id="8" creationId="{00000000-0000-0000-0000-000000000000}"/>
          </ac:spMkLst>
        </pc:spChg>
      </pc:sldChg>
      <pc:sldChg chg="modSp del">
        <pc:chgData name="willem schramade" userId="8769ce5b2673993a" providerId="LiveId" clId="{54FB33B8-A8D5-4BA7-9C9B-E43C79FCEE60}" dt="2019-01-21T14:58:16" v="336" actId="2696"/>
        <pc:sldMkLst>
          <pc:docMk/>
          <pc:sldMk cId="1004605593" sldId="532"/>
        </pc:sldMkLst>
        <pc:spChg chg="mod">
          <ac:chgData name="willem schramade" userId="8769ce5b2673993a" providerId="LiveId" clId="{54FB33B8-A8D5-4BA7-9C9B-E43C79FCEE60}" dt="2019-01-21T14:50:55.167" v="10" actId="20577"/>
          <ac:spMkLst>
            <pc:docMk/>
            <pc:sldMk cId="1004605593" sldId="532"/>
            <ac:spMk id="8" creationId="{00000000-0000-0000-0000-000000000000}"/>
          </ac:spMkLst>
        </pc:spChg>
      </pc:sldChg>
      <pc:sldChg chg="addSp modSp">
        <pc:chgData name="willem schramade" userId="8769ce5b2673993a" providerId="LiveId" clId="{54FB33B8-A8D5-4BA7-9C9B-E43C79FCEE60}" dt="2019-01-21T15:01:28.161" v="395" actId="14100"/>
        <pc:sldMkLst>
          <pc:docMk/>
          <pc:sldMk cId="1275274138" sldId="533"/>
        </pc:sldMkLst>
        <pc:spChg chg="mod">
          <ac:chgData name="willem schramade" userId="8769ce5b2673993a" providerId="LiveId" clId="{54FB33B8-A8D5-4BA7-9C9B-E43C79FCEE60}" dt="2019-01-21T15:01:28.161" v="395" actId="14100"/>
          <ac:spMkLst>
            <pc:docMk/>
            <pc:sldMk cId="1275274138" sldId="533"/>
            <ac:spMk id="8" creationId="{00000000-0000-0000-0000-000000000000}"/>
          </ac:spMkLst>
        </pc:spChg>
        <pc:graphicFrameChg chg="add mod">
          <ac:chgData name="willem schramade" userId="8769ce5b2673993a" providerId="LiveId" clId="{54FB33B8-A8D5-4BA7-9C9B-E43C79FCEE60}" dt="2019-01-21T14:59:50.788" v="342" actId="1076"/>
          <ac:graphicFrameMkLst>
            <pc:docMk/>
            <pc:sldMk cId="1275274138" sldId="533"/>
            <ac:graphicFrameMk id="3" creationId="{F96B880D-8FFB-4416-BD30-916E5ACA98C5}"/>
          </ac:graphicFrameMkLst>
        </pc:graphicFrameChg>
      </pc:sldChg>
      <pc:sldChg chg="modSp">
        <pc:chgData name="willem schramade" userId="8769ce5b2673993a" providerId="LiveId" clId="{54FB33B8-A8D5-4BA7-9C9B-E43C79FCEE60}" dt="2019-01-21T15:02:14.878" v="412" actId="1035"/>
        <pc:sldMkLst>
          <pc:docMk/>
          <pc:sldMk cId="856858347" sldId="536"/>
        </pc:sldMkLst>
        <pc:picChg chg="mod">
          <ac:chgData name="willem schramade" userId="8769ce5b2673993a" providerId="LiveId" clId="{54FB33B8-A8D5-4BA7-9C9B-E43C79FCEE60}" dt="2019-01-21T15:02:14.878" v="412" actId="1035"/>
          <ac:picMkLst>
            <pc:docMk/>
            <pc:sldMk cId="856858347" sldId="536"/>
            <ac:picMk id="8" creationId="{00000000-0000-0000-0000-000000000000}"/>
          </ac:picMkLst>
        </pc:picChg>
      </pc:sldChg>
      <pc:sldChg chg="addSp modSp">
        <pc:chgData name="willem schramade" userId="8769ce5b2673993a" providerId="LiveId" clId="{54FB33B8-A8D5-4BA7-9C9B-E43C79FCEE60}" dt="2019-01-21T15:08:20.736" v="535" actId="255"/>
        <pc:sldMkLst>
          <pc:docMk/>
          <pc:sldMk cId="4115438906" sldId="541"/>
        </pc:sldMkLst>
        <pc:spChg chg="add mod">
          <ac:chgData name="willem schramade" userId="8769ce5b2673993a" providerId="LiveId" clId="{54FB33B8-A8D5-4BA7-9C9B-E43C79FCEE60}" dt="2019-01-21T15:08:20.736" v="535" actId="255"/>
          <ac:spMkLst>
            <pc:docMk/>
            <pc:sldMk cId="4115438906" sldId="541"/>
            <ac:spMk id="6" creationId="{737CC9F4-2C4E-41E1-8382-7959C6DA6C5D}"/>
          </ac:spMkLst>
        </pc:spChg>
        <pc:spChg chg="mod">
          <ac:chgData name="willem schramade" userId="8769ce5b2673993a" providerId="LiveId" clId="{54FB33B8-A8D5-4BA7-9C9B-E43C79FCEE60}" dt="2019-01-21T15:08:05.573" v="531" actId="255"/>
          <ac:spMkLst>
            <pc:docMk/>
            <pc:sldMk cId="4115438906" sldId="541"/>
            <ac:spMk id="8" creationId="{00000000-0000-0000-0000-000000000000}"/>
          </ac:spMkLst>
        </pc:spChg>
      </pc:sldChg>
      <pc:sldChg chg="addSp modSp">
        <pc:chgData name="willem schramade" userId="8769ce5b2673993a" providerId="LiveId" clId="{54FB33B8-A8D5-4BA7-9C9B-E43C79FCEE60}" dt="2019-01-21T15:11:59.722" v="584" actId="1035"/>
        <pc:sldMkLst>
          <pc:docMk/>
          <pc:sldMk cId="4162104530" sldId="543"/>
        </pc:sldMkLst>
        <pc:spChg chg="mod">
          <ac:chgData name="willem schramade" userId="8769ce5b2673993a" providerId="LiveId" clId="{54FB33B8-A8D5-4BA7-9C9B-E43C79FCEE60}" dt="2019-01-21T15:11:59.722" v="584" actId="1035"/>
          <ac:spMkLst>
            <pc:docMk/>
            <pc:sldMk cId="4162104530" sldId="543"/>
            <ac:spMk id="8" creationId="{00000000-0000-0000-0000-000000000000}"/>
          </ac:spMkLst>
        </pc:spChg>
        <pc:graphicFrameChg chg="add mod">
          <ac:chgData name="willem schramade" userId="8769ce5b2673993a" providerId="LiveId" clId="{54FB33B8-A8D5-4BA7-9C9B-E43C79FCEE60}" dt="2019-01-21T15:11:49.484" v="580" actId="1076"/>
          <ac:graphicFrameMkLst>
            <pc:docMk/>
            <pc:sldMk cId="4162104530" sldId="543"/>
            <ac:graphicFrameMk id="3" creationId="{6DEE2F47-FC0C-40C1-87A0-6821DC804AD8}"/>
          </ac:graphicFrameMkLst>
        </pc:graphicFrameChg>
      </pc:sldChg>
      <pc:sldChg chg="addSp modSp">
        <pc:chgData name="willem schramade" userId="8769ce5b2673993a" providerId="LiveId" clId="{54FB33B8-A8D5-4BA7-9C9B-E43C79FCEE60}" dt="2019-01-21T15:14:49.903" v="672" actId="207"/>
        <pc:sldMkLst>
          <pc:docMk/>
          <pc:sldMk cId="1483039289" sldId="544"/>
        </pc:sldMkLst>
        <pc:spChg chg="add mod">
          <ac:chgData name="willem schramade" userId="8769ce5b2673993a" providerId="LiveId" clId="{54FB33B8-A8D5-4BA7-9C9B-E43C79FCEE60}" dt="2019-01-21T15:14:34.048" v="666" actId="14100"/>
          <ac:spMkLst>
            <pc:docMk/>
            <pc:sldMk cId="1483039289" sldId="544"/>
            <ac:spMk id="6" creationId="{EB7345B4-14BB-465A-850E-0B6ED3ABB8A1}"/>
          </ac:spMkLst>
        </pc:spChg>
        <pc:spChg chg="mod">
          <ac:chgData name="willem schramade" userId="8769ce5b2673993a" providerId="LiveId" clId="{54FB33B8-A8D5-4BA7-9C9B-E43C79FCEE60}" dt="2019-01-21T15:14:16.559" v="662" actId="1036"/>
          <ac:spMkLst>
            <pc:docMk/>
            <pc:sldMk cId="1483039289" sldId="544"/>
            <ac:spMk id="8" creationId="{00000000-0000-0000-0000-000000000000}"/>
          </ac:spMkLst>
        </pc:spChg>
        <pc:spChg chg="add mod">
          <ac:chgData name="willem schramade" userId="8769ce5b2673993a" providerId="LiveId" clId="{54FB33B8-A8D5-4BA7-9C9B-E43C79FCEE60}" dt="2019-01-21T15:14:49.903" v="672" actId="207"/>
          <ac:spMkLst>
            <pc:docMk/>
            <pc:sldMk cId="1483039289" sldId="544"/>
            <ac:spMk id="9" creationId="{D4A9A760-4EAE-4219-B832-A898C5401320}"/>
          </ac:spMkLst>
        </pc:spChg>
      </pc:sldChg>
      <pc:sldChg chg="addSp modSp">
        <pc:chgData name="willem schramade" userId="8769ce5b2673993a" providerId="LiveId" clId="{54FB33B8-A8D5-4BA7-9C9B-E43C79FCEE60}" dt="2019-01-21T15:22:19.540" v="819" actId="1036"/>
        <pc:sldMkLst>
          <pc:docMk/>
          <pc:sldMk cId="394365809" sldId="545"/>
        </pc:sldMkLst>
        <pc:spChg chg="mod">
          <ac:chgData name="willem schramade" userId="8769ce5b2673993a" providerId="LiveId" clId="{54FB33B8-A8D5-4BA7-9C9B-E43C79FCEE60}" dt="2019-01-21T15:21:41.304" v="798" actId="14100"/>
          <ac:spMkLst>
            <pc:docMk/>
            <pc:sldMk cId="394365809" sldId="545"/>
            <ac:spMk id="8" creationId="{00000000-0000-0000-0000-000000000000}"/>
          </ac:spMkLst>
        </pc:spChg>
        <pc:graphicFrameChg chg="add mod">
          <ac:chgData name="willem schramade" userId="8769ce5b2673993a" providerId="LiveId" clId="{54FB33B8-A8D5-4BA7-9C9B-E43C79FCEE60}" dt="2019-01-21T15:22:19.540" v="819" actId="1036"/>
          <ac:graphicFrameMkLst>
            <pc:docMk/>
            <pc:sldMk cId="394365809" sldId="545"/>
            <ac:graphicFrameMk id="3" creationId="{CC8713B3-C02C-4972-BF30-A888B6E27F97}"/>
          </ac:graphicFrameMkLst>
        </pc:graphicFrameChg>
      </pc:sldChg>
      <pc:sldChg chg="modSp">
        <pc:chgData name="willem schramade" userId="8769ce5b2673993a" providerId="LiveId" clId="{54FB33B8-A8D5-4BA7-9C9B-E43C79FCEE60}" dt="2019-01-21T15:15:54.248" v="698" actId="27636"/>
        <pc:sldMkLst>
          <pc:docMk/>
          <pc:sldMk cId="1754562942" sldId="546"/>
        </pc:sldMkLst>
        <pc:spChg chg="mod">
          <ac:chgData name="willem schramade" userId="8769ce5b2673993a" providerId="LiveId" clId="{54FB33B8-A8D5-4BA7-9C9B-E43C79FCEE60}" dt="2019-01-21T15:15:54.248" v="698" actId="27636"/>
          <ac:spMkLst>
            <pc:docMk/>
            <pc:sldMk cId="1754562942" sldId="546"/>
            <ac:spMk id="8" creationId="{00000000-0000-0000-0000-000000000000}"/>
          </ac:spMkLst>
        </pc:spChg>
      </pc:sldChg>
      <pc:sldChg chg="modSp del">
        <pc:chgData name="willem schramade" userId="8769ce5b2673993a" providerId="LiveId" clId="{54FB33B8-A8D5-4BA7-9C9B-E43C79FCEE60}" dt="2019-01-21T15:17:37.102" v="731" actId="2696"/>
        <pc:sldMkLst>
          <pc:docMk/>
          <pc:sldMk cId="417366118" sldId="547"/>
        </pc:sldMkLst>
        <pc:spChg chg="mod">
          <ac:chgData name="willem schramade" userId="8769ce5b2673993a" providerId="LiveId" clId="{54FB33B8-A8D5-4BA7-9C9B-E43C79FCEE60}" dt="2019-01-21T15:16:07.829" v="700" actId="20577"/>
          <ac:spMkLst>
            <pc:docMk/>
            <pc:sldMk cId="417366118" sldId="547"/>
            <ac:spMk id="7" creationId="{00000000-0000-0000-0000-000000000000}"/>
          </ac:spMkLst>
        </pc:spChg>
      </pc:sldChg>
      <pc:sldChg chg="modSp">
        <pc:chgData name="willem schramade" userId="8769ce5b2673993a" providerId="LiveId" clId="{54FB33B8-A8D5-4BA7-9C9B-E43C79FCEE60}" dt="2019-01-21T15:24:22.557" v="833" actId="1038"/>
        <pc:sldMkLst>
          <pc:docMk/>
          <pc:sldMk cId="2733203080" sldId="551"/>
        </pc:sldMkLst>
        <pc:spChg chg="mod">
          <ac:chgData name="willem schramade" userId="8769ce5b2673993a" providerId="LiveId" clId="{54FB33B8-A8D5-4BA7-9C9B-E43C79FCEE60}" dt="2019-01-21T15:24:22.557" v="833" actId="1038"/>
          <ac:spMkLst>
            <pc:docMk/>
            <pc:sldMk cId="2733203080" sldId="551"/>
            <ac:spMk id="8" creationId="{00000000-0000-0000-0000-000000000000}"/>
          </ac:spMkLst>
        </pc:spChg>
      </pc:sldChg>
      <pc:sldChg chg="modSp">
        <pc:chgData name="willem schramade" userId="8769ce5b2673993a" providerId="LiveId" clId="{54FB33B8-A8D5-4BA7-9C9B-E43C79FCEE60}" dt="2019-01-21T15:24:54.087" v="845" actId="1036"/>
        <pc:sldMkLst>
          <pc:docMk/>
          <pc:sldMk cId="1357960044" sldId="552"/>
        </pc:sldMkLst>
        <pc:spChg chg="mod">
          <ac:chgData name="willem schramade" userId="8769ce5b2673993a" providerId="LiveId" clId="{54FB33B8-A8D5-4BA7-9C9B-E43C79FCEE60}" dt="2019-01-21T15:24:54.087" v="845" actId="1036"/>
          <ac:spMkLst>
            <pc:docMk/>
            <pc:sldMk cId="1357960044" sldId="552"/>
            <ac:spMk id="8" creationId="{00000000-0000-0000-0000-000000000000}"/>
          </ac:spMkLst>
        </pc:spChg>
      </pc:sldChg>
      <pc:sldChg chg="addSp delSp modSp">
        <pc:chgData name="willem schramade" userId="8769ce5b2673993a" providerId="LiveId" clId="{54FB33B8-A8D5-4BA7-9C9B-E43C79FCEE60}" dt="2019-01-21T15:27:53.580" v="925" actId="1036"/>
        <pc:sldMkLst>
          <pc:docMk/>
          <pc:sldMk cId="1214290017" sldId="553"/>
        </pc:sldMkLst>
        <pc:spChg chg="del mod">
          <ac:chgData name="willem schramade" userId="8769ce5b2673993a" providerId="LiveId" clId="{54FB33B8-A8D5-4BA7-9C9B-E43C79FCEE60}" dt="2019-01-21T15:27:49.304" v="923" actId="478"/>
          <ac:spMkLst>
            <pc:docMk/>
            <pc:sldMk cId="1214290017" sldId="553"/>
            <ac:spMk id="8" creationId="{00000000-0000-0000-0000-000000000000}"/>
          </ac:spMkLst>
        </pc:spChg>
        <pc:graphicFrameChg chg="add mod">
          <ac:chgData name="willem schramade" userId="8769ce5b2673993a" providerId="LiveId" clId="{54FB33B8-A8D5-4BA7-9C9B-E43C79FCEE60}" dt="2019-01-21T15:27:53.580" v="925" actId="1036"/>
          <ac:graphicFrameMkLst>
            <pc:docMk/>
            <pc:sldMk cId="1214290017" sldId="553"/>
            <ac:graphicFrameMk id="3" creationId="{1810796E-6938-460D-949E-B7346C00C2CF}"/>
          </ac:graphicFrameMkLst>
        </pc:graphicFrameChg>
      </pc:sldChg>
      <pc:sldChg chg="modSp">
        <pc:chgData name="willem schramade" userId="8769ce5b2673993a" providerId="LiveId" clId="{54FB33B8-A8D5-4BA7-9C9B-E43C79FCEE60}" dt="2019-01-21T15:28:43.620" v="928" actId="14100"/>
        <pc:sldMkLst>
          <pc:docMk/>
          <pc:sldMk cId="1014392739" sldId="554"/>
        </pc:sldMkLst>
        <pc:spChg chg="mod">
          <ac:chgData name="willem schramade" userId="8769ce5b2673993a" providerId="LiveId" clId="{54FB33B8-A8D5-4BA7-9C9B-E43C79FCEE60}" dt="2019-01-21T15:28:43.620" v="928" actId="14100"/>
          <ac:spMkLst>
            <pc:docMk/>
            <pc:sldMk cId="1014392739" sldId="554"/>
            <ac:spMk id="8" creationId="{00000000-0000-0000-0000-000000000000}"/>
          </ac:spMkLst>
        </pc:spChg>
      </pc:sldChg>
      <pc:sldChg chg="modSp">
        <pc:chgData name="willem schramade" userId="8769ce5b2673993a" providerId="LiveId" clId="{54FB33B8-A8D5-4BA7-9C9B-E43C79FCEE60}" dt="2019-01-21T15:28:59.685" v="944" actId="1036"/>
        <pc:sldMkLst>
          <pc:docMk/>
          <pc:sldMk cId="2060823615" sldId="555"/>
        </pc:sldMkLst>
        <pc:spChg chg="mod">
          <ac:chgData name="willem schramade" userId="8769ce5b2673993a" providerId="LiveId" clId="{54FB33B8-A8D5-4BA7-9C9B-E43C79FCEE60}" dt="2019-01-21T15:28:59.685" v="944" actId="1036"/>
          <ac:spMkLst>
            <pc:docMk/>
            <pc:sldMk cId="2060823615" sldId="555"/>
            <ac:spMk id="8" creationId="{00000000-0000-0000-0000-000000000000}"/>
          </ac:spMkLst>
        </pc:spChg>
      </pc:sldChg>
      <pc:sldChg chg="addSp delSp modSp">
        <pc:chgData name="willem schramade" userId="8769ce5b2673993a" providerId="LiveId" clId="{54FB33B8-A8D5-4BA7-9C9B-E43C79FCEE60}" dt="2019-01-21T15:05:01.995" v="438" actId="14100"/>
        <pc:sldMkLst>
          <pc:docMk/>
          <pc:sldMk cId="1841736708" sldId="557"/>
        </pc:sldMkLst>
        <pc:spChg chg="del mod">
          <ac:chgData name="willem schramade" userId="8769ce5b2673993a" providerId="LiveId" clId="{54FB33B8-A8D5-4BA7-9C9B-E43C79FCEE60}" dt="2019-01-21T15:04:00.328" v="429" actId="478"/>
          <ac:spMkLst>
            <pc:docMk/>
            <pc:sldMk cId="1841736708" sldId="557"/>
            <ac:spMk id="8" creationId="{00000000-0000-0000-0000-000000000000}"/>
          </ac:spMkLst>
        </pc:spChg>
        <pc:graphicFrameChg chg="add mod">
          <ac:chgData name="willem schramade" userId="8769ce5b2673993a" providerId="LiveId" clId="{54FB33B8-A8D5-4BA7-9C9B-E43C79FCEE60}" dt="2019-01-21T15:05:01.995" v="438" actId="14100"/>
          <ac:graphicFrameMkLst>
            <pc:docMk/>
            <pc:sldMk cId="1841736708" sldId="557"/>
            <ac:graphicFrameMk id="3" creationId="{D0FB66EC-139B-4735-9FA9-E6C55134065C}"/>
          </ac:graphicFrameMkLst>
        </pc:graphicFrameChg>
      </pc:sldChg>
      <pc:sldChg chg="modSp">
        <pc:chgData name="willem schramade" userId="8769ce5b2673993a" providerId="LiveId" clId="{54FB33B8-A8D5-4BA7-9C9B-E43C79FCEE60}" dt="2019-01-21T15:20:27.317" v="785" actId="1035"/>
        <pc:sldMkLst>
          <pc:docMk/>
          <pc:sldMk cId="1745232587" sldId="558"/>
        </pc:sldMkLst>
        <pc:spChg chg="mod">
          <ac:chgData name="willem schramade" userId="8769ce5b2673993a" providerId="LiveId" clId="{54FB33B8-A8D5-4BA7-9C9B-E43C79FCEE60}" dt="2019-01-21T15:18:13.197" v="750" actId="1038"/>
          <ac:spMkLst>
            <pc:docMk/>
            <pc:sldMk cId="1745232587" sldId="558"/>
            <ac:spMk id="5" creationId="{00000000-0000-0000-0000-000000000000}"/>
          </ac:spMkLst>
        </pc:spChg>
        <pc:spChg chg="mod">
          <ac:chgData name="willem schramade" userId="8769ce5b2673993a" providerId="LiveId" clId="{54FB33B8-A8D5-4BA7-9C9B-E43C79FCEE60}" dt="2019-01-21T15:05:31.891" v="440" actId="2711"/>
          <ac:spMkLst>
            <pc:docMk/>
            <pc:sldMk cId="1745232587" sldId="558"/>
            <ac:spMk id="6" creationId="{00000000-0000-0000-0000-000000000000}"/>
          </ac:spMkLst>
        </pc:spChg>
        <pc:spChg chg="mod">
          <ac:chgData name="willem schramade" userId="8769ce5b2673993a" providerId="LiveId" clId="{54FB33B8-A8D5-4BA7-9C9B-E43C79FCEE60}" dt="2019-01-21T15:05:52.138" v="441" actId="207"/>
          <ac:spMkLst>
            <pc:docMk/>
            <pc:sldMk cId="1745232587" sldId="558"/>
            <ac:spMk id="9" creationId="{00000000-0000-0000-0000-000000000000}"/>
          </ac:spMkLst>
        </pc:spChg>
        <pc:spChg chg="mod">
          <ac:chgData name="willem schramade" userId="8769ce5b2673993a" providerId="LiveId" clId="{54FB33B8-A8D5-4BA7-9C9B-E43C79FCEE60}" dt="2019-01-21T15:19:15.081" v="769" actId="207"/>
          <ac:spMkLst>
            <pc:docMk/>
            <pc:sldMk cId="1745232587" sldId="558"/>
            <ac:spMk id="10" creationId="{00000000-0000-0000-0000-000000000000}"/>
          </ac:spMkLst>
        </pc:spChg>
        <pc:spChg chg="mod">
          <ac:chgData name="willem schramade" userId="8769ce5b2673993a" providerId="LiveId" clId="{54FB33B8-A8D5-4BA7-9C9B-E43C79FCEE60}" dt="2019-01-21T15:19:22.490" v="770" actId="207"/>
          <ac:spMkLst>
            <pc:docMk/>
            <pc:sldMk cId="1745232587" sldId="558"/>
            <ac:spMk id="11" creationId="{00000000-0000-0000-0000-000000000000}"/>
          </ac:spMkLst>
        </pc:spChg>
        <pc:spChg chg="mod">
          <ac:chgData name="willem schramade" userId="8769ce5b2673993a" providerId="LiveId" clId="{54FB33B8-A8D5-4BA7-9C9B-E43C79FCEE60}" dt="2019-01-21T15:18:36.298" v="758" actId="14100"/>
          <ac:spMkLst>
            <pc:docMk/>
            <pc:sldMk cId="1745232587" sldId="558"/>
            <ac:spMk id="12" creationId="{00000000-0000-0000-0000-000000000000}"/>
          </ac:spMkLst>
        </pc:spChg>
        <pc:spChg chg="mod">
          <ac:chgData name="willem schramade" userId="8769ce5b2673993a" providerId="LiveId" clId="{54FB33B8-A8D5-4BA7-9C9B-E43C79FCEE60}" dt="2019-01-21T15:18:29.638" v="757" actId="1037"/>
          <ac:spMkLst>
            <pc:docMk/>
            <pc:sldMk cId="1745232587" sldId="558"/>
            <ac:spMk id="13" creationId="{00000000-0000-0000-0000-000000000000}"/>
          </ac:spMkLst>
        </pc:spChg>
        <pc:spChg chg="mod">
          <ac:chgData name="willem schramade" userId="8769ce5b2673993a" providerId="LiveId" clId="{54FB33B8-A8D5-4BA7-9C9B-E43C79FCEE60}" dt="2019-01-21T15:20:12.203" v="783" actId="1038"/>
          <ac:spMkLst>
            <pc:docMk/>
            <pc:sldMk cId="1745232587" sldId="558"/>
            <ac:spMk id="14" creationId="{00000000-0000-0000-0000-000000000000}"/>
          </ac:spMkLst>
        </pc:spChg>
        <pc:spChg chg="mod">
          <ac:chgData name="willem schramade" userId="8769ce5b2673993a" providerId="LiveId" clId="{54FB33B8-A8D5-4BA7-9C9B-E43C79FCEE60}" dt="2019-01-21T15:20:27.317" v="785" actId="1035"/>
          <ac:spMkLst>
            <pc:docMk/>
            <pc:sldMk cId="1745232587" sldId="558"/>
            <ac:spMk id="15" creationId="{00000000-0000-0000-0000-000000000000}"/>
          </ac:spMkLst>
        </pc:spChg>
        <pc:spChg chg="mod">
          <ac:chgData name="willem schramade" userId="8769ce5b2673993a" providerId="LiveId" clId="{54FB33B8-A8D5-4BA7-9C9B-E43C79FCEE60}" dt="2019-01-21T15:19:44.693" v="775" actId="1035"/>
          <ac:spMkLst>
            <pc:docMk/>
            <pc:sldMk cId="1745232587" sldId="558"/>
            <ac:spMk id="16" creationId="{00000000-0000-0000-0000-000000000000}"/>
          </ac:spMkLst>
        </pc:spChg>
        <pc:spChg chg="mod">
          <ac:chgData name="willem schramade" userId="8769ce5b2673993a" providerId="LiveId" clId="{54FB33B8-A8D5-4BA7-9C9B-E43C79FCEE60}" dt="2019-01-21T15:18:51.397" v="766" actId="1038"/>
          <ac:spMkLst>
            <pc:docMk/>
            <pc:sldMk cId="1745232587" sldId="558"/>
            <ac:spMk id="17" creationId="{00000000-0000-0000-0000-000000000000}"/>
          </ac:spMkLst>
        </pc:spChg>
      </pc:sldChg>
      <pc:sldChg chg="modSp">
        <pc:chgData name="willem schramade" userId="8769ce5b2673993a" providerId="LiveId" clId="{54FB33B8-A8D5-4BA7-9C9B-E43C79FCEE60}" dt="2019-01-21T15:23:51.336" v="827" actId="14100"/>
        <pc:sldMkLst>
          <pc:docMk/>
          <pc:sldMk cId="3934149688" sldId="559"/>
        </pc:sldMkLst>
        <pc:spChg chg="mod">
          <ac:chgData name="willem schramade" userId="8769ce5b2673993a" providerId="LiveId" clId="{54FB33B8-A8D5-4BA7-9C9B-E43C79FCEE60}" dt="2019-01-21T15:23:51.336" v="827" actId="14100"/>
          <ac:spMkLst>
            <pc:docMk/>
            <pc:sldMk cId="3934149688" sldId="559"/>
            <ac:spMk id="8" creationId="{00000000-0000-0000-0000-000000000000}"/>
          </ac:spMkLst>
        </pc:spChg>
      </pc:sldChg>
      <pc:sldChg chg="addSp delSp modSp add">
        <pc:chgData name="willem schramade" userId="8769ce5b2673993a" providerId="LiveId" clId="{54FB33B8-A8D5-4BA7-9C9B-E43C79FCEE60}" dt="2019-01-21T14:58:08.599" v="335"/>
        <pc:sldMkLst>
          <pc:docMk/>
          <pc:sldMk cId="3542939079" sldId="561"/>
        </pc:sldMkLst>
        <pc:spChg chg="add mod ord">
          <ac:chgData name="willem schramade" userId="8769ce5b2673993a" providerId="LiveId" clId="{54FB33B8-A8D5-4BA7-9C9B-E43C79FCEE60}" dt="2019-01-21T14:57:56.939" v="333" actId="1076"/>
          <ac:spMkLst>
            <pc:docMk/>
            <pc:sldMk cId="3542939079" sldId="561"/>
            <ac:spMk id="6" creationId="{AE96AF89-4273-40BC-87D2-4F3A221EFB74}"/>
          </ac:spMkLst>
        </pc:spChg>
        <pc:spChg chg="mod">
          <ac:chgData name="willem schramade" userId="8769ce5b2673993a" providerId="LiveId" clId="{54FB33B8-A8D5-4BA7-9C9B-E43C79FCEE60}" dt="2019-01-21T14:57:21.886" v="305" actId="14100"/>
          <ac:spMkLst>
            <pc:docMk/>
            <pc:sldMk cId="3542939079" sldId="561"/>
            <ac:spMk id="8" creationId="{00000000-0000-0000-0000-000000000000}"/>
          </ac:spMkLst>
        </pc:spChg>
        <pc:spChg chg="add del mod">
          <ac:chgData name="willem schramade" userId="8769ce5b2673993a" providerId="LiveId" clId="{54FB33B8-A8D5-4BA7-9C9B-E43C79FCEE60}" dt="2019-01-21T14:57:59.913" v="334" actId="478"/>
          <ac:spMkLst>
            <pc:docMk/>
            <pc:sldMk cId="3542939079" sldId="561"/>
            <ac:spMk id="9" creationId="{3080EA1C-5343-4660-951E-45DDFF3D354D}"/>
          </ac:spMkLst>
        </pc:spChg>
        <pc:spChg chg="add mod">
          <ac:chgData name="willem schramade" userId="8769ce5b2673993a" providerId="LiveId" clId="{54FB33B8-A8D5-4BA7-9C9B-E43C79FCEE60}" dt="2019-01-21T14:54:57.921" v="257" actId="790"/>
          <ac:spMkLst>
            <pc:docMk/>
            <pc:sldMk cId="3542939079" sldId="561"/>
            <ac:spMk id="10" creationId="{C47680F4-494C-4753-9364-F13374C59825}"/>
          </ac:spMkLst>
        </pc:spChg>
        <pc:graphicFrameChg chg="add mod">
          <ac:chgData name="willem schramade" userId="8769ce5b2673993a" providerId="LiveId" clId="{54FB33B8-A8D5-4BA7-9C9B-E43C79FCEE60}" dt="2019-01-21T14:57:38.027" v="321" actId="1035"/>
          <ac:graphicFrameMkLst>
            <pc:docMk/>
            <pc:sldMk cId="3542939079" sldId="561"/>
            <ac:graphicFrameMk id="3" creationId="{ADE988DD-9B38-4D11-B244-1D5E999A2B42}"/>
          </ac:graphicFrameMkLst>
        </pc:graphicFrameChg>
        <pc:picChg chg="add mod">
          <ac:chgData name="willem schramade" userId="8769ce5b2673993a" providerId="LiveId" clId="{54FB33B8-A8D5-4BA7-9C9B-E43C79FCEE60}" dt="2019-01-21T14:58:08.599" v="335"/>
          <ac:picMkLst>
            <pc:docMk/>
            <pc:sldMk cId="3542939079" sldId="561"/>
            <ac:picMk id="4" creationId="{C2552586-A4AF-43E5-AB9F-C4932EAF0484}"/>
          </ac:picMkLst>
        </pc:picChg>
      </pc:sldChg>
      <pc:sldChg chg="add del">
        <pc:chgData name="willem schramade" userId="8769ce5b2673993a" providerId="LiveId" clId="{54FB33B8-A8D5-4BA7-9C9B-E43C79FCEE60}" dt="2019-01-21T15:12:04.615" v="585" actId="2696"/>
        <pc:sldMkLst>
          <pc:docMk/>
          <pc:sldMk cId="520799930" sldId="562"/>
        </pc:sldMkLst>
      </pc:sldChg>
      <pc:sldChg chg="add del">
        <pc:chgData name="willem schramade" userId="8769ce5b2673993a" providerId="LiveId" clId="{54FB33B8-A8D5-4BA7-9C9B-E43C79FCEE60}" dt="2019-01-21T15:01:32.702" v="396" actId="2696"/>
        <pc:sldMkLst>
          <pc:docMk/>
          <pc:sldMk cId="667114799" sldId="562"/>
        </pc:sldMkLst>
      </pc:sldChg>
      <pc:sldChg chg="addSp modSp add">
        <pc:chgData name="willem schramade" userId="8769ce5b2673993a" providerId="LiveId" clId="{54FB33B8-A8D5-4BA7-9C9B-E43C79FCEE60}" dt="2019-01-21T15:22:40.602" v="820" actId="14100"/>
        <pc:sldMkLst>
          <pc:docMk/>
          <pc:sldMk cId="1768277048" sldId="562"/>
        </pc:sldMkLst>
        <pc:spChg chg="mod">
          <ac:chgData name="willem schramade" userId="8769ce5b2673993a" providerId="LiveId" clId="{54FB33B8-A8D5-4BA7-9C9B-E43C79FCEE60}" dt="2019-01-21T15:17:13.874" v="715" actId="1076"/>
          <ac:spMkLst>
            <pc:docMk/>
            <pc:sldMk cId="1768277048" sldId="562"/>
            <ac:spMk id="8" creationId="{00000000-0000-0000-0000-000000000000}"/>
          </ac:spMkLst>
        </pc:spChg>
        <pc:graphicFrameChg chg="add mod">
          <ac:chgData name="willem schramade" userId="8769ce5b2673993a" providerId="LiveId" clId="{54FB33B8-A8D5-4BA7-9C9B-E43C79FCEE60}" dt="2019-01-21T15:22:40.602" v="820" actId="14100"/>
          <ac:graphicFrameMkLst>
            <pc:docMk/>
            <pc:sldMk cId="1768277048" sldId="562"/>
            <ac:graphicFrameMk id="3" creationId="{E040B875-4445-4C03-85B6-23BAD5AE9C6A}"/>
          </ac:graphicFrameMkLst>
        </pc:graphicFrameChg>
      </pc:sldChg>
      <pc:sldChg chg="add del">
        <pc:chgData name="willem schramade" userId="8769ce5b2673993a" providerId="LiveId" clId="{54FB33B8-A8D5-4BA7-9C9B-E43C79FCEE60}" dt="2019-01-21T15:05:10.239" v="439" actId="2696"/>
        <pc:sldMkLst>
          <pc:docMk/>
          <pc:sldMk cId="2747768282" sldId="562"/>
        </pc:sldMkLst>
      </pc:sldChg>
      <pc:sldChg chg="add del">
        <pc:chgData name="willem schramade" userId="8769ce5b2673993a" providerId="LiveId" clId="{54FB33B8-A8D5-4BA7-9C9B-E43C79FCEE60}" dt="2019-01-21T15:28:32.576" v="926" actId="2696"/>
        <pc:sldMkLst>
          <pc:docMk/>
          <pc:sldMk cId="718733506" sldId="563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BE2809-46CF-4F85-B00B-7033A130E128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8CFA5A96-2B44-42E8-8357-0E6A18212B23}">
      <dgm:prSet phldrT="[Tekst]" custT="1"/>
      <dgm:spPr/>
      <dgm:t>
        <a:bodyPr/>
        <a:lstStyle/>
        <a:p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Overcome current patterns that </a:t>
          </a:r>
          <a:r>
            <a:rPr lang="en-GB" sz="1600" b="1" dirty="0">
              <a:latin typeface="Arial" panose="020B0604020202020204" pitchFamily="34" charset="0"/>
              <a:cs typeface="Arial" panose="020B0604020202020204" pitchFamily="34" charset="0"/>
            </a:rPr>
            <a:t>deplete natural resources</a:t>
          </a:r>
          <a:endParaRPr lang="nl-NL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BE9228-788F-44B4-90CE-C3CD13257886}" type="parTrans" cxnId="{07D269EE-FA4A-4B25-8215-BDD2C851DA4D}">
      <dgm:prSet/>
      <dgm:spPr/>
      <dgm:t>
        <a:bodyPr/>
        <a:lstStyle/>
        <a:p>
          <a:endParaRPr lang="nl-NL"/>
        </a:p>
      </dgm:t>
    </dgm:pt>
    <dgm:pt modelId="{0E16D082-D647-43E2-A83E-369F7A9F14F1}" type="sibTrans" cxnId="{07D269EE-FA4A-4B25-8215-BDD2C851DA4D}">
      <dgm:prSet/>
      <dgm:spPr/>
      <dgm:t>
        <a:bodyPr/>
        <a:lstStyle/>
        <a:p>
          <a:endParaRPr lang="nl-NL"/>
        </a:p>
      </dgm:t>
    </dgm:pt>
    <dgm:pt modelId="{AEE543FB-CCB3-4E40-A8E8-0D193F9D6F58}">
      <dgm:prSet phldrT="[Tekst]" custT="1"/>
      <dgm:spPr/>
      <dgm:t>
        <a:bodyPr/>
        <a:lstStyle/>
        <a:p>
          <a:r>
            <a:rPr lang="nl-NL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7A1D96FF-BB88-415A-934D-F5450DB3FDC2}" type="parTrans" cxnId="{32D84FEB-791F-418A-BD67-560AA1ABA760}">
      <dgm:prSet/>
      <dgm:spPr/>
      <dgm:t>
        <a:bodyPr/>
        <a:lstStyle/>
        <a:p>
          <a:endParaRPr lang="nl-NL"/>
        </a:p>
      </dgm:t>
    </dgm:pt>
    <dgm:pt modelId="{BE04FB54-73BE-4959-A867-D1950FA45D5B}" type="sibTrans" cxnId="{32D84FEB-791F-418A-BD67-560AA1ABA760}">
      <dgm:prSet/>
      <dgm:spPr/>
      <dgm:t>
        <a:bodyPr/>
        <a:lstStyle/>
        <a:p>
          <a:endParaRPr lang="nl-NL"/>
        </a:p>
      </dgm:t>
    </dgm:pt>
    <dgm:pt modelId="{4A258E21-30C4-481D-A2FF-97F7B5120E21}">
      <dgm:prSet phldrT="[Tekst]" custT="1"/>
      <dgm:spPr/>
      <dgm:t>
        <a:bodyPr/>
        <a:lstStyle/>
        <a:p>
          <a:r>
            <a:rPr lang="en-GB" sz="1600" b="1" dirty="0">
              <a:latin typeface="Arial" panose="020B0604020202020204" pitchFamily="34" charset="0"/>
              <a:cs typeface="Arial" panose="020B0604020202020204" pitchFamily="34" charset="0"/>
            </a:rPr>
            <a:t>Nudging</a:t>
          </a:r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 to new patterns</a:t>
          </a:r>
          <a:endParaRPr lang="nl-NL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1DE749-A16C-4F9B-8A90-53084F7CA059}" type="parTrans" cxnId="{3B888DC2-AA26-43FF-9439-BD8D1985F3EE}">
      <dgm:prSet/>
      <dgm:spPr/>
      <dgm:t>
        <a:bodyPr/>
        <a:lstStyle/>
        <a:p>
          <a:endParaRPr lang="nl-NL"/>
        </a:p>
      </dgm:t>
    </dgm:pt>
    <dgm:pt modelId="{3E8D265C-8DBB-4A1C-B457-D8037650BF2A}" type="sibTrans" cxnId="{3B888DC2-AA26-43FF-9439-BD8D1985F3EE}">
      <dgm:prSet/>
      <dgm:spPr/>
      <dgm:t>
        <a:bodyPr/>
        <a:lstStyle/>
        <a:p>
          <a:endParaRPr lang="nl-NL"/>
        </a:p>
      </dgm:t>
    </dgm:pt>
    <dgm:pt modelId="{62FC9CAD-68FA-44E3-B302-C10381BDF381}" type="pres">
      <dgm:prSet presAssocID="{CCBE2809-46CF-4F85-B00B-7033A130E128}" presName="Name0" presStyleCnt="0">
        <dgm:presLayoutVars>
          <dgm:dir/>
          <dgm:resizeHandles val="exact"/>
        </dgm:presLayoutVars>
      </dgm:prSet>
      <dgm:spPr/>
    </dgm:pt>
    <dgm:pt modelId="{2F069425-065A-4A52-95B7-44B514E8CC16}" type="pres">
      <dgm:prSet presAssocID="{CCBE2809-46CF-4F85-B00B-7033A130E128}" presName="arrow" presStyleLbl="bgShp" presStyleIdx="0" presStyleCnt="1"/>
      <dgm:spPr/>
    </dgm:pt>
    <dgm:pt modelId="{098BAC2B-D09D-4F89-A732-C6DA53D61268}" type="pres">
      <dgm:prSet presAssocID="{CCBE2809-46CF-4F85-B00B-7033A130E128}" presName="points" presStyleCnt="0"/>
      <dgm:spPr/>
    </dgm:pt>
    <dgm:pt modelId="{C5831EA5-7C4C-4C52-8D4F-B215D33CB2B0}" type="pres">
      <dgm:prSet presAssocID="{8CFA5A96-2B44-42E8-8357-0E6A18212B23}" presName="compositeA" presStyleCnt="0"/>
      <dgm:spPr/>
    </dgm:pt>
    <dgm:pt modelId="{C4F4FB65-BD56-4A38-90C1-931550CCB5A7}" type="pres">
      <dgm:prSet presAssocID="{8CFA5A96-2B44-42E8-8357-0E6A18212B23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B661A6C-9A3A-45AF-AC1C-A19D3DC65A79}" type="pres">
      <dgm:prSet presAssocID="{8CFA5A96-2B44-42E8-8357-0E6A18212B23}" presName="circleA" presStyleLbl="node1" presStyleIdx="0" presStyleCnt="3"/>
      <dgm:spPr/>
    </dgm:pt>
    <dgm:pt modelId="{3CE58ECE-293A-4D1C-A71B-1D9635D04266}" type="pres">
      <dgm:prSet presAssocID="{8CFA5A96-2B44-42E8-8357-0E6A18212B23}" presName="spaceA" presStyleCnt="0"/>
      <dgm:spPr/>
    </dgm:pt>
    <dgm:pt modelId="{5B062D70-C097-4E22-9AE2-C6C0AD36110B}" type="pres">
      <dgm:prSet presAssocID="{0E16D082-D647-43E2-A83E-369F7A9F14F1}" presName="space" presStyleCnt="0"/>
      <dgm:spPr/>
    </dgm:pt>
    <dgm:pt modelId="{1CEBF78F-E337-46F2-92EF-62160991C824}" type="pres">
      <dgm:prSet presAssocID="{AEE543FB-CCB3-4E40-A8E8-0D193F9D6F58}" presName="compositeB" presStyleCnt="0"/>
      <dgm:spPr/>
    </dgm:pt>
    <dgm:pt modelId="{5D5D3A26-06BA-4B38-8976-6A0A77D4F1C2}" type="pres">
      <dgm:prSet presAssocID="{AEE543FB-CCB3-4E40-A8E8-0D193F9D6F58}" presName="text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F87BA2C-817A-425B-8B17-8D07F5466FB4}" type="pres">
      <dgm:prSet presAssocID="{AEE543FB-CCB3-4E40-A8E8-0D193F9D6F58}" presName="circleB" presStyleLbl="node1" presStyleIdx="1" presStyleCnt="3"/>
      <dgm:spPr/>
    </dgm:pt>
    <dgm:pt modelId="{87562609-FFAC-49EB-85AF-C3AE20FABD35}" type="pres">
      <dgm:prSet presAssocID="{AEE543FB-CCB3-4E40-A8E8-0D193F9D6F58}" presName="spaceB" presStyleCnt="0"/>
      <dgm:spPr/>
    </dgm:pt>
    <dgm:pt modelId="{7C196BE4-D9EF-4639-8A4D-EDE54A872F9E}" type="pres">
      <dgm:prSet presAssocID="{BE04FB54-73BE-4959-A867-D1950FA45D5B}" presName="space" presStyleCnt="0"/>
      <dgm:spPr/>
    </dgm:pt>
    <dgm:pt modelId="{57FD62E8-815F-44C8-8F69-D1E17272304F}" type="pres">
      <dgm:prSet presAssocID="{4A258E21-30C4-481D-A2FF-97F7B5120E21}" presName="compositeA" presStyleCnt="0"/>
      <dgm:spPr/>
    </dgm:pt>
    <dgm:pt modelId="{915BC081-77BE-4E1E-A057-073919798B50}" type="pres">
      <dgm:prSet presAssocID="{4A258E21-30C4-481D-A2FF-97F7B5120E21}" presName="textA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C9D989B-4E7D-4EE7-A433-F9B8D4D13B9A}" type="pres">
      <dgm:prSet presAssocID="{4A258E21-30C4-481D-A2FF-97F7B5120E21}" presName="circleA" presStyleLbl="node1" presStyleIdx="2" presStyleCnt="3"/>
      <dgm:spPr/>
    </dgm:pt>
    <dgm:pt modelId="{782AF40D-BAA0-470B-AB51-5E7E612B111A}" type="pres">
      <dgm:prSet presAssocID="{4A258E21-30C4-481D-A2FF-97F7B5120E21}" presName="spaceA" presStyleCnt="0"/>
      <dgm:spPr/>
    </dgm:pt>
  </dgm:ptLst>
  <dgm:cxnLst>
    <dgm:cxn modelId="{484D7A8F-95F2-404A-A0AD-66EE2B6EA86D}" type="presOf" srcId="{AEE543FB-CCB3-4E40-A8E8-0D193F9D6F58}" destId="{5D5D3A26-06BA-4B38-8976-6A0A77D4F1C2}" srcOrd="0" destOrd="0" presId="urn:microsoft.com/office/officeart/2005/8/layout/hProcess11"/>
    <dgm:cxn modelId="{32D84FEB-791F-418A-BD67-560AA1ABA760}" srcId="{CCBE2809-46CF-4F85-B00B-7033A130E128}" destId="{AEE543FB-CCB3-4E40-A8E8-0D193F9D6F58}" srcOrd="1" destOrd="0" parTransId="{7A1D96FF-BB88-415A-934D-F5450DB3FDC2}" sibTransId="{BE04FB54-73BE-4959-A867-D1950FA45D5B}"/>
    <dgm:cxn modelId="{3B888DC2-AA26-43FF-9439-BD8D1985F3EE}" srcId="{CCBE2809-46CF-4F85-B00B-7033A130E128}" destId="{4A258E21-30C4-481D-A2FF-97F7B5120E21}" srcOrd="2" destOrd="0" parTransId="{121DE749-A16C-4F9B-8A90-53084F7CA059}" sibTransId="{3E8D265C-8DBB-4A1C-B457-D8037650BF2A}"/>
    <dgm:cxn modelId="{5657424C-A2DC-4D57-8EE8-928EC0E7F407}" type="presOf" srcId="{CCBE2809-46CF-4F85-B00B-7033A130E128}" destId="{62FC9CAD-68FA-44E3-B302-C10381BDF381}" srcOrd="0" destOrd="0" presId="urn:microsoft.com/office/officeart/2005/8/layout/hProcess11"/>
    <dgm:cxn modelId="{3192617C-429B-4F98-8043-B8C5E93ABE32}" type="presOf" srcId="{8CFA5A96-2B44-42E8-8357-0E6A18212B23}" destId="{C4F4FB65-BD56-4A38-90C1-931550CCB5A7}" srcOrd="0" destOrd="0" presId="urn:microsoft.com/office/officeart/2005/8/layout/hProcess11"/>
    <dgm:cxn modelId="{07D269EE-FA4A-4B25-8215-BDD2C851DA4D}" srcId="{CCBE2809-46CF-4F85-B00B-7033A130E128}" destId="{8CFA5A96-2B44-42E8-8357-0E6A18212B23}" srcOrd="0" destOrd="0" parTransId="{68BE9228-788F-44B4-90CE-C3CD13257886}" sibTransId="{0E16D082-D647-43E2-A83E-369F7A9F14F1}"/>
    <dgm:cxn modelId="{7FD6E187-4884-470C-B08A-55C7B994BDA6}" type="presOf" srcId="{4A258E21-30C4-481D-A2FF-97F7B5120E21}" destId="{915BC081-77BE-4E1E-A057-073919798B50}" srcOrd="0" destOrd="0" presId="urn:microsoft.com/office/officeart/2005/8/layout/hProcess11"/>
    <dgm:cxn modelId="{292D4DA1-B1B0-45EA-9BC4-A56F80B3CE82}" type="presParOf" srcId="{62FC9CAD-68FA-44E3-B302-C10381BDF381}" destId="{2F069425-065A-4A52-95B7-44B514E8CC16}" srcOrd="0" destOrd="0" presId="urn:microsoft.com/office/officeart/2005/8/layout/hProcess11"/>
    <dgm:cxn modelId="{E6500246-65DC-4539-A92F-8447313F791A}" type="presParOf" srcId="{62FC9CAD-68FA-44E3-B302-C10381BDF381}" destId="{098BAC2B-D09D-4F89-A732-C6DA53D61268}" srcOrd="1" destOrd="0" presId="urn:microsoft.com/office/officeart/2005/8/layout/hProcess11"/>
    <dgm:cxn modelId="{16A04D47-5B0D-4C70-92BC-26A86E69D9F3}" type="presParOf" srcId="{098BAC2B-D09D-4F89-A732-C6DA53D61268}" destId="{C5831EA5-7C4C-4C52-8D4F-B215D33CB2B0}" srcOrd="0" destOrd="0" presId="urn:microsoft.com/office/officeart/2005/8/layout/hProcess11"/>
    <dgm:cxn modelId="{8FB29575-4115-4088-B8EE-53261A3C2348}" type="presParOf" srcId="{C5831EA5-7C4C-4C52-8D4F-B215D33CB2B0}" destId="{C4F4FB65-BD56-4A38-90C1-931550CCB5A7}" srcOrd="0" destOrd="0" presId="urn:microsoft.com/office/officeart/2005/8/layout/hProcess11"/>
    <dgm:cxn modelId="{3954CAF3-D79E-44D0-A296-E40C438C2E94}" type="presParOf" srcId="{C5831EA5-7C4C-4C52-8D4F-B215D33CB2B0}" destId="{1B661A6C-9A3A-45AF-AC1C-A19D3DC65A79}" srcOrd="1" destOrd="0" presId="urn:microsoft.com/office/officeart/2005/8/layout/hProcess11"/>
    <dgm:cxn modelId="{2617FA20-5457-4FBA-9559-BC6009AAD8BB}" type="presParOf" srcId="{C5831EA5-7C4C-4C52-8D4F-B215D33CB2B0}" destId="{3CE58ECE-293A-4D1C-A71B-1D9635D04266}" srcOrd="2" destOrd="0" presId="urn:microsoft.com/office/officeart/2005/8/layout/hProcess11"/>
    <dgm:cxn modelId="{A38C9739-91B0-48E3-BA81-D1218733B266}" type="presParOf" srcId="{098BAC2B-D09D-4F89-A732-C6DA53D61268}" destId="{5B062D70-C097-4E22-9AE2-C6C0AD36110B}" srcOrd="1" destOrd="0" presId="urn:microsoft.com/office/officeart/2005/8/layout/hProcess11"/>
    <dgm:cxn modelId="{A394F6F1-5549-4492-BCC4-A44566223325}" type="presParOf" srcId="{098BAC2B-D09D-4F89-A732-C6DA53D61268}" destId="{1CEBF78F-E337-46F2-92EF-62160991C824}" srcOrd="2" destOrd="0" presId="urn:microsoft.com/office/officeart/2005/8/layout/hProcess11"/>
    <dgm:cxn modelId="{9B57E12F-71DA-4155-BD93-4D2FC0B40DEC}" type="presParOf" srcId="{1CEBF78F-E337-46F2-92EF-62160991C824}" destId="{5D5D3A26-06BA-4B38-8976-6A0A77D4F1C2}" srcOrd="0" destOrd="0" presId="urn:microsoft.com/office/officeart/2005/8/layout/hProcess11"/>
    <dgm:cxn modelId="{35E49FC0-BC77-4D23-9424-4FDE7C64090C}" type="presParOf" srcId="{1CEBF78F-E337-46F2-92EF-62160991C824}" destId="{0F87BA2C-817A-425B-8B17-8D07F5466FB4}" srcOrd="1" destOrd="0" presId="urn:microsoft.com/office/officeart/2005/8/layout/hProcess11"/>
    <dgm:cxn modelId="{73BD0F5D-7311-4E42-AB30-3ECF8282A073}" type="presParOf" srcId="{1CEBF78F-E337-46F2-92EF-62160991C824}" destId="{87562609-FFAC-49EB-85AF-C3AE20FABD35}" srcOrd="2" destOrd="0" presId="urn:microsoft.com/office/officeart/2005/8/layout/hProcess11"/>
    <dgm:cxn modelId="{D017F0CA-481A-4C06-8CA6-19A5EBB4C2E7}" type="presParOf" srcId="{098BAC2B-D09D-4F89-A732-C6DA53D61268}" destId="{7C196BE4-D9EF-4639-8A4D-EDE54A872F9E}" srcOrd="3" destOrd="0" presId="urn:microsoft.com/office/officeart/2005/8/layout/hProcess11"/>
    <dgm:cxn modelId="{74BF5518-C1FE-454B-AA81-A2215E018276}" type="presParOf" srcId="{098BAC2B-D09D-4F89-A732-C6DA53D61268}" destId="{57FD62E8-815F-44C8-8F69-D1E17272304F}" srcOrd="4" destOrd="0" presId="urn:microsoft.com/office/officeart/2005/8/layout/hProcess11"/>
    <dgm:cxn modelId="{C02B852B-E6EA-4435-BAC9-BD9F7F9F985E}" type="presParOf" srcId="{57FD62E8-815F-44C8-8F69-D1E17272304F}" destId="{915BC081-77BE-4E1E-A057-073919798B50}" srcOrd="0" destOrd="0" presId="urn:microsoft.com/office/officeart/2005/8/layout/hProcess11"/>
    <dgm:cxn modelId="{17141A84-E043-40B5-9A64-21B64593128B}" type="presParOf" srcId="{57FD62E8-815F-44C8-8F69-D1E17272304F}" destId="{4C9D989B-4E7D-4EE7-A433-F9B8D4D13B9A}" srcOrd="1" destOrd="0" presId="urn:microsoft.com/office/officeart/2005/8/layout/hProcess11"/>
    <dgm:cxn modelId="{464E6D1C-72F7-4ACA-85FD-344D1323EA60}" type="presParOf" srcId="{57FD62E8-815F-44C8-8F69-D1E17272304F}" destId="{782AF40D-BAA0-470B-AB51-5E7E612B111A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D97082-345D-4B62-B47F-1F828728C713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F6426F29-A612-4FC3-BD31-9252C87E40D7}">
      <dgm:prSet phldrT="[Tekst]"/>
      <dgm:spPr/>
      <dgm:t>
        <a:bodyPr/>
        <a:lstStyle/>
        <a:p>
          <a:r>
            <a:rPr lang="en-GB" dirty="0">
              <a:latin typeface="Arial"/>
              <a:cs typeface="Arial"/>
            </a:rPr>
            <a:t>Assets are priced as </a:t>
          </a:r>
          <a:r>
            <a:rPr lang="en-GB" b="1" dirty="0">
              <a:latin typeface="Arial"/>
              <a:cs typeface="Arial"/>
            </a:rPr>
            <a:t>extrapolation</a:t>
          </a:r>
          <a:r>
            <a:rPr lang="en-GB" dirty="0">
              <a:latin typeface="Arial"/>
              <a:cs typeface="Arial"/>
            </a:rPr>
            <a:t> of recent past (thus assuming no transition)</a:t>
          </a:r>
          <a:endParaRPr lang="nl-NL" dirty="0"/>
        </a:p>
      </dgm:t>
    </dgm:pt>
    <dgm:pt modelId="{DFD9A935-4126-4962-AC34-AD369E0A0C51}" type="parTrans" cxnId="{8A82802C-C588-4826-8EB4-E1516939FFCB}">
      <dgm:prSet/>
      <dgm:spPr/>
      <dgm:t>
        <a:bodyPr/>
        <a:lstStyle/>
        <a:p>
          <a:endParaRPr lang="nl-NL"/>
        </a:p>
      </dgm:t>
    </dgm:pt>
    <dgm:pt modelId="{52573483-8C0D-401E-9B30-2E2CC611BA50}" type="sibTrans" cxnId="{8A82802C-C588-4826-8EB4-E1516939FFCB}">
      <dgm:prSet/>
      <dgm:spPr/>
      <dgm:t>
        <a:bodyPr/>
        <a:lstStyle/>
        <a:p>
          <a:endParaRPr lang="nl-NL"/>
        </a:p>
      </dgm:t>
    </dgm:pt>
    <dgm:pt modelId="{DEFF8323-FE99-437E-AC74-E62F119C7A98}">
      <dgm:prSet phldrT="[Tekst]"/>
      <dgm:spPr/>
      <dgm:t>
        <a:bodyPr/>
        <a:lstStyle/>
        <a:p>
          <a:r>
            <a:rPr lang="en-GB" dirty="0">
              <a:latin typeface="Arial"/>
              <a:cs typeface="Arial"/>
            </a:rPr>
            <a:t>But </a:t>
          </a:r>
          <a:r>
            <a:rPr lang="en-GB" b="1" dirty="0">
              <a:latin typeface="Arial"/>
              <a:cs typeface="Arial"/>
            </a:rPr>
            <a:t>revolutionary changes </a:t>
          </a:r>
          <a:r>
            <a:rPr lang="en-GB" dirty="0">
              <a:latin typeface="Arial"/>
              <a:cs typeface="Arial"/>
            </a:rPr>
            <a:t>to business models and phase transitions can and do happen</a:t>
          </a:r>
          <a:endParaRPr lang="nl-NL" dirty="0"/>
        </a:p>
      </dgm:t>
    </dgm:pt>
    <dgm:pt modelId="{619A2577-925B-435A-B2D2-95B99EBFDB84}" type="parTrans" cxnId="{D36E6D07-68DD-48FF-9586-B7A9896838B8}">
      <dgm:prSet/>
      <dgm:spPr/>
      <dgm:t>
        <a:bodyPr/>
        <a:lstStyle/>
        <a:p>
          <a:endParaRPr lang="nl-NL"/>
        </a:p>
      </dgm:t>
    </dgm:pt>
    <dgm:pt modelId="{5C6EF329-2BC3-466E-AA46-2DD88B0F6D6A}" type="sibTrans" cxnId="{D36E6D07-68DD-48FF-9586-B7A9896838B8}">
      <dgm:prSet/>
      <dgm:spPr/>
      <dgm:t>
        <a:bodyPr/>
        <a:lstStyle/>
        <a:p>
          <a:endParaRPr lang="nl-NL"/>
        </a:p>
      </dgm:t>
    </dgm:pt>
    <dgm:pt modelId="{20C28056-6047-4F9D-8D99-E29672391F08}" type="pres">
      <dgm:prSet presAssocID="{6CD97082-345D-4B62-B47F-1F828728C713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C4105C1A-C2FE-4ADD-B575-4E70A83A66F8}" type="pres">
      <dgm:prSet presAssocID="{6CD97082-345D-4B62-B47F-1F828728C713}" presName="divider" presStyleLbl="fgShp" presStyleIdx="0" presStyleCnt="1"/>
      <dgm:spPr/>
    </dgm:pt>
    <dgm:pt modelId="{0760BFFB-BFD4-4E58-AD92-B87A13977BE5}" type="pres">
      <dgm:prSet presAssocID="{F6426F29-A612-4FC3-BD31-9252C87E40D7}" presName="downArrow" presStyleLbl="node1" presStyleIdx="0" presStyleCnt="2"/>
      <dgm:spPr/>
    </dgm:pt>
    <dgm:pt modelId="{22E69778-492F-41E6-93D0-C083BDEB2C27}" type="pres">
      <dgm:prSet presAssocID="{F6426F29-A612-4FC3-BD31-9252C87E40D7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5D14584-862F-4727-BCA0-E26F9B57CEE7}" type="pres">
      <dgm:prSet presAssocID="{DEFF8323-FE99-437E-AC74-E62F119C7A98}" presName="upArrow" presStyleLbl="node1" presStyleIdx="1" presStyleCnt="2"/>
      <dgm:spPr/>
    </dgm:pt>
    <dgm:pt modelId="{256EC19D-F97D-4A1C-9D77-280B971861D9}" type="pres">
      <dgm:prSet presAssocID="{DEFF8323-FE99-437E-AC74-E62F119C7A98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49B65D2D-4993-4848-B470-AE7C45451F53}" type="presOf" srcId="{6CD97082-345D-4B62-B47F-1F828728C713}" destId="{20C28056-6047-4F9D-8D99-E29672391F08}" srcOrd="0" destOrd="0" presId="urn:microsoft.com/office/officeart/2005/8/layout/arrow3"/>
    <dgm:cxn modelId="{A854FF18-098C-4DC8-B9DC-AB2F839C71F8}" type="presOf" srcId="{DEFF8323-FE99-437E-AC74-E62F119C7A98}" destId="{256EC19D-F97D-4A1C-9D77-280B971861D9}" srcOrd="0" destOrd="0" presId="urn:microsoft.com/office/officeart/2005/8/layout/arrow3"/>
    <dgm:cxn modelId="{8A82802C-C588-4826-8EB4-E1516939FFCB}" srcId="{6CD97082-345D-4B62-B47F-1F828728C713}" destId="{F6426F29-A612-4FC3-BD31-9252C87E40D7}" srcOrd="0" destOrd="0" parTransId="{DFD9A935-4126-4962-AC34-AD369E0A0C51}" sibTransId="{52573483-8C0D-401E-9B30-2E2CC611BA50}"/>
    <dgm:cxn modelId="{D36E6D07-68DD-48FF-9586-B7A9896838B8}" srcId="{6CD97082-345D-4B62-B47F-1F828728C713}" destId="{DEFF8323-FE99-437E-AC74-E62F119C7A98}" srcOrd="1" destOrd="0" parTransId="{619A2577-925B-435A-B2D2-95B99EBFDB84}" sibTransId="{5C6EF329-2BC3-466E-AA46-2DD88B0F6D6A}"/>
    <dgm:cxn modelId="{6D8BC59A-D56D-4D83-A276-1BA6DD3E8BD9}" type="presOf" srcId="{F6426F29-A612-4FC3-BD31-9252C87E40D7}" destId="{22E69778-492F-41E6-93D0-C083BDEB2C27}" srcOrd="0" destOrd="0" presId="urn:microsoft.com/office/officeart/2005/8/layout/arrow3"/>
    <dgm:cxn modelId="{57CE177B-AC32-4534-A034-812E4E4D3AD6}" type="presParOf" srcId="{20C28056-6047-4F9D-8D99-E29672391F08}" destId="{C4105C1A-C2FE-4ADD-B575-4E70A83A66F8}" srcOrd="0" destOrd="0" presId="urn:microsoft.com/office/officeart/2005/8/layout/arrow3"/>
    <dgm:cxn modelId="{6659AEE1-05AB-4BD1-88E3-E02A5C05EA82}" type="presParOf" srcId="{20C28056-6047-4F9D-8D99-E29672391F08}" destId="{0760BFFB-BFD4-4E58-AD92-B87A13977BE5}" srcOrd="1" destOrd="0" presId="urn:microsoft.com/office/officeart/2005/8/layout/arrow3"/>
    <dgm:cxn modelId="{37133C35-D4A9-4207-86E8-8EA4B82B6E7C}" type="presParOf" srcId="{20C28056-6047-4F9D-8D99-E29672391F08}" destId="{22E69778-492F-41E6-93D0-C083BDEB2C27}" srcOrd="2" destOrd="0" presId="urn:microsoft.com/office/officeart/2005/8/layout/arrow3"/>
    <dgm:cxn modelId="{663D4119-46E8-49F5-B051-A5F76DDA13CA}" type="presParOf" srcId="{20C28056-6047-4F9D-8D99-E29672391F08}" destId="{55D14584-862F-4727-BCA0-E26F9B57CEE7}" srcOrd="3" destOrd="0" presId="urn:microsoft.com/office/officeart/2005/8/layout/arrow3"/>
    <dgm:cxn modelId="{C228AD13-C210-4CDB-8B28-BE4349B60B44}" type="presParOf" srcId="{20C28056-6047-4F9D-8D99-E29672391F08}" destId="{256EC19D-F97D-4A1C-9D77-280B971861D9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00B318-DD56-467C-B3C2-5725AF1F2A0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E05B0E1-5AB3-4DFD-B1C4-C4DEB4823113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AU" sz="2000" b="0" noProof="0" dirty="0">
              <a:latin typeface="Arial"/>
              <a:cs typeface="Arial"/>
            </a:rPr>
            <a:t>How can financial firms steer business towards sustainable business practices?</a:t>
          </a:r>
        </a:p>
      </dgm:t>
    </dgm:pt>
    <dgm:pt modelId="{2991EA4D-A75A-4F48-8B64-C275CDE581EA}" type="parTrans" cxnId="{1B9E1FE2-4874-4FF1-AFC1-E318BE21C001}">
      <dgm:prSet/>
      <dgm:spPr/>
      <dgm:t>
        <a:bodyPr/>
        <a:lstStyle/>
        <a:p>
          <a:endParaRPr lang="en-GB"/>
        </a:p>
      </dgm:t>
    </dgm:pt>
    <dgm:pt modelId="{EDE20060-8562-45ED-A9D2-D29FAFCAA454}" type="sibTrans" cxnId="{1B9E1FE2-4874-4FF1-AFC1-E318BE21C001}">
      <dgm:prSet/>
      <dgm:spPr/>
      <dgm:t>
        <a:bodyPr/>
        <a:lstStyle/>
        <a:p>
          <a:endParaRPr lang="en-GB"/>
        </a:p>
      </dgm:t>
    </dgm:pt>
    <dgm:pt modelId="{6A2499FF-9660-49F7-8BC0-4DE76B07E53D}">
      <dgm:prSet custT="1"/>
      <dgm:spPr/>
      <dgm:t>
        <a:bodyPr/>
        <a:lstStyle/>
        <a:p>
          <a:r>
            <a:rPr lang="en-AU" sz="1600" noProof="0" dirty="0">
              <a:latin typeface="Arial"/>
              <a:cs typeface="Arial"/>
            </a:rPr>
            <a:t>Need to include social and environmental dimensions</a:t>
          </a:r>
        </a:p>
      </dgm:t>
    </dgm:pt>
    <dgm:pt modelId="{1C89B65F-6E47-43DC-B672-FE14907151C2}" type="parTrans" cxnId="{B96E13F9-1420-42CD-A301-A03568DED5CC}">
      <dgm:prSet/>
      <dgm:spPr/>
      <dgm:t>
        <a:bodyPr/>
        <a:lstStyle/>
        <a:p>
          <a:endParaRPr lang="en-GB"/>
        </a:p>
      </dgm:t>
    </dgm:pt>
    <dgm:pt modelId="{F3660EBB-2BBD-4AF3-81E6-5950A9046A95}" type="sibTrans" cxnId="{B96E13F9-1420-42CD-A301-A03568DED5CC}">
      <dgm:prSet/>
      <dgm:spPr/>
      <dgm:t>
        <a:bodyPr/>
        <a:lstStyle/>
        <a:p>
          <a:endParaRPr lang="en-GB"/>
        </a:p>
      </dgm:t>
    </dgm:pt>
    <dgm:pt modelId="{6D8473ED-C45C-44B6-8031-F7326CA0D156}">
      <dgm:prSet custT="1"/>
      <dgm:spPr/>
      <dgm:t>
        <a:bodyPr/>
        <a:lstStyle/>
        <a:p>
          <a:r>
            <a:rPr lang="en-AU" sz="1600" noProof="0" dirty="0">
              <a:latin typeface="Arial"/>
              <a:cs typeface="Arial"/>
            </a:rPr>
            <a:t>From </a:t>
          </a:r>
          <a:r>
            <a:rPr lang="en-AU" sz="1600" b="1" noProof="0" dirty="0">
              <a:latin typeface="Arial"/>
              <a:cs typeface="Arial"/>
            </a:rPr>
            <a:t>short-term </a:t>
          </a:r>
          <a:r>
            <a:rPr lang="en-AU" sz="1600" noProof="0" dirty="0">
              <a:latin typeface="Arial"/>
              <a:cs typeface="Arial"/>
            </a:rPr>
            <a:t>to </a:t>
          </a:r>
          <a:r>
            <a:rPr lang="en-AU" sz="1600" b="1" noProof="0" dirty="0">
              <a:latin typeface="Arial"/>
              <a:cs typeface="Arial"/>
            </a:rPr>
            <a:t>long-term</a:t>
          </a:r>
        </a:p>
      </dgm:t>
    </dgm:pt>
    <dgm:pt modelId="{C4168C33-653F-4E3B-A044-DD96CC1FBD20}" type="parTrans" cxnId="{B1D65E57-0E36-42C5-880F-0489BE6C9113}">
      <dgm:prSet/>
      <dgm:spPr/>
      <dgm:t>
        <a:bodyPr/>
        <a:lstStyle/>
        <a:p>
          <a:endParaRPr lang="en-GB"/>
        </a:p>
      </dgm:t>
    </dgm:pt>
    <dgm:pt modelId="{B3FF2E4C-0251-4137-BB44-43C281365F15}" type="sibTrans" cxnId="{B1D65E57-0E36-42C5-880F-0489BE6C9113}">
      <dgm:prSet/>
      <dgm:spPr/>
      <dgm:t>
        <a:bodyPr/>
        <a:lstStyle/>
        <a:p>
          <a:endParaRPr lang="en-GB"/>
        </a:p>
      </dgm:t>
    </dgm:pt>
    <dgm:pt modelId="{7DBDD9ED-D8F9-4B20-9E0F-6790FA5CC474}">
      <dgm:prSet custT="1"/>
      <dgm:spPr/>
      <dgm:t>
        <a:bodyPr/>
        <a:lstStyle/>
        <a:p>
          <a:endParaRPr lang="en-AU" sz="1600" noProof="0" dirty="0">
            <a:latin typeface="Arial"/>
            <a:cs typeface="Arial"/>
          </a:endParaRPr>
        </a:p>
      </dgm:t>
    </dgm:pt>
    <dgm:pt modelId="{A4153A7C-6B39-4477-BC6A-51FCFD6E10AC}" type="parTrans" cxnId="{C627EE85-F66C-45E2-A4B1-E6503A6D8FD1}">
      <dgm:prSet/>
      <dgm:spPr/>
      <dgm:t>
        <a:bodyPr/>
        <a:lstStyle/>
        <a:p>
          <a:endParaRPr lang="en-GB"/>
        </a:p>
      </dgm:t>
    </dgm:pt>
    <dgm:pt modelId="{B8E01FBA-A546-4710-B72F-998123D0D4BB}" type="sibTrans" cxnId="{C627EE85-F66C-45E2-A4B1-E6503A6D8FD1}">
      <dgm:prSet/>
      <dgm:spPr/>
      <dgm:t>
        <a:bodyPr/>
        <a:lstStyle/>
        <a:p>
          <a:endParaRPr lang="en-GB"/>
        </a:p>
      </dgm:t>
    </dgm:pt>
    <dgm:pt modelId="{1FA86DF4-4FA1-4B5C-A2A8-85B503CCB89F}">
      <dgm:prSet custT="1"/>
      <dgm:spPr/>
      <dgm:t>
        <a:bodyPr/>
        <a:lstStyle/>
        <a:p>
          <a:r>
            <a:rPr lang="en-AU" sz="1600" b="1" noProof="0" dirty="0">
              <a:latin typeface="Arial"/>
              <a:cs typeface="Arial"/>
            </a:rPr>
            <a:t>Corporate governance</a:t>
          </a:r>
          <a:r>
            <a:rPr lang="en-AU" sz="1600" noProof="0" dirty="0">
              <a:latin typeface="Arial"/>
              <a:cs typeface="Arial"/>
            </a:rPr>
            <a:t>: stewardship and engagement</a:t>
          </a:r>
        </a:p>
      </dgm:t>
    </dgm:pt>
    <dgm:pt modelId="{2B417EB4-9D38-49D0-810A-298EB12097BC}" type="parTrans" cxnId="{D7223C83-DABE-4646-AA1A-0BA279B01FD5}">
      <dgm:prSet/>
      <dgm:spPr/>
      <dgm:t>
        <a:bodyPr/>
        <a:lstStyle/>
        <a:p>
          <a:endParaRPr lang="en-GB"/>
        </a:p>
      </dgm:t>
    </dgm:pt>
    <dgm:pt modelId="{46F05B82-16C3-4DD2-99D9-0D113A190013}" type="sibTrans" cxnId="{D7223C83-DABE-4646-AA1A-0BA279B01FD5}">
      <dgm:prSet/>
      <dgm:spPr/>
      <dgm:t>
        <a:bodyPr/>
        <a:lstStyle/>
        <a:p>
          <a:endParaRPr lang="en-GB"/>
        </a:p>
      </dgm:t>
    </dgm:pt>
    <dgm:pt modelId="{B24981AA-D889-4F4C-92C0-5FD5C1B26AB0}">
      <dgm:prSet custT="1"/>
      <dgm:spPr/>
      <dgm:t>
        <a:bodyPr/>
        <a:lstStyle/>
        <a:p>
          <a:endParaRPr lang="en-AU" sz="1600" b="1" noProof="0" dirty="0">
            <a:latin typeface="Arial"/>
            <a:cs typeface="Arial"/>
          </a:endParaRPr>
        </a:p>
      </dgm:t>
    </dgm:pt>
    <dgm:pt modelId="{BBB71602-6582-4DC9-9096-5DB05AE002B9}" type="sibTrans" cxnId="{E3823105-A5BD-4C22-9E2D-5835525F7879}">
      <dgm:prSet/>
      <dgm:spPr/>
      <dgm:t>
        <a:bodyPr/>
        <a:lstStyle/>
        <a:p>
          <a:endParaRPr lang="en-GB"/>
        </a:p>
      </dgm:t>
    </dgm:pt>
    <dgm:pt modelId="{CBF73ED2-7CC9-481F-AD63-57DB70055465}" type="parTrans" cxnId="{E3823105-A5BD-4C22-9E2D-5835525F7879}">
      <dgm:prSet/>
      <dgm:spPr/>
      <dgm:t>
        <a:bodyPr/>
        <a:lstStyle/>
        <a:p>
          <a:endParaRPr lang="en-GB"/>
        </a:p>
      </dgm:t>
    </dgm:pt>
    <dgm:pt modelId="{7C74D4F7-F352-43A9-9AD1-1E30338A12F1}" type="pres">
      <dgm:prSet presAssocID="{5500B318-DD56-467C-B3C2-5725AF1F2A0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2693F107-6D59-4882-A049-6A9DE854482B}" type="pres">
      <dgm:prSet presAssocID="{CE05B0E1-5AB3-4DFD-B1C4-C4DEB4823113}" presName="parentLin" presStyleCnt="0"/>
      <dgm:spPr/>
    </dgm:pt>
    <dgm:pt modelId="{EBE96ABB-3DEC-4A79-90F3-BF92D2A21D1E}" type="pres">
      <dgm:prSet presAssocID="{CE05B0E1-5AB3-4DFD-B1C4-C4DEB4823113}" presName="parentLeftMargin" presStyleLbl="node1" presStyleIdx="0" presStyleCnt="1"/>
      <dgm:spPr/>
      <dgm:t>
        <a:bodyPr/>
        <a:lstStyle/>
        <a:p>
          <a:endParaRPr lang="nl-NL"/>
        </a:p>
      </dgm:t>
    </dgm:pt>
    <dgm:pt modelId="{FEC23C10-F3AA-4B51-940E-6C7A04F0E20D}" type="pres">
      <dgm:prSet presAssocID="{CE05B0E1-5AB3-4DFD-B1C4-C4DEB4823113}" presName="parentText" presStyleLbl="node1" presStyleIdx="0" presStyleCnt="1" custScaleX="99229" custScaleY="78740" custLinFactNeighborX="-28076" custLinFactNeighborY="1191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7300C19-64CD-4FD8-A95A-F06053ECD71F}" type="pres">
      <dgm:prSet presAssocID="{CE05B0E1-5AB3-4DFD-B1C4-C4DEB4823113}" presName="negativeSpace" presStyleCnt="0"/>
      <dgm:spPr/>
    </dgm:pt>
    <dgm:pt modelId="{28711970-4ECA-49B2-AD93-59BAA464A785}" type="pres">
      <dgm:prSet presAssocID="{CE05B0E1-5AB3-4DFD-B1C4-C4DEB4823113}" presName="childText" presStyleLbl="conFgAcc1" presStyleIdx="0" presStyleCnt="1" custScaleX="90999" custScaleY="109549" custLinFactNeighborX="-3918" custLinFactNeighborY="6001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5859C48D-2EAB-3B41-9732-ABCCCE52D460}" type="presOf" srcId="{6D8473ED-C45C-44B6-8031-F7326CA0D156}" destId="{28711970-4ECA-49B2-AD93-59BAA464A785}" srcOrd="0" destOrd="4" presId="urn:microsoft.com/office/officeart/2005/8/layout/list1"/>
    <dgm:cxn modelId="{9E4DE122-8B28-724F-BE49-97FDC36D28CB}" type="presOf" srcId="{7DBDD9ED-D8F9-4B20-9E0F-6790FA5CC474}" destId="{28711970-4ECA-49B2-AD93-59BAA464A785}" srcOrd="0" destOrd="1" presId="urn:microsoft.com/office/officeart/2005/8/layout/list1"/>
    <dgm:cxn modelId="{6C98BE7E-DBC1-884F-8D5D-2B26A209E9F3}" type="presOf" srcId="{5500B318-DD56-467C-B3C2-5725AF1F2A01}" destId="{7C74D4F7-F352-43A9-9AD1-1E30338A12F1}" srcOrd="0" destOrd="0" presId="urn:microsoft.com/office/officeart/2005/8/layout/list1"/>
    <dgm:cxn modelId="{91FC9CD9-C3E2-3842-B120-546F417AEB31}" type="presOf" srcId="{CE05B0E1-5AB3-4DFD-B1C4-C4DEB4823113}" destId="{FEC23C10-F3AA-4B51-940E-6C7A04F0E20D}" srcOrd="1" destOrd="0" presId="urn:microsoft.com/office/officeart/2005/8/layout/list1"/>
    <dgm:cxn modelId="{11A1E608-D916-884F-AB83-819F783FD6F5}" type="presOf" srcId="{CE05B0E1-5AB3-4DFD-B1C4-C4DEB4823113}" destId="{EBE96ABB-3DEC-4A79-90F3-BF92D2A21D1E}" srcOrd="0" destOrd="0" presId="urn:microsoft.com/office/officeart/2005/8/layout/list1"/>
    <dgm:cxn modelId="{D7223C83-DABE-4646-AA1A-0BA279B01FD5}" srcId="{CE05B0E1-5AB3-4DFD-B1C4-C4DEB4823113}" destId="{1FA86DF4-4FA1-4B5C-A2A8-85B503CCB89F}" srcOrd="0" destOrd="0" parTransId="{2B417EB4-9D38-49D0-810A-298EB12097BC}" sibTransId="{46F05B82-16C3-4DD2-99D9-0D113A190013}"/>
    <dgm:cxn modelId="{1B9E1FE2-4874-4FF1-AFC1-E318BE21C001}" srcId="{5500B318-DD56-467C-B3C2-5725AF1F2A01}" destId="{CE05B0E1-5AB3-4DFD-B1C4-C4DEB4823113}" srcOrd="0" destOrd="0" parTransId="{2991EA4D-A75A-4F48-8B64-C275CDE581EA}" sibTransId="{EDE20060-8562-45ED-A9D2-D29FAFCAA454}"/>
    <dgm:cxn modelId="{72E04C12-A1F1-C440-9C4B-A812DE47DFD4}" type="presOf" srcId="{6A2499FF-9660-49F7-8BC0-4DE76B07E53D}" destId="{28711970-4ECA-49B2-AD93-59BAA464A785}" srcOrd="0" destOrd="2" presId="urn:microsoft.com/office/officeart/2005/8/layout/list1"/>
    <dgm:cxn modelId="{52DA8B58-0733-3C46-813A-37907A17474A}" type="presOf" srcId="{B24981AA-D889-4F4C-92C0-5FD5C1B26AB0}" destId="{28711970-4ECA-49B2-AD93-59BAA464A785}" srcOrd="0" destOrd="3" presId="urn:microsoft.com/office/officeart/2005/8/layout/list1"/>
    <dgm:cxn modelId="{B1D65E57-0E36-42C5-880F-0489BE6C9113}" srcId="{CE05B0E1-5AB3-4DFD-B1C4-C4DEB4823113}" destId="{6D8473ED-C45C-44B6-8031-F7326CA0D156}" srcOrd="4" destOrd="0" parTransId="{C4168C33-653F-4E3B-A044-DD96CC1FBD20}" sibTransId="{B3FF2E4C-0251-4137-BB44-43C281365F15}"/>
    <dgm:cxn modelId="{E3823105-A5BD-4C22-9E2D-5835525F7879}" srcId="{CE05B0E1-5AB3-4DFD-B1C4-C4DEB4823113}" destId="{B24981AA-D889-4F4C-92C0-5FD5C1B26AB0}" srcOrd="3" destOrd="0" parTransId="{CBF73ED2-7CC9-481F-AD63-57DB70055465}" sibTransId="{BBB71602-6582-4DC9-9096-5DB05AE002B9}"/>
    <dgm:cxn modelId="{B96E13F9-1420-42CD-A301-A03568DED5CC}" srcId="{CE05B0E1-5AB3-4DFD-B1C4-C4DEB4823113}" destId="{6A2499FF-9660-49F7-8BC0-4DE76B07E53D}" srcOrd="2" destOrd="0" parTransId="{1C89B65F-6E47-43DC-B672-FE14907151C2}" sibTransId="{F3660EBB-2BBD-4AF3-81E6-5950A9046A95}"/>
    <dgm:cxn modelId="{C627EE85-F66C-45E2-A4B1-E6503A6D8FD1}" srcId="{CE05B0E1-5AB3-4DFD-B1C4-C4DEB4823113}" destId="{7DBDD9ED-D8F9-4B20-9E0F-6790FA5CC474}" srcOrd="1" destOrd="0" parTransId="{A4153A7C-6B39-4477-BC6A-51FCFD6E10AC}" sibTransId="{B8E01FBA-A546-4710-B72F-998123D0D4BB}"/>
    <dgm:cxn modelId="{93AC53D8-8E6A-C440-994D-917014866FEB}" type="presOf" srcId="{1FA86DF4-4FA1-4B5C-A2A8-85B503CCB89F}" destId="{28711970-4ECA-49B2-AD93-59BAA464A785}" srcOrd="0" destOrd="0" presId="urn:microsoft.com/office/officeart/2005/8/layout/list1"/>
    <dgm:cxn modelId="{1FE2A22C-84B7-644D-922D-81E9FBF7F4F2}" type="presParOf" srcId="{7C74D4F7-F352-43A9-9AD1-1E30338A12F1}" destId="{2693F107-6D59-4882-A049-6A9DE854482B}" srcOrd="0" destOrd="0" presId="urn:microsoft.com/office/officeart/2005/8/layout/list1"/>
    <dgm:cxn modelId="{47C2199D-7929-C74C-926A-342B2C70D673}" type="presParOf" srcId="{2693F107-6D59-4882-A049-6A9DE854482B}" destId="{EBE96ABB-3DEC-4A79-90F3-BF92D2A21D1E}" srcOrd="0" destOrd="0" presId="urn:microsoft.com/office/officeart/2005/8/layout/list1"/>
    <dgm:cxn modelId="{3825455B-0202-C54A-91BC-7429D111C817}" type="presParOf" srcId="{2693F107-6D59-4882-A049-6A9DE854482B}" destId="{FEC23C10-F3AA-4B51-940E-6C7A04F0E20D}" srcOrd="1" destOrd="0" presId="urn:microsoft.com/office/officeart/2005/8/layout/list1"/>
    <dgm:cxn modelId="{3E0B3188-9E20-8840-A72C-F0A4040E31B7}" type="presParOf" srcId="{7C74D4F7-F352-43A9-9AD1-1E30338A12F1}" destId="{97300C19-64CD-4FD8-A95A-F06053ECD71F}" srcOrd="1" destOrd="0" presId="urn:microsoft.com/office/officeart/2005/8/layout/list1"/>
    <dgm:cxn modelId="{698B9660-02AC-5F4E-A143-B45058D98F5D}" type="presParOf" srcId="{7C74D4F7-F352-43A9-9AD1-1E30338A12F1}" destId="{28711970-4ECA-49B2-AD93-59BAA464A78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1CBADE-CAD1-4750-AF16-CB5D8C777CB2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FF3DFBA6-DE64-47F6-91E4-854E6BA80AD4}">
      <dgm:prSet phldrT="[Tekst]"/>
      <dgm:spPr/>
      <dgm:t>
        <a:bodyPr/>
        <a:lstStyle/>
        <a:p>
          <a:r>
            <a:rPr lang="en-AU" noProof="0" dirty="0">
              <a:latin typeface="Arial"/>
              <a:cs typeface="Arial"/>
            </a:rPr>
            <a:t>Shareholders as </a:t>
          </a:r>
          <a:r>
            <a:rPr lang="en-AU" b="1" noProof="0" dirty="0">
              <a:latin typeface="Arial"/>
              <a:cs typeface="Arial"/>
            </a:rPr>
            <a:t>residual claimants </a:t>
          </a:r>
          <a:r>
            <a:rPr lang="en-AU" noProof="0" dirty="0">
              <a:latin typeface="Arial"/>
              <a:cs typeface="Arial"/>
            </a:rPr>
            <a:t>of company</a:t>
          </a:r>
          <a:endParaRPr lang="en-AU" noProof="0" dirty="0"/>
        </a:p>
      </dgm:t>
    </dgm:pt>
    <dgm:pt modelId="{FDE6C875-DC0E-4CB5-9A49-5D97891AC705}" type="parTrans" cxnId="{BC262982-7015-492F-879A-BDBCA547A2E6}">
      <dgm:prSet/>
      <dgm:spPr/>
      <dgm:t>
        <a:bodyPr/>
        <a:lstStyle/>
        <a:p>
          <a:endParaRPr lang="en-AU" noProof="0" dirty="0"/>
        </a:p>
      </dgm:t>
    </dgm:pt>
    <dgm:pt modelId="{30A837D8-2D9C-465E-BEA6-1707373C6B09}" type="sibTrans" cxnId="{BC262982-7015-492F-879A-BDBCA547A2E6}">
      <dgm:prSet/>
      <dgm:spPr/>
      <dgm:t>
        <a:bodyPr/>
        <a:lstStyle/>
        <a:p>
          <a:endParaRPr lang="en-AU" noProof="0" dirty="0"/>
        </a:p>
      </dgm:t>
    </dgm:pt>
    <dgm:pt modelId="{2D9E2D99-24BB-4A95-AECF-6AF4DD85E204}">
      <dgm:prSet/>
      <dgm:spPr/>
      <dgm:t>
        <a:bodyPr/>
        <a:lstStyle/>
        <a:p>
          <a:r>
            <a:rPr lang="en-AU" noProof="0" dirty="0">
              <a:latin typeface="Arial"/>
              <a:cs typeface="Arial"/>
            </a:rPr>
            <a:t>Objective is </a:t>
          </a:r>
          <a:r>
            <a:rPr lang="en-AU" b="1" noProof="0" dirty="0">
              <a:latin typeface="Arial"/>
              <a:cs typeface="Arial"/>
            </a:rPr>
            <a:t>maximising shareholder value</a:t>
          </a:r>
        </a:p>
      </dgm:t>
    </dgm:pt>
    <dgm:pt modelId="{312987DF-7F00-4ECB-9B5B-77087F0BCACB}" type="parTrans" cxnId="{99CAD981-0985-4C8D-B46A-93FFC369DA87}">
      <dgm:prSet/>
      <dgm:spPr/>
      <dgm:t>
        <a:bodyPr/>
        <a:lstStyle/>
        <a:p>
          <a:endParaRPr lang="en-AU" noProof="0" dirty="0"/>
        </a:p>
      </dgm:t>
    </dgm:pt>
    <dgm:pt modelId="{3A7C37FC-9B9A-496D-9ACF-D1FDAABCBA4E}" type="sibTrans" cxnId="{99CAD981-0985-4C8D-B46A-93FFC369DA87}">
      <dgm:prSet/>
      <dgm:spPr/>
      <dgm:t>
        <a:bodyPr/>
        <a:lstStyle/>
        <a:p>
          <a:endParaRPr lang="en-AU" noProof="0" dirty="0"/>
        </a:p>
      </dgm:t>
    </dgm:pt>
    <dgm:pt modelId="{EC0A17F8-FCB1-4831-B0F0-A30B6411D29D}">
      <dgm:prSet/>
      <dgm:spPr/>
      <dgm:t>
        <a:bodyPr/>
        <a:lstStyle/>
        <a:p>
          <a:r>
            <a:rPr lang="en-AU" b="1" noProof="0" dirty="0">
              <a:latin typeface="Arial"/>
              <a:cs typeface="Arial"/>
            </a:rPr>
            <a:t>Unforeseen circumstances</a:t>
          </a:r>
          <a:r>
            <a:rPr lang="en-AU" noProof="0" dirty="0">
              <a:latin typeface="Arial"/>
              <a:cs typeface="Arial"/>
            </a:rPr>
            <a:t>: shareholder interest overrides</a:t>
          </a:r>
        </a:p>
      </dgm:t>
    </dgm:pt>
    <dgm:pt modelId="{16F75DA7-C1EE-41A6-B4D7-6C9DB114D72B}" type="parTrans" cxnId="{51C617C8-92DB-40EE-8BF3-277FF84A4A0C}">
      <dgm:prSet/>
      <dgm:spPr/>
      <dgm:t>
        <a:bodyPr/>
        <a:lstStyle/>
        <a:p>
          <a:endParaRPr lang="en-AU" noProof="0" dirty="0"/>
        </a:p>
      </dgm:t>
    </dgm:pt>
    <dgm:pt modelId="{4AA84A64-7890-478D-8B73-352516EE1D27}" type="sibTrans" cxnId="{51C617C8-92DB-40EE-8BF3-277FF84A4A0C}">
      <dgm:prSet/>
      <dgm:spPr/>
      <dgm:t>
        <a:bodyPr/>
        <a:lstStyle/>
        <a:p>
          <a:endParaRPr lang="en-AU" noProof="0" dirty="0"/>
        </a:p>
      </dgm:t>
    </dgm:pt>
    <dgm:pt modelId="{4341425E-1AD1-4906-B707-0C0B642EFBD6}">
      <dgm:prSet/>
      <dgm:spPr/>
      <dgm:t>
        <a:bodyPr/>
        <a:lstStyle/>
        <a:p>
          <a:r>
            <a:rPr lang="en-AU" noProof="0" dirty="0">
              <a:latin typeface="Arial"/>
              <a:cs typeface="Arial"/>
            </a:rPr>
            <a:t>But </a:t>
          </a:r>
          <a:r>
            <a:rPr lang="en-AU" b="1" noProof="0" dirty="0">
              <a:latin typeface="Arial"/>
              <a:cs typeface="Arial"/>
            </a:rPr>
            <a:t>how to rank </a:t>
          </a:r>
          <a:r>
            <a:rPr lang="en-AU" noProof="0" dirty="0">
              <a:latin typeface="Arial"/>
              <a:cs typeface="Arial"/>
            </a:rPr>
            <a:t>shareholder and other stakeholder interests?</a:t>
          </a:r>
        </a:p>
      </dgm:t>
    </dgm:pt>
    <dgm:pt modelId="{94D4EE80-95F4-4D1F-B650-247C844B1AC2}" type="parTrans" cxnId="{760021FB-067B-4EF6-BAE5-2983C411E6C8}">
      <dgm:prSet/>
      <dgm:spPr/>
      <dgm:t>
        <a:bodyPr/>
        <a:lstStyle/>
        <a:p>
          <a:endParaRPr lang="en-AU" noProof="0" dirty="0"/>
        </a:p>
      </dgm:t>
    </dgm:pt>
    <dgm:pt modelId="{E257F8BF-C15C-43BC-A999-E17AC1393B12}" type="sibTrans" cxnId="{760021FB-067B-4EF6-BAE5-2983C411E6C8}">
      <dgm:prSet/>
      <dgm:spPr/>
      <dgm:t>
        <a:bodyPr/>
        <a:lstStyle/>
        <a:p>
          <a:endParaRPr lang="en-AU" noProof="0" dirty="0"/>
        </a:p>
      </dgm:t>
    </dgm:pt>
    <dgm:pt modelId="{8909C9FA-DF2A-44C9-ABC3-F0CB00B9380F}">
      <dgm:prSet/>
      <dgm:spPr/>
      <dgm:t>
        <a:bodyPr/>
        <a:lstStyle/>
        <a:p>
          <a:r>
            <a:rPr lang="en-AU" b="1" noProof="0" dirty="0">
              <a:latin typeface="Arial"/>
              <a:cs typeface="Arial"/>
            </a:rPr>
            <a:t>Refined shareholder value </a:t>
          </a:r>
          <a:r>
            <a:rPr lang="en-AU" noProof="0" dirty="0">
              <a:latin typeface="Arial"/>
              <a:cs typeface="Arial"/>
            </a:rPr>
            <a:t>model</a:t>
          </a:r>
          <a:endParaRPr lang="en-AU" b="1" noProof="0" dirty="0">
            <a:latin typeface="Arial"/>
            <a:cs typeface="Arial"/>
          </a:endParaRPr>
        </a:p>
      </dgm:t>
    </dgm:pt>
    <dgm:pt modelId="{DD5CCD04-FDB8-4829-A167-6F07778E5C7C}" type="parTrans" cxnId="{82060795-A521-47AB-AE16-216297F33DC7}">
      <dgm:prSet/>
      <dgm:spPr/>
      <dgm:t>
        <a:bodyPr/>
        <a:lstStyle/>
        <a:p>
          <a:endParaRPr lang="en-AU" noProof="0" dirty="0"/>
        </a:p>
      </dgm:t>
    </dgm:pt>
    <dgm:pt modelId="{F0951BAE-D62E-413E-B850-B29665F62186}" type="sibTrans" cxnId="{82060795-A521-47AB-AE16-216297F33DC7}">
      <dgm:prSet/>
      <dgm:spPr/>
      <dgm:t>
        <a:bodyPr/>
        <a:lstStyle/>
        <a:p>
          <a:endParaRPr lang="en-AU" noProof="0" dirty="0"/>
        </a:p>
      </dgm:t>
    </dgm:pt>
    <dgm:pt modelId="{4915D95B-173F-4A88-BD7F-7C4A117FAD03}">
      <dgm:prSet/>
      <dgm:spPr/>
      <dgm:t>
        <a:bodyPr/>
        <a:lstStyle/>
        <a:p>
          <a:r>
            <a:rPr lang="en-AU" noProof="0" dirty="0">
              <a:latin typeface="Arial"/>
              <a:cs typeface="Arial"/>
            </a:rPr>
            <a:t>Managers should cater to all stakeholders as a </a:t>
          </a:r>
          <a:r>
            <a:rPr lang="en-AU" b="1" noProof="0" dirty="0">
              <a:latin typeface="Arial"/>
              <a:cs typeface="Arial"/>
            </a:rPr>
            <a:t>means</a:t>
          </a:r>
          <a:r>
            <a:rPr lang="en-AU" noProof="0" dirty="0">
              <a:latin typeface="Arial"/>
              <a:cs typeface="Arial"/>
            </a:rPr>
            <a:t> to maximise firm value (enlightened value maximisation) </a:t>
          </a:r>
        </a:p>
      </dgm:t>
    </dgm:pt>
    <dgm:pt modelId="{D213FAD0-A71C-402C-9BFA-08D72DEFDE71}" type="parTrans" cxnId="{8A699F1D-A5D1-452C-BD7A-C1108C347426}">
      <dgm:prSet/>
      <dgm:spPr/>
      <dgm:t>
        <a:bodyPr/>
        <a:lstStyle/>
        <a:p>
          <a:endParaRPr lang="en-AU" noProof="0" dirty="0"/>
        </a:p>
      </dgm:t>
    </dgm:pt>
    <dgm:pt modelId="{38839189-1EE6-41FC-9E24-BE65780949DD}" type="sibTrans" cxnId="{8A699F1D-A5D1-452C-BD7A-C1108C347426}">
      <dgm:prSet/>
      <dgm:spPr/>
      <dgm:t>
        <a:bodyPr/>
        <a:lstStyle/>
        <a:p>
          <a:endParaRPr lang="en-AU" noProof="0" dirty="0"/>
        </a:p>
      </dgm:t>
    </dgm:pt>
    <dgm:pt modelId="{9E212C40-CDB8-4B70-A4D2-241AF14E072C}" type="pres">
      <dgm:prSet presAssocID="{7E1CBADE-CAD1-4750-AF16-CB5D8C777CB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97E00AB6-2028-45B8-8A81-EEFCBCD61E16}" type="pres">
      <dgm:prSet presAssocID="{7E1CBADE-CAD1-4750-AF16-CB5D8C777CB2}" presName="tSp" presStyleCnt="0"/>
      <dgm:spPr/>
    </dgm:pt>
    <dgm:pt modelId="{FAB337CD-B206-45E2-8AC8-42AF1C81FCAA}" type="pres">
      <dgm:prSet presAssocID="{7E1CBADE-CAD1-4750-AF16-CB5D8C777CB2}" presName="bSp" presStyleCnt="0"/>
      <dgm:spPr/>
    </dgm:pt>
    <dgm:pt modelId="{C5C384B4-C04D-4DF1-ABEB-55C6599F8D2F}" type="pres">
      <dgm:prSet presAssocID="{7E1CBADE-CAD1-4750-AF16-CB5D8C777CB2}" presName="process" presStyleCnt="0"/>
      <dgm:spPr/>
    </dgm:pt>
    <dgm:pt modelId="{A44D67FE-6283-484A-9A48-0A3A7139B4B7}" type="pres">
      <dgm:prSet presAssocID="{FF3DFBA6-DE64-47F6-91E4-854E6BA80AD4}" presName="composite1" presStyleCnt="0"/>
      <dgm:spPr/>
    </dgm:pt>
    <dgm:pt modelId="{DC885F18-CDA7-464A-8220-F2BECCBDE832}" type="pres">
      <dgm:prSet presAssocID="{FF3DFBA6-DE64-47F6-91E4-854E6BA80AD4}" presName="dummyNode1" presStyleLbl="node1" presStyleIdx="0" presStyleCnt="3"/>
      <dgm:spPr/>
    </dgm:pt>
    <dgm:pt modelId="{2FFF08C8-4DCF-4435-9B0C-3004075B2D63}" type="pres">
      <dgm:prSet presAssocID="{FF3DFBA6-DE64-47F6-91E4-854E6BA80AD4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1EC0C5F-A4A4-4517-95FA-018871AA459C}" type="pres">
      <dgm:prSet presAssocID="{FF3DFBA6-DE64-47F6-91E4-854E6BA80AD4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B767B9E-785C-4992-9D4E-8D94F0486964}" type="pres">
      <dgm:prSet presAssocID="{FF3DFBA6-DE64-47F6-91E4-854E6BA80AD4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B88F586-9876-4B0C-BC18-37CCFB81C29D}" type="pres">
      <dgm:prSet presAssocID="{FF3DFBA6-DE64-47F6-91E4-854E6BA80AD4}" presName="connSite1" presStyleCnt="0"/>
      <dgm:spPr/>
    </dgm:pt>
    <dgm:pt modelId="{3A9C144C-6480-471D-87F7-719048C2148D}" type="pres">
      <dgm:prSet presAssocID="{30A837D8-2D9C-465E-BEA6-1707373C6B09}" presName="Name9" presStyleLbl="sibTrans2D1" presStyleIdx="0" presStyleCnt="2"/>
      <dgm:spPr/>
      <dgm:t>
        <a:bodyPr/>
        <a:lstStyle/>
        <a:p>
          <a:endParaRPr lang="nl-NL"/>
        </a:p>
      </dgm:t>
    </dgm:pt>
    <dgm:pt modelId="{736E5472-6657-4A72-BC9A-DA72CCA42BC7}" type="pres">
      <dgm:prSet presAssocID="{4341425E-1AD1-4906-B707-0C0B642EFBD6}" presName="composite2" presStyleCnt="0"/>
      <dgm:spPr/>
    </dgm:pt>
    <dgm:pt modelId="{363DE8A1-03BA-467A-B83A-A16A4799B20E}" type="pres">
      <dgm:prSet presAssocID="{4341425E-1AD1-4906-B707-0C0B642EFBD6}" presName="dummyNode2" presStyleLbl="node1" presStyleIdx="0" presStyleCnt="3"/>
      <dgm:spPr/>
    </dgm:pt>
    <dgm:pt modelId="{DFD8F131-3C24-417D-8923-97ED0A5408CF}" type="pres">
      <dgm:prSet presAssocID="{4341425E-1AD1-4906-B707-0C0B642EFBD6}" presName="childNode2" presStyleLbl="bgAcc1" presStyleIdx="1" presStyleCnt="3">
        <dgm:presLayoutVars>
          <dgm:bulletEnabled val="1"/>
        </dgm:presLayoutVars>
      </dgm:prSet>
      <dgm:spPr/>
    </dgm:pt>
    <dgm:pt modelId="{E17A096A-A996-4005-A11B-CD7E29602CF7}" type="pres">
      <dgm:prSet presAssocID="{4341425E-1AD1-4906-B707-0C0B642EFBD6}" presName="childNode2tx" presStyleLbl="bgAcc1" presStyleIdx="1" presStyleCnt="3">
        <dgm:presLayoutVars>
          <dgm:bulletEnabled val="1"/>
        </dgm:presLayoutVars>
      </dgm:prSet>
      <dgm:spPr/>
    </dgm:pt>
    <dgm:pt modelId="{7C41A402-10F1-4EAA-8474-83BE02F44305}" type="pres">
      <dgm:prSet presAssocID="{4341425E-1AD1-4906-B707-0C0B642EFBD6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8D193DE-BEEB-401E-8EF6-50FC24EC82AB}" type="pres">
      <dgm:prSet presAssocID="{4341425E-1AD1-4906-B707-0C0B642EFBD6}" presName="connSite2" presStyleCnt="0"/>
      <dgm:spPr/>
    </dgm:pt>
    <dgm:pt modelId="{DFDCB97B-BFDA-4D83-94B5-C4758689A937}" type="pres">
      <dgm:prSet presAssocID="{E257F8BF-C15C-43BC-A999-E17AC1393B12}" presName="Name18" presStyleLbl="sibTrans2D1" presStyleIdx="1" presStyleCnt="2"/>
      <dgm:spPr/>
      <dgm:t>
        <a:bodyPr/>
        <a:lstStyle/>
        <a:p>
          <a:endParaRPr lang="nl-NL"/>
        </a:p>
      </dgm:t>
    </dgm:pt>
    <dgm:pt modelId="{11F3E632-4BF9-47EA-A7D3-EC29DBA14626}" type="pres">
      <dgm:prSet presAssocID="{8909C9FA-DF2A-44C9-ABC3-F0CB00B9380F}" presName="composite1" presStyleCnt="0"/>
      <dgm:spPr/>
    </dgm:pt>
    <dgm:pt modelId="{B579D52B-1B5B-4151-B864-098C2E039B06}" type="pres">
      <dgm:prSet presAssocID="{8909C9FA-DF2A-44C9-ABC3-F0CB00B9380F}" presName="dummyNode1" presStyleLbl="node1" presStyleIdx="1" presStyleCnt="3"/>
      <dgm:spPr/>
    </dgm:pt>
    <dgm:pt modelId="{40B75216-B13A-48A6-AAEB-F48FE9C82D2F}" type="pres">
      <dgm:prSet presAssocID="{8909C9FA-DF2A-44C9-ABC3-F0CB00B9380F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9E02219-F750-4671-8735-C49879AFC97A}" type="pres">
      <dgm:prSet presAssocID="{8909C9FA-DF2A-44C9-ABC3-F0CB00B9380F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61113B8-906A-41F4-8FE9-97FD74308CCF}" type="pres">
      <dgm:prSet presAssocID="{8909C9FA-DF2A-44C9-ABC3-F0CB00B9380F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A3651F4-813A-436C-83A0-D3C0AACD15B8}" type="pres">
      <dgm:prSet presAssocID="{8909C9FA-DF2A-44C9-ABC3-F0CB00B9380F}" presName="connSite1" presStyleCnt="0"/>
      <dgm:spPr/>
    </dgm:pt>
  </dgm:ptLst>
  <dgm:cxnLst>
    <dgm:cxn modelId="{30CA7167-B2CD-4B12-8C17-164FF9DD8CBD}" type="presOf" srcId="{4341425E-1AD1-4906-B707-0C0B642EFBD6}" destId="{7C41A402-10F1-4EAA-8474-83BE02F44305}" srcOrd="0" destOrd="0" presId="urn:microsoft.com/office/officeart/2005/8/layout/hProcess4"/>
    <dgm:cxn modelId="{EA513BFE-20AC-45AD-AD1E-F418F1ED1B58}" type="presOf" srcId="{EC0A17F8-FCB1-4831-B0F0-A30B6411D29D}" destId="{2FFF08C8-4DCF-4435-9B0C-3004075B2D63}" srcOrd="0" destOrd="1" presId="urn:microsoft.com/office/officeart/2005/8/layout/hProcess4"/>
    <dgm:cxn modelId="{99CAD981-0985-4C8D-B46A-93FFC369DA87}" srcId="{FF3DFBA6-DE64-47F6-91E4-854E6BA80AD4}" destId="{2D9E2D99-24BB-4A95-AECF-6AF4DD85E204}" srcOrd="0" destOrd="0" parTransId="{312987DF-7F00-4ECB-9B5B-77087F0BCACB}" sibTransId="{3A7C37FC-9B9A-496D-9ACF-D1FDAABCBA4E}"/>
    <dgm:cxn modelId="{3D425008-3776-4145-BEAF-F4B6B8A19A05}" type="presOf" srcId="{4915D95B-173F-4A88-BD7F-7C4A117FAD03}" destId="{40B75216-B13A-48A6-AAEB-F48FE9C82D2F}" srcOrd="0" destOrd="0" presId="urn:microsoft.com/office/officeart/2005/8/layout/hProcess4"/>
    <dgm:cxn modelId="{760021FB-067B-4EF6-BAE5-2983C411E6C8}" srcId="{7E1CBADE-CAD1-4750-AF16-CB5D8C777CB2}" destId="{4341425E-1AD1-4906-B707-0C0B642EFBD6}" srcOrd="1" destOrd="0" parTransId="{94D4EE80-95F4-4D1F-B650-247C844B1AC2}" sibTransId="{E257F8BF-C15C-43BC-A999-E17AC1393B12}"/>
    <dgm:cxn modelId="{8A699F1D-A5D1-452C-BD7A-C1108C347426}" srcId="{8909C9FA-DF2A-44C9-ABC3-F0CB00B9380F}" destId="{4915D95B-173F-4A88-BD7F-7C4A117FAD03}" srcOrd="0" destOrd="0" parTransId="{D213FAD0-A71C-402C-9BFA-08D72DEFDE71}" sibTransId="{38839189-1EE6-41FC-9E24-BE65780949DD}"/>
    <dgm:cxn modelId="{F8DE9EBB-2BE4-46F4-917B-2567A7E9F152}" type="presOf" srcId="{8909C9FA-DF2A-44C9-ABC3-F0CB00B9380F}" destId="{661113B8-906A-41F4-8FE9-97FD74308CCF}" srcOrd="0" destOrd="0" presId="urn:microsoft.com/office/officeart/2005/8/layout/hProcess4"/>
    <dgm:cxn modelId="{82060795-A521-47AB-AE16-216297F33DC7}" srcId="{7E1CBADE-CAD1-4750-AF16-CB5D8C777CB2}" destId="{8909C9FA-DF2A-44C9-ABC3-F0CB00B9380F}" srcOrd="2" destOrd="0" parTransId="{DD5CCD04-FDB8-4829-A167-6F07778E5C7C}" sibTransId="{F0951BAE-D62E-413E-B850-B29665F62186}"/>
    <dgm:cxn modelId="{E106E2EC-ED2E-4ED2-92DA-51CC79A4BE03}" type="presOf" srcId="{EC0A17F8-FCB1-4831-B0F0-A30B6411D29D}" destId="{61EC0C5F-A4A4-4517-95FA-018871AA459C}" srcOrd="1" destOrd="1" presId="urn:microsoft.com/office/officeart/2005/8/layout/hProcess4"/>
    <dgm:cxn modelId="{BC262982-7015-492F-879A-BDBCA547A2E6}" srcId="{7E1CBADE-CAD1-4750-AF16-CB5D8C777CB2}" destId="{FF3DFBA6-DE64-47F6-91E4-854E6BA80AD4}" srcOrd="0" destOrd="0" parTransId="{FDE6C875-DC0E-4CB5-9A49-5D97891AC705}" sibTransId="{30A837D8-2D9C-465E-BEA6-1707373C6B09}"/>
    <dgm:cxn modelId="{158D3C8F-F170-4AC1-9C55-F971BEE9EF1B}" type="presOf" srcId="{FF3DFBA6-DE64-47F6-91E4-854E6BA80AD4}" destId="{1B767B9E-785C-4992-9D4E-8D94F0486964}" srcOrd="0" destOrd="0" presId="urn:microsoft.com/office/officeart/2005/8/layout/hProcess4"/>
    <dgm:cxn modelId="{F223F72B-E506-4A6D-A0A5-00CAB972B6D0}" type="presOf" srcId="{2D9E2D99-24BB-4A95-AECF-6AF4DD85E204}" destId="{2FFF08C8-4DCF-4435-9B0C-3004075B2D63}" srcOrd="0" destOrd="0" presId="urn:microsoft.com/office/officeart/2005/8/layout/hProcess4"/>
    <dgm:cxn modelId="{728E1171-96EE-41D2-A56A-CC5D35605AA7}" type="presOf" srcId="{2D9E2D99-24BB-4A95-AECF-6AF4DD85E204}" destId="{61EC0C5F-A4A4-4517-95FA-018871AA459C}" srcOrd="1" destOrd="0" presId="urn:microsoft.com/office/officeart/2005/8/layout/hProcess4"/>
    <dgm:cxn modelId="{004A274C-2FF5-4F09-A321-AC17DE965CFF}" type="presOf" srcId="{E257F8BF-C15C-43BC-A999-E17AC1393B12}" destId="{DFDCB97B-BFDA-4D83-94B5-C4758689A937}" srcOrd="0" destOrd="0" presId="urn:microsoft.com/office/officeart/2005/8/layout/hProcess4"/>
    <dgm:cxn modelId="{EFE211B0-E873-4817-8B21-FEFEE9AD2065}" type="presOf" srcId="{4915D95B-173F-4A88-BD7F-7C4A117FAD03}" destId="{79E02219-F750-4671-8735-C49879AFC97A}" srcOrd="1" destOrd="0" presId="urn:microsoft.com/office/officeart/2005/8/layout/hProcess4"/>
    <dgm:cxn modelId="{F015DEA9-41DC-4464-9958-3CF8B7A65706}" type="presOf" srcId="{30A837D8-2D9C-465E-BEA6-1707373C6B09}" destId="{3A9C144C-6480-471D-87F7-719048C2148D}" srcOrd="0" destOrd="0" presId="urn:microsoft.com/office/officeart/2005/8/layout/hProcess4"/>
    <dgm:cxn modelId="{91DA151A-9155-4471-A312-63262E848678}" type="presOf" srcId="{7E1CBADE-CAD1-4750-AF16-CB5D8C777CB2}" destId="{9E212C40-CDB8-4B70-A4D2-241AF14E072C}" srcOrd="0" destOrd="0" presId="urn:microsoft.com/office/officeart/2005/8/layout/hProcess4"/>
    <dgm:cxn modelId="{51C617C8-92DB-40EE-8BF3-277FF84A4A0C}" srcId="{FF3DFBA6-DE64-47F6-91E4-854E6BA80AD4}" destId="{EC0A17F8-FCB1-4831-B0F0-A30B6411D29D}" srcOrd="1" destOrd="0" parTransId="{16F75DA7-C1EE-41A6-B4D7-6C9DB114D72B}" sibTransId="{4AA84A64-7890-478D-8B73-352516EE1D27}"/>
    <dgm:cxn modelId="{CD496831-2C5D-4E95-B1D2-5CAE28663A51}" type="presParOf" srcId="{9E212C40-CDB8-4B70-A4D2-241AF14E072C}" destId="{97E00AB6-2028-45B8-8A81-EEFCBCD61E16}" srcOrd="0" destOrd="0" presId="urn:microsoft.com/office/officeart/2005/8/layout/hProcess4"/>
    <dgm:cxn modelId="{E729A287-9F08-4C76-8494-3C54638AB5E9}" type="presParOf" srcId="{9E212C40-CDB8-4B70-A4D2-241AF14E072C}" destId="{FAB337CD-B206-45E2-8AC8-42AF1C81FCAA}" srcOrd="1" destOrd="0" presId="urn:microsoft.com/office/officeart/2005/8/layout/hProcess4"/>
    <dgm:cxn modelId="{6270E536-01EE-44A8-86EB-0DCF753F2ECD}" type="presParOf" srcId="{9E212C40-CDB8-4B70-A4D2-241AF14E072C}" destId="{C5C384B4-C04D-4DF1-ABEB-55C6599F8D2F}" srcOrd="2" destOrd="0" presId="urn:microsoft.com/office/officeart/2005/8/layout/hProcess4"/>
    <dgm:cxn modelId="{5593569A-6F24-4C19-BFFF-F0CB329B6C52}" type="presParOf" srcId="{C5C384B4-C04D-4DF1-ABEB-55C6599F8D2F}" destId="{A44D67FE-6283-484A-9A48-0A3A7139B4B7}" srcOrd="0" destOrd="0" presId="urn:microsoft.com/office/officeart/2005/8/layout/hProcess4"/>
    <dgm:cxn modelId="{FC97825D-D6D1-4D39-8189-22B4039790D6}" type="presParOf" srcId="{A44D67FE-6283-484A-9A48-0A3A7139B4B7}" destId="{DC885F18-CDA7-464A-8220-F2BECCBDE832}" srcOrd="0" destOrd="0" presId="urn:microsoft.com/office/officeart/2005/8/layout/hProcess4"/>
    <dgm:cxn modelId="{6D67DEF8-FD6B-42DD-BB0F-E2C09826CD0B}" type="presParOf" srcId="{A44D67FE-6283-484A-9A48-0A3A7139B4B7}" destId="{2FFF08C8-4DCF-4435-9B0C-3004075B2D63}" srcOrd="1" destOrd="0" presId="urn:microsoft.com/office/officeart/2005/8/layout/hProcess4"/>
    <dgm:cxn modelId="{4805BE81-DD0A-43BE-A8FF-9F8E3EFF34F5}" type="presParOf" srcId="{A44D67FE-6283-484A-9A48-0A3A7139B4B7}" destId="{61EC0C5F-A4A4-4517-95FA-018871AA459C}" srcOrd="2" destOrd="0" presId="urn:microsoft.com/office/officeart/2005/8/layout/hProcess4"/>
    <dgm:cxn modelId="{1ACD6E20-8216-431F-B9FD-2030B3594C55}" type="presParOf" srcId="{A44D67FE-6283-484A-9A48-0A3A7139B4B7}" destId="{1B767B9E-785C-4992-9D4E-8D94F0486964}" srcOrd="3" destOrd="0" presId="urn:microsoft.com/office/officeart/2005/8/layout/hProcess4"/>
    <dgm:cxn modelId="{1C3F2240-A544-4EEF-9CB5-3A04CA36F901}" type="presParOf" srcId="{A44D67FE-6283-484A-9A48-0A3A7139B4B7}" destId="{AB88F586-9876-4B0C-BC18-37CCFB81C29D}" srcOrd="4" destOrd="0" presId="urn:microsoft.com/office/officeart/2005/8/layout/hProcess4"/>
    <dgm:cxn modelId="{E4C310AE-13F8-4309-BFA2-74DC1E03B9AA}" type="presParOf" srcId="{C5C384B4-C04D-4DF1-ABEB-55C6599F8D2F}" destId="{3A9C144C-6480-471D-87F7-719048C2148D}" srcOrd="1" destOrd="0" presId="urn:microsoft.com/office/officeart/2005/8/layout/hProcess4"/>
    <dgm:cxn modelId="{370541AD-C25B-40D7-85D3-6E829816ED77}" type="presParOf" srcId="{C5C384B4-C04D-4DF1-ABEB-55C6599F8D2F}" destId="{736E5472-6657-4A72-BC9A-DA72CCA42BC7}" srcOrd="2" destOrd="0" presId="urn:microsoft.com/office/officeart/2005/8/layout/hProcess4"/>
    <dgm:cxn modelId="{17D9AE4F-477C-453B-984C-27E7FA9B2AC9}" type="presParOf" srcId="{736E5472-6657-4A72-BC9A-DA72CCA42BC7}" destId="{363DE8A1-03BA-467A-B83A-A16A4799B20E}" srcOrd="0" destOrd="0" presId="urn:microsoft.com/office/officeart/2005/8/layout/hProcess4"/>
    <dgm:cxn modelId="{EB001173-57E4-49D6-B678-2463F00A97F1}" type="presParOf" srcId="{736E5472-6657-4A72-BC9A-DA72CCA42BC7}" destId="{DFD8F131-3C24-417D-8923-97ED0A5408CF}" srcOrd="1" destOrd="0" presId="urn:microsoft.com/office/officeart/2005/8/layout/hProcess4"/>
    <dgm:cxn modelId="{53490866-3544-4423-AB7A-B8395E085503}" type="presParOf" srcId="{736E5472-6657-4A72-BC9A-DA72CCA42BC7}" destId="{E17A096A-A996-4005-A11B-CD7E29602CF7}" srcOrd="2" destOrd="0" presId="urn:microsoft.com/office/officeart/2005/8/layout/hProcess4"/>
    <dgm:cxn modelId="{E3DF87D2-D932-4E2B-8FD9-C4A0DF1BDEF9}" type="presParOf" srcId="{736E5472-6657-4A72-BC9A-DA72CCA42BC7}" destId="{7C41A402-10F1-4EAA-8474-83BE02F44305}" srcOrd="3" destOrd="0" presId="urn:microsoft.com/office/officeart/2005/8/layout/hProcess4"/>
    <dgm:cxn modelId="{ED23CFF6-DF67-445F-BED1-6377ABFC7F56}" type="presParOf" srcId="{736E5472-6657-4A72-BC9A-DA72CCA42BC7}" destId="{08D193DE-BEEB-401E-8EF6-50FC24EC82AB}" srcOrd="4" destOrd="0" presId="urn:microsoft.com/office/officeart/2005/8/layout/hProcess4"/>
    <dgm:cxn modelId="{C3128E8D-D889-4FDC-BBCC-20477AA148AA}" type="presParOf" srcId="{C5C384B4-C04D-4DF1-ABEB-55C6599F8D2F}" destId="{DFDCB97B-BFDA-4D83-94B5-C4758689A937}" srcOrd="3" destOrd="0" presId="urn:microsoft.com/office/officeart/2005/8/layout/hProcess4"/>
    <dgm:cxn modelId="{69E3FA6D-69D9-497A-B88A-D7B37F126206}" type="presParOf" srcId="{C5C384B4-C04D-4DF1-ABEB-55C6599F8D2F}" destId="{11F3E632-4BF9-47EA-A7D3-EC29DBA14626}" srcOrd="4" destOrd="0" presId="urn:microsoft.com/office/officeart/2005/8/layout/hProcess4"/>
    <dgm:cxn modelId="{97F64ED2-147D-4FB0-8261-69CCEC7C1EC9}" type="presParOf" srcId="{11F3E632-4BF9-47EA-A7D3-EC29DBA14626}" destId="{B579D52B-1B5B-4151-B864-098C2E039B06}" srcOrd="0" destOrd="0" presId="urn:microsoft.com/office/officeart/2005/8/layout/hProcess4"/>
    <dgm:cxn modelId="{1BA1B369-AB2E-4215-ABE8-3324D642C4EF}" type="presParOf" srcId="{11F3E632-4BF9-47EA-A7D3-EC29DBA14626}" destId="{40B75216-B13A-48A6-AAEB-F48FE9C82D2F}" srcOrd="1" destOrd="0" presId="urn:microsoft.com/office/officeart/2005/8/layout/hProcess4"/>
    <dgm:cxn modelId="{D980E5BF-66EF-4CAA-9E46-2BCD388B4B48}" type="presParOf" srcId="{11F3E632-4BF9-47EA-A7D3-EC29DBA14626}" destId="{79E02219-F750-4671-8735-C49879AFC97A}" srcOrd="2" destOrd="0" presId="urn:microsoft.com/office/officeart/2005/8/layout/hProcess4"/>
    <dgm:cxn modelId="{211E7489-1B2A-47A2-B372-C5A0B00D107D}" type="presParOf" srcId="{11F3E632-4BF9-47EA-A7D3-EC29DBA14626}" destId="{661113B8-906A-41F4-8FE9-97FD74308CCF}" srcOrd="3" destOrd="0" presId="urn:microsoft.com/office/officeart/2005/8/layout/hProcess4"/>
    <dgm:cxn modelId="{E34D125A-52B8-42CC-B4F6-08E6F13B9187}" type="presParOf" srcId="{11F3E632-4BF9-47EA-A7D3-EC29DBA14626}" destId="{CA3651F4-813A-436C-83A0-D3C0AACD15B8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BF81A8C-DC44-42B8-AC32-3D7819C1245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D155CF87-04C7-4027-97F4-10C41974419C}">
      <dgm:prSet phldrT="[Teks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Type of conflicts differ</a:t>
          </a:r>
          <a:endParaRPr lang="nl-NL" dirty="0"/>
        </a:p>
      </dgm:t>
    </dgm:pt>
    <dgm:pt modelId="{A2B5A682-C8A6-44CC-B4ED-BE5DCECE3EDC}" type="parTrans" cxnId="{5BFDFF2D-CC12-4AC8-A819-C2CF458738E5}">
      <dgm:prSet/>
      <dgm:spPr/>
      <dgm:t>
        <a:bodyPr/>
        <a:lstStyle/>
        <a:p>
          <a:endParaRPr lang="nl-NL"/>
        </a:p>
      </dgm:t>
    </dgm:pt>
    <dgm:pt modelId="{8522D995-0B40-40F7-8EA3-BE54D1609120}" type="sibTrans" cxnId="{5BFDFF2D-CC12-4AC8-A819-C2CF458738E5}">
      <dgm:prSet/>
      <dgm:spPr/>
      <dgm:t>
        <a:bodyPr/>
        <a:lstStyle/>
        <a:p>
          <a:endParaRPr lang="nl-NL"/>
        </a:p>
      </dgm:t>
    </dgm:pt>
    <dgm:pt modelId="{E16D24FB-4F05-4477-8A3A-78080C376004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Anglo-Saxon – </a:t>
          </a:r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widely held ownership: 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does the manager put in enough effort for shareholder? </a:t>
          </a:r>
          <a:r>
            <a:rPr lang="en-GB" dirty="0">
              <a:latin typeface="Arial" panose="020B0604020202020204" pitchFamily="34" charset="0"/>
              <a:ea typeface="Wingdings"/>
              <a:cs typeface="Arial" panose="020B0604020202020204" pitchFamily="34" charset="0"/>
              <a:sym typeface="Wingdings"/>
            </a:rPr>
            <a:t>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often shareholder model (SF 1.0)</a:t>
          </a:r>
        </a:p>
      </dgm:t>
    </dgm:pt>
    <dgm:pt modelId="{61273983-3CBF-495F-BDCD-6D16A8323F98}" type="parTrans" cxnId="{D67DCB8C-03F1-4794-9731-60688CB5AFB1}">
      <dgm:prSet/>
      <dgm:spPr/>
      <dgm:t>
        <a:bodyPr/>
        <a:lstStyle/>
        <a:p>
          <a:endParaRPr lang="nl-NL"/>
        </a:p>
      </dgm:t>
    </dgm:pt>
    <dgm:pt modelId="{56838A6C-00C7-4961-BF2C-CBA0A93BF995}" type="sibTrans" cxnId="{D67DCB8C-03F1-4794-9731-60688CB5AFB1}">
      <dgm:prSet/>
      <dgm:spPr/>
      <dgm:t>
        <a:bodyPr/>
        <a:lstStyle/>
        <a:p>
          <a:endParaRPr lang="nl-NL"/>
        </a:p>
      </dgm:t>
    </dgm:pt>
    <dgm:pt modelId="{1BC14FE7-5175-46F9-BF02-9A8D8ADE6522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Mainland Europe and Asia – </a:t>
          </a:r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controlling shareholders: 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how to protect minority shareholders? </a:t>
          </a:r>
          <a:r>
            <a:rPr lang="en-GB" dirty="0">
              <a:latin typeface="Arial" panose="020B0604020202020204" pitchFamily="34" charset="0"/>
              <a:ea typeface="Wingdings"/>
              <a:cs typeface="Arial" panose="020B0604020202020204" pitchFamily="34" charset="0"/>
              <a:sym typeface="Wingdings"/>
            </a:rPr>
            <a:t>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often stakeholder model (SF 2.0)</a:t>
          </a:r>
        </a:p>
      </dgm:t>
    </dgm:pt>
    <dgm:pt modelId="{D178F5A0-21D0-4031-B167-E326BEEAB58F}" type="parTrans" cxnId="{EC20F540-B8DD-4446-AB1B-1A83693D5293}">
      <dgm:prSet/>
      <dgm:spPr/>
      <dgm:t>
        <a:bodyPr/>
        <a:lstStyle/>
        <a:p>
          <a:endParaRPr lang="nl-NL"/>
        </a:p>
      </dgm:t>
    </dgm:pt>
    <dgm:pt modelId="{27F24D26-C845-42C2-8BDC-A85DE5D4DA2F}" type="sibTrans" cxnId="{EC20F540-B8DD-4446-AB1B-1A83693D5293}">
      <dgm:prSet/>
      <dgm:spPr/>
      <dgm:t>
        <a:bodyPr/>
        <a:lstStyle/>
        <a:p>
          <a:endParaRPr lang="nl-NL"/>
        </a:p>
      </dgm:t>
    </dgm:pt>
    <dgm:pt modelId="{AD2B3A68-6F6B-48EA-85DC-8659643ACD92}" type="pres">
      <dgm:prSet presAssocID="{CBF81A8C-DC44-42B8-AC32-3D7819C1245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25441003-6955-40A7-9AC9-A9525DC7C442}" type="pres">
      <dgm:prSet presAssocID="{D155CF87-04C7-4027-97F4-10C41974419C}" presName="root1" presStyleCnt="0"/>
      <dgm:spPr/>
    </dgm:pt>
    <dgm:pt modelId="{ECB1DB85-041D-4162-A253-73EDC1D30F4D}" type="pres">
      <dgm:prSet presAssocID="{D155CF87-04C7-4027-97F4-10C41974419C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55CF6428-B147-4CCA-9824-26A7A44FB66E}" type="pres">
      <dgm:prSet presAssocID="{D155CF87-04C7-4027-97F4-10C41974419C}" presName="level2hierChild" presStyleCnt="0"/>
      <dgm:spPr/>
    </dgm:pt>
    <dgm:pt modelId="{7AD15E1B-078D-4C98-B9F0-CF2708784959}" type="pres">
      <dgm:prSet presAssocID="{61273983-3CBF-495F-BDCD-6D16A8323F98}" presName="conn2-1" presStyleLbl="parChTrans1D2" presStyleIdx="0" presStyleCnt="2"/>
      <dgm:spPr/>
      <dgm:t>
        <a:bodyPr/>
        <a:lstStyle/>
        <a:p>
          <a:endParaRPr lang="nl-NL"/>
        </a:p>
      </dgm:t>
    </dgm:pt>
    <dgm:pt modelId="{A82F2AAF-8CAE-493C-9C7A-7BD659F6527E}" type="pres">
      <dgm:prSet presAssocID="{61273983-3CBF-495F-BDCD-6D16A8323F98}" presName="connTx" presStyleLbl="parChTrans1D2" presStyleIdx="0" presStyleCnt="2"/>
      <dgm:spPr/>
      <dgm:t>
        <a:bodyPr/>
        <a:lstStyle/>
        <a:p>
          <a:endParaRPr lang="nl-NL"/>
        </a:p>
      </dgm:t>
    </dgm:pt>
    <dgm:pt modelId="{810AB5EC-C85F-448F-8F51-F7EA1E81C2D8}" type="pres">
      <dgm:prSet presAssocID="{E16D24FB-4F05-4477-8A3A-78080C376004}" presName="root2" presStyleCnt="0"/>
      <dgm:spPr/>
    </dgm:pt>
    <dgm:pt modelId="{A49C7FC7-6DFC-4CEE-B005-4EB90192F9A2}" type="pres">
      <dgm:prSet presAssocID="{E16D24FB-4F05-4477-8A3A-78080C376004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B5442027-F790-4988-94A7-0A840466583B}" type="pres">
      <dgm:prSet presAssocID="{E16D24FB-4F05-4477-8A3A-78080C376004}" presName="level3hierChild" presStyleCnt="0"/>
      <dgm:spPr/>
    </dgm:pt>
    <dgm:pt modelId="{25BFBA6A-F07D-4BBF-B623-9A048D82B5B4}" type="pres">
      <dgm:prSet presAssocID="{D178F5A0-21D0-4031-B167-E326BEEAB58F}" presName="conn2-1" presStyleLbl="parChTrans1D2" presStyleIdx="1" presStyleCnt="2"/>
      <dgm:spPr/>
      <dgm:t>
        <a:bodyPr/>
        <a:lstStyle/>
        <a:p>
          <a:endParaRPr lang="nl-NL"/>
        </a:p>
      </dgm:t>
    </dgm:pt>
    <dgm:pt modelId="{1ED75422-8CC1-4A75-BA35-85F9BB0A878F}" type="pres">
      <dgm:prSet presAssocID="{D178F5A0-21D0-4031-B167-E326BEEAB58F}" presName="connTx" presStyleLbl="parChTrans1D2" presStyleIdx="1" presStyleCnt="2"/>
      <dgm:spPr/>
      <dgm:t>
        <a:bodyPr/>
        <a:lstStyle/>
        <a:p>
          <a:endParaRPr lang="nl-NL"/>
        </a:p>
      </dgm:t>
    </dgm:pt>
    <dgm:pt modelId="{C52CB025-E465-4FB5-B68F-F87A62CAFE35}" type="pres">
      <dgm:prSet presAssocID="{1BC14FE7-5175-46F9-BF02-9A8D8ADE6522}" presName="root2" presStyleCnt="0"/>
      <dgm:spPr/>
    </dgm:pt>
    <dgm:pt modelId="{BC180C81-34A3-498F-908C-6E0BD1FE49A7}" type="pres">
      <dgm:prSet presAssocID="{1BC14FE7-5175-46F9-BF02-9A8D8ADE6522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D33DF8B3-BF16-44B8-ADF6-1B971751D85D}" type="pres">
      <dgm:prSet presAssocID="{1BC14FE7-5175-46F9-BF02-9A8D8ADE6522}" presName="level3hierChild" presStyleCnt="0"/>
      <dgm:spPr/>
    </dgm:pt>
  </dgm:ptLst>
  <dgm:cxnLst>
    <dgm:cxn modelId="{8CCE5CE5-6E7E-4458-9B4A-CD6D4E17B1BD}" type="presOf" srcId="{1BC14FE7-5175-46F9-BF02-9A8D8ADE6522}" destId="{BC180C81-34A3-498F-908C-6E0BD1FE49A7}" srcOrd="0" destOrd="0" presId="urn:microsoft.com/office/officeart/2005/8/layout/hierarchy2"/>
    <dgm:cxn modelId="{9500DD2C-4BED-47DB-8AA9-8577DCBA9B4B}" type="presOf" srcId="{D155CF87-04C7-4027-97F4-10C41974419C}" destId="{ECB1DB85-041D-4162-A253-73EDC1D30F4D}" srcOrd="0" destOrd="0" presId="urn:microsoft.com/office/officeart/2005/8/layout/hierarchy2"/>
    <dgm:cxn modelId="{D67DCB8C-03F1-4794-9731-60688CB5AFB1}" srcId="{D155CF87-04C7-4027-97F4-10C41974419C}" destId="{E16D24FB-4F05-4477-8A3A-78080C376004}" srcOrd="0" destOrd="0" parTransId="{61273983-3CBF-495F-BDCD-6D16A8323F98}" sibTransId="{56838A6C-00C7-4961-BF2C-CBA0A93BF995}"/>
    <dgm:cxn modelId="{B6D1C891-4B2B-4D48-AE7F-F793D0E80117}" type="presOf" srcId="{61273983-3CBF-495F-BDCD-6D16A8323F98}" destId="{7AD15E1B-078D-4C98-B9F0-CF2708784959}" srcOrd="0" destOrd="0" presId="urn:microsoft.com/office/officeart/2005/8/layout/hierarchy2"/>
    <dgm:cxn modelId="{EC20F540-B8DD-4446-AB1B-1A83693D5293}" srcId="{D155CF87-04C7-4027-97F4-10C41974419C}" destId="{1BC14FE7-5175-46F9-BF02-9A8D8ADE6522}" srcOrd="1" destOrd="0" parTransId="{D178F5A0-21D0-4031-B167-E326BEEAB58F}" sibTransId="{27F24D26-C845-42C2-8BDC-A85DE5D4DA2F}"/>
    <dgm:cxn modelId="{5BFDFF2D-CC12-4AC8-A819-C2CF458738E5}" srcId="{CBF81A8C-DC44-42B8-AC32-3D7819C1245E}" destId="{D155CF87-04C7-4027-97F4-10C41974419C}" srcOrd="0" destOrd="0" parTransId="{A2B5A682-C8A6-44CC-B4ED-BE5DCECE3EDC}" sibTransId="{8522D995-0B40-40F7-8EA3-BE54D1609120}"/>
    <dgm:cxn modelId="{0A27075D-0897-4916-BDFD-8913AB0DD0BB}" type="presOf" srcId="{D178F5A0-21D0-4031-B167-E326BEEAB58F}" destId="{25BFBA6A-F07D-4BBF-B623-9A048D82B5B4}" srcOrd="0" destOrd="0" presId="urn:microsoft.com/office/officeart/2005/8/layout/hierarchy2"/>
    <dgm:cxn modelId="{6010DEAE-3CCD-425C-BFF2-ED4DC15DD695}" type="presOf" srcId="{E16D24FB-4F05-4477-8A3A-78080C376004}" destId="{A49C7FC7-6DFC-4CEE-B005-4EB90192F9A2}" srcOrd="0" destOrd="0" presId="urn:microsoft.com/office/officeart/2005/8/layout/hierarchy2"/>
    <dgm:cxn modelId="{89F0E8D8-3953-49EA-9D0D-54758B0AD7EB}" type="presOf" srcId="{D178F5A0-21D0-4031-B167-E326BEEAB58F}" destId="{1ED75422-8CC1-4A75-BA35-85F9BB0A878F}" srcOrd="1" destOrd="0" presId="urn:microsoft.com/office/officeart/2005/8/layout/hierarchy2"/>
    <dgm:cxn modelId="{E364FB0B-68EC-43D4-A3E8-ED4186006D0C}" type="presOf" srcId="{CBF81A8C-DC44-42B8-AC32-3D7819C1245E}" destId="{AD2B3A68-6F6B-48EA-85DC-8659643ACD92}" srcOrd="0" destOrd="0" presId="urn:microsoft.com/office/officeart/2005/8/layout/hierarchy2"/>
    <dgm:cxn modelId="{5295181F-7E12-4112-8849-83A66D20ED3B}" type="presOf" srcId="{61273983-3CBF-495F-BDCD-6D16A8323F98}" destId="{A82F2AAF-8CAE-493C-9C7A-7BD659F6527E}" srcOrd="1" destOrd="0" presId="urn:microsoft.com/office/officeart/2005/8/layout/hierarchy2"/>
    <dgm:cxn modelId="{5E1B852D-8A1F-4683-9E68-5BE89A133F8A}" type="presParOf" srcId="{AD2B3A68-6F6B-48EA-85DC-8659643ACD92}" destId="{25441003-6955-40A7-9AC9-A9525DC7C442}" srcOrd="0" destOrd="0" presId="urn:microsoft.com/office/officeart/2005/8/layout/hierarchy2"/>
    <dgm:cxn modelId="{AB8308D0-AE13-4498-8069-FD65DEA9CEF3}" type="presParOf" srcId="{25441003-6955-40A7-9AC9-A9525DC7C442}" destId="{ECB1DB85-041D-4162-A253-73EDC1D30F4D}" srcOrd="0" destOrd="0" presId="urn:microsoft.com/office/officeart/2005/8/layout/hierarchy2"/>
    <dgm:cxn modelId="{F9294D50-05E7-4D31-B1F1-576A73511D01}" type="presParOf" srcId="{25441003-6955-40A7-9AC9-A9525DC7C442}" destId="{55CF6428-B147-4CCA-9824-26A7A44FB66E}" srcOrd="1" destOrd="0" presId="urn:microsoft.com/office/officeart/2005/8/layout/hierarchy2"/>
    <dgm:cxn modelId="{F8B8BFC2-6FD1-460E-9226-B04BE0FBB95C}" type="presParOf" srcId="{55CF6428-B147-4CCA-9824-26A7A44FB66E}" destId="{7AD15E1B-078D-4C98-B9F0-CF2708784959}" srcOrd="0" destOrd="0" presId="urn:microsoft.com/office/officeart/2005/8/layout/hierarchy2"/>
    <dgm:cxn modelId="{C641E36D-F75E-4ED9-B081-690C5C80CBB0}" type="presParOf" srcId="{7AD15E1B-078D-4C98-B9F0-CF2708784959}" destId="{A82F2AAF-8CAE-493C-9C7A-7BD659F6527E}" srcOrd="0" destOrd="0" presId="urn:microsoft.com/office/officeart/2005/8/layout/hierarchy2"/>
    <dgm:cxn modelId="{D0E31B44-0442-4534-837E-153D3ADE908A}" type="presParOf" srcId="{55CF6428-B147-4CCA-9824-26A7A44FB66E}" destId="{810AB5EC-C85F-448F-8F51-F7EA1E81C2D8}" srcOrd="1" destOrd="0" presId="urn:microsoft.com/office/officeart/2005/8/layout/hierarchy2"/>
    <dgm:cxn modelId="{0A97BB73-AB48-4317-9E75-37AB7167138D}" type="presParOf" srcId="{810AB5EC-C85F-448F-8F51-F7EA1E81C2D8}" destId="{A49C7FC7-6DFC-4CEE-B005-4EB90192F9A2}" srcOrd="0" destOrd="0" presId="urn:microsoft.com/office/officeart/2005/8/layout/hierarchy2"/>
    <dgm:cxn modelId="{383B5079-68D7-4A09-B213-1BC968660B87}" type="presParOf" srcId="{810AB5EC-C85F-448F-8F51-F7EA1E81C2D8}" destId="{B5442027-F790-4988-94A7-0A840466583B}" srcOrd="1" destOrd="0" presId="urn:microsoft.com/office/officeart/2005/8/layout/hierarchy2"/>
    <dgm:cxn modelId="{880AD5A5-D82D-465A-8133-C701F8BEAE55}" type="presParOf" srcId="{55CF6428-B147-4CCA-9824-26A7A44FB66E}" destId="{25BFBA6A-F07D-4BBF-B623-9A048D82B5B4}" srcOrd="2" destOrd="0" presId="urn:microsoft.com/office/officeart/2005/8/layout/hierarchy2"/>
    <dgm:cxn modelId="{0D3F04B3-3BB2-414A-B706-3F73AAAF5622}" type="presParOf" srcId="{25BFBA6A-F07D-4BBF-B623-9A048D82B5B4}" destId="{1ED75422-8CC1-4A75-BA35-85F9BB0A878F}" srcOrd="0" destOrd="0" presId="urn:microsoft.com/office/officeart/2005/8/layout/hierarchy2"/>
    <dgm:cxn modelId="{6B649091-F868-4C37-A5E8-7CE47DDB15AD}" type="presParOf" srcId="{55CF6428-B147-4CCA-9824-26A7A44FB66E}" destId="{C52CB025-E465-4FB5-B68F-F87A62CAFE35}" srcOrd="3" destOrd="0" presId="urn:microsoft.com/office/officeart/2005/8/layout/hierarchy2"/>
    <dgm:cxn modelId="{21BF992A-1B86-4D1A-9B4F-1917EE72F39B}" type="presParOf" srcId="{C52CB025-E465-4FB5-B68F-F87A62CAFE35}" destId="{BC180C81-34A3-498F-908C-6E0BD1FE49A7}" srcOrd="0" destOrd="0" presId="urn:microsoft.com/office/officeart/2005/8/layout/hierarchy2"/>
    <dgm:cxn modelId="{49748C55-61A9-4B02-A2F5-B7F7F4F4E532}" type="presParOf" srcId="{C52CB025-E465-4FB5-B68F-F87A62CAFE35}" destId="{D33DF8B3-BF16-44B8-ADF6-1B971751D85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85DBE04-C8B5-4C64-91A5-C56B52D82E2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7F4FE833-3C3E-49F5-BE08-97AD775B548F}">
      <dgm:prSet phldrT="[Tekst]"/>
      <dgm:spPr/>
      <dgm:t>
        <a:bodyPr/>
        <a:lstStyle/>
        <a:p>
          <a:pPr>
            <a:buFont typeface="Wingdings" charset="2"/>
            <a:buNone/>
          </a:pPr>
          <a:r>
            <a:rPr lang="en-GB" b="1" dirty="0" smtClean="0">
              <a:latin typeface="Arial" panose="020B0604020202020204" pitchFamily="34" charset="0"/>
              <a:cs typeface="Arial" panose="020B0604020202020204" pitchFamily="34" charset="0"/>
            </a:rPr>
            <a:t>Societal </a:t>
          </a:r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cost-benefit test 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to obtain integrated value of joint companies, based on F, S, E (e.g. using integrated value methodology of SF 2.0)</a:t>
          </a:r>
          <a:endParaRPr lang="nl-NL" dirty="0"/>
        </a:p>
      </dgm:t>
    </dgm:pt>
    <dgm:pt modelId="{0FB9BC2B-D741-4843-A2DE-4D3E5C3EE21F}" type="parTrans" cxnId="{C9B53ABA-C6E3-48DC-B393-1064C752889F}">
      <dgm:prSet/>
      <dgm:spPr/>
      <dgm:t>
        <a:bodyPr/>
        <a:lstStyle/>
        <a:p>
          <a:endParaRPr lang="nl-NL"/>
        </a:p>
      </dgm:t>
    </dgm:pt>
    <dgm:pt modelId="{CDAD9A21-44E8-4125-B147-F166D7A901A3}" type="sibTrans" cxnId="{C9B53ABA-C6E3-48DC-B393-1064C752889F}">
      <dgm:prSet/>
      <dgm:spPr/>
      <dgm:t>
        <a:bodyPr/>
        <a:lstStyle/>
        <a:p>
          <a:endParaRPr lang="nl-NL"/>
        </a:p>
      </dgm:t>
    </dgm:pt>
    <dgm:pt modelId="{00793B8C-C310-48DA-8458-4DACDE735750}">
      <dgm:prSet/>
      <dgm:spPr/>
      <dgm:t>
        <a:bodyPr/>
        <a:lstStyle/>
        <a:p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Only if </a:t>
          </a:r>
          <a:r>
            <a:rPr lang="en-GB" b="1">
              <a:latin typeface="Arial" panose="020B0604020202020204" pitchFamily="34" charset="0"/>
              <a:cs typeface="Arial" panose="020B0604020202020204" pitchFamily="34" charset="0"/>
            </a:rPr>
            <a:t>sum is positive</a:t>
          </a:r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 (in comparison to integrated value of stand-alone companies), take-over can go ahead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682B69-9237-464F-9729-E9856BB8539B}" type="parTrans" cxnId="{251CEEC7-AA2D-4FD1-8E1E-8667F523409F}">
      <dgm:prSet/>
      <dgm:spPr/>
      <dgm:t>
        <a:bodyPr/>
        <a:lstStyle/>
        <a:p>
          <a:endParaRPr lang="nl-NL"/>
        </a:p>
      </dgm:t>
    </dgm:pt>
    <dgm:pt modelId="{6E7740FD-40DE-47A9-B4E1-B59F841B4F68}" type="sibTrans" cxnId="{251CEEC7-AA2D-4FD1-8E1E-8667F523409F}">
      <dgm:prSet/>
      <dgm:spPr/>
      <dgm:t>
        <a:bodyPr/>
        <a:lstStyle/>
        <a:p>
          <a:endParaRPr lang="nl-NL"/>
        </a:p>
      </dgm:t>
    </dgm:pt>
    <dgm:pt modelId="{6816E0E3-D387-437D-9FD5-13096B3EB956}">
      <dgm:prSet/>
      <dgm:spPr/>
      <dgm:t>
        <a:bodyPr/>
        <a:lstStyle/>
        <a:p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Independent advisor gives a </a:t>
          </a:r>
          <a:r>
            <a:rPr lang="en-GB" b="1">
              <a:latin typeface="Arial" panose="020B0604020202020204" pitchFamily="34" charset="0"/>
              <a:cs typeface="Arial" panose="020B0604020202020204" pitchFamily="34" charset="0"/>
            </a:rPr>
            <a:t>fairness opinion </a:t>
          </a:r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on outcome </a:t>
          </a:r>
          <a:endParaRPr lang="nl-NL"/>
        </a:p>
      </dgm:t>
    </dgm:pt>
    <dgm:pt modelId="{B9600F47-E77E-4B23-BFC7-EF92611E46C3}" type="parTrans" cxnId="{2E7DC840-EE68-424E-9ABE-6CBB8A4976AF}">
      <dgm:prSet/>
      <dgm:spPr/>
      <dgm:t>
        <a:bodyPr/>
        <a:lstStyle/>
        <a:p>
          <a:endParaRPr lang="nl-NL"/>
        </a:p>
      </dgm:t>
    </dgm:pt>
    <dgm:pt modelId="{2417C580-6E61-4243-8B00-3BB05F6B0698}" type="sibTrans" cxnId="{2E7DC840-EE68-424E-9ABE-6CBB8A4976AF}">
      <dgm:prSet/>
      <dgm:spPr/>
      <dgm:t>
        <a:bodyPr/>
        <a:lstStyle/>
        <a:p>
          <a:endParaRPr lang="nl-NL"/>
        </a:p>
      </dgm:t>
    </dgm:pt>
    <dgm:pt modelId="{DFAC13C1-D9C7-4465-BD09-E42E5BB47300}" type="pres">
      <dgm:prSet presAssocID="{485DBE04-C8B5-4C64-91A5-C56B52D82E2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6291135C-2034-4012-BA17-28BC07A309C1}" type="pres">
      <dgm:prSet presAssocID="{7F4FE833-3C3E-49F5-BE08-97AD775B548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98CDF21-56F5-4FA9-9D90-4126514C295A}" type="pres">
      <dgm:prSet presAssocID="{CDAD9A21-44E8-4125-B147-F166D7A901A3}" presName="sibTrans" presStyleLbl="sibTrans2D1" presStyleIdx="0" presStyleCnt="2"/>
      <dgm:spPr/>
      <dgm:t>
        <a:bodyPr/>
        <a:lstStyle/>
        <a:p>
          <a:endParaRPr lang="nl-NL"/>
        </a:p>
      </dgm:t>
    </dgm:pt>
    <dgm:pt modelId="{4034339C-2612-4356-8316-E933D9A0C02B}" type="pres">
      <dgm:prSet presAssocID="{CDAD9A21-44E8-4125-B147-F166D7A901A3}" presName="connectorText" presStyleLbl="sibTrans2D1" presStyleIdx="0" presStyleCnt="2"/>
      <dgm:spPr/>
      <dgm:t>
        <a:bodyPr/>
        <a:lstStyle/>
        <a:p>
          <a:endParaRPr lang="nl-NL"/>
        </a:p>
      </dgm:t>
    </dgm:pt>
    <dgm:pt modelId="{20E38F4F-96AC-4102-81A9-AA0A9A468D7F}" type="pres">
      <dgm:prSet presAssocID="{00793B8C-C310-48DA-8458-4DACDE73575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67DDFA4-2542-4415-BFAF-84C4DA7CEA53}" type="pres">
      <dgm:prSet presAssocID="{6E7740FD-40DE-47A9-B4E1-B59F841B4F68}" presName="sibTrans" presStyleLbl="sibTrans2D1" presStyleIdx="1" presStyleCnt="2"/>
      <dgm:spPr/>
      <dgm:t>
        <a:bodyPr/>
        <a:lstStyle/>
        <a:p>
          <a:endParaRPr lang="nl-NL"/>
        </a:p>
      </dgm:t>
    </dgm:pt>
    <dgm:pt modelId="{51812108-8CE7-42C3-9E1E-47A4D8D14258}" type="pres">
      <dgm:prSet presAssocID="{6E7740FD-40DE-47A9-B4E1-B59F841B4F68}" presName="connectorText" presStyleLbl="sibTrans2D1" presStyleIdx="1" presStyleCnt="2"/>
      <dgm:spPr/>
      <dgm:t>
        <a:bodyPr/>
        <a:lstStyle/>
        <a:p>
          <a:endParaRPr lang="nl-NL"/>
        </a:p>
      </dgm:t>
    </dgm:pt>
    <dgm:pt modelId="{EDA7027B-4F7A-4A15-B089-9F54B03459F2}" type="pres">
      <dgm:prSet presAssocID="{6816E0E3-D387-437D-9FD5-13096B3EB95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AFEE55BC-3A37-4C40-9971-8D6CE3717F98}" type="presOf" srcId="{00793B8C-C310-48DA-8458-4DACDE735750}" destId="{20E38F4F-96AC-4102-81A9-AA0A9A468D7F}" srcOrd="0" destOrd="0" presId="urn:microsoft.com/office/officeart/2005/8/layout/process1"/>
    <dgm:cxn modelId="{C9B53ABA-C6E3-48DC-B393-1064C752889F}" srcId="{485DBE04-C8B5-4C64-91A5-C56B52D82E23}" destId="{7F4FE833-3C3E-49F5-BE08-97AD775B548F}" srcOrd="0" destOrd="0" parTransId="{0FB9BC2B-D741-4843-A2DE-4D3E5C3EE21F}" sibTransId="{CDAD9A21-44E8-4125-B147-F166D7A901A3}"/>
    <dgm:cxn modelId="{FF5C97AD-7732-44F3-9123-14D3DF3D2CAA}" type="presOf" srcId="{6816E0E3-D387-437D-9FD5-13096B3EB956}" destId="{EDA7027B-4F7A-4A15-B089-9F54B03459F2}" srcOrd="0" destOrd="0" presId="urn:microsoft.com/office/officeart/2005/8/layout/process1"/>
    <dgm:cxn modelId="{A33CB83E-0D12-484E-AFB6-EBA2BA0D2C98}" type="presOf" srcId="{485DBE04-C8B5-4C64-91A5-C56B52D82E23}" destId="{DFAC13C1-D9C7-4465-BD09-E42E5BB47300}" srcOrd="0" destOrd="0" presId="urn:microsoft.com/office/officeart/2005/8/layout/process1"/>
    <dgm:cxn modelId="{7925CE7B-3E6F-409D-9EBA-CE7CF20685FA}" type="presOf" srcId="{CDAD9A21-44E8-4125-B147-F166D7A901A3}" destId="{798CDF21-56F5-4FA9-9D90-4126514C295A}" srcOrd="0" destOrd="0" presId="urn:microsoft.com/office/officeart/2005/8/layout/process1"/>
    <dgm:cxn modelId="{2E7DC840-EE68-424E-9ABE-6CBB8A4976AF}" srcId="{485DBE04-C8B5-4C64-91A5-C56B52D82E23}" destId="{6816E0E3-D387-437D-9FD5-13096B3EB956}" srcOrd="2" destOrd="0" parTransId="{B9600F47-E77E-4B23-BFC7-EF92611E46C3}" sibTransId="{2417C580-6E61-4243-8B00-3BB05F6B0698}"/>
    <dgm:cxn modelId="{849243E7-3BFC-49DB-9B66-EB6A90C2C89B}" type="presOf" srcId="{CDAD9A21-44E8-4125-B147-F166D7A901A3}" destId="{4034339C-2612-4356-8316-E933D9A0C02B}" srcOrd="1" destOrd="0" presId="urn:microsoft.com/office/officeart/2005/8/layout/process1"/>
    <dgm:cxn modelId="{251CEEC7-AA2D-4FD1-8E1E-8667F523409F}" srcId="{485DBE04-C8B5-4C64-91A5-C56B52D82E23}" destId="{00793B8C-C310-48DA-8458-4DACDE735750}" srcOrd="1" destOrd="0" parTransId="{8D682B69-9237-464F-9729-E9856BB8539B}" sibTransId="{6E7740FD-40DE-47A9-B4E1-B59F841B4F68}"/>
    <dgm:cxn modelId="{0784D8E9-4C6B-403F-86CD-8DD0771F057F}" type="presOf" srcId="{6E7740FD-40DE-47A9-B4E1-B59F841B4F68}" destId="{51812108-8CE7-42C3-9E1E-47A4D8D14258}" srcOrd="1" destOrd="0" presId="urn:microsoft.com/office/officeart/2005/8/layout/process1"/>
    <dgm:cxn modelId="{CCEABABA-6299-42C9-91D9-C698AACB435A}" type="presOf" srcId="{6E7740FD-40DE-47A9-B4E1-B59F841B4F68}" destId="{C67DDFA4-2542-4415-BFAF-84C4DA7CEA53}" srcOrd="0" destOrd="0" presId="urn:microsoft.com/office/officeart/2005/8/layout/process1"/>
    <dgm:cxn modelId="{8FD61DCE-7D1D-4A96-93D0-A1B391601D9D}" type="presOf" srcId="{7F4FE833-3C3E-49F5-BE08-97AD775B548F}" destId="{6291135C-2034-4012-BA17-28BC07A309C1}" srcOrd="0" destOrd="0" presId="urn:microsoft.com/office/officeart/2005/8/layout/process1"/>
    <dgm:cxn modelId="{E600EF0B-763B-467D-9643-8ABB1A5F499A}" type="presParOf" srcId="{DFAC13C1-D9C7-4465-BD09-E42E5BB47300}" destId="{6291135C-2034-4012-BA17-28BC07A309C1}" srcOrd="0" destOrd="0" presId="urn:microsoft.com/office/officeart/2005/8/layout/process1"/>
    <dgm:cxn modelId="{8C754AC9-EAF1-420D-86BD-A0212804B8BE}" type="presParOf" srcId="{DFAC13C1-D9C7-4465-BD09-E42E5BB47300}" destId="{798CDF21-56F5-4FA9-9D90-4126514C295A}" srcOrd="1" destOrd="0" presId="urn:microsoft.com/office/officeart/2005/8/layout/process1"/>
    <dgm:cxn modelId="{BDDDC513-B7AD-432B-BAFB-C7E9E974E086}" type="presParOf" srcId="{798CDF21-56F5-4FA9-9D90-4126514C295A}" destId="{4034339C-2612-4356-8316-E933D9A0C02B}" srcOrd="0" destOrd="0" presId="urn:microsoft.com/office/officeart/2005/8/layout/process1"/>
    <dgm:cxn modelId="{C78C5DF9-AA3F-4433-B14E-E9CAE9A71696}" type="presParOf" srcId="{DFAC13C1-D9C7-4465-BD09-E42E5BB47300}" destId="{20E38F4F-96AC-4102-81A9-AA0A9A468D7F}" srcOrd="2" destOrd="0" presId="urn:microsoft.com/office/officeart/2005/8/layout/process1"/>
    <dgm:cxn modelId="{C0A7EA2A-27A2-4C75-810B-56FA5CF1FEC7}" type="presParOf" srcId="{DFAC13C1-D9C7-4465-BD09-E42E5BB47300}" destId="{C67DDFA4-2542-4415-BFAF-84C4DA7CEA53}" srcOrd="3" destOrd="0" presId="urn:microsoft.com/office/officeart/2005/8/layout/process1"/>
    <dgm:cxn modelId="{2648D632-4E8E-4D37-BFB3-E350CB7E8134}" type="presParOf" srcId="{C67DDFA4-2542-4415-BFAF-84C4DA7CEA53}" destId="{51812108-8CE7-42C3-9E1E-47A4D8D14258}" srcOrd="0" destOrd="0" presId="urn:microsoft.com/office/officeart/2005/8/layout/process1"/>
    <dgm:cxn modelId="{69240124-21EB-4DE3-9483-018FDD899D25}" type="presParOf" srcId="{DFAC13C1-D9C7-4465-BD09-E42E5BB47300}" destId="{EDA7027B-4F7A-4A15-B089-9F54B03459F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9E8C198-8FD0-4E05-8319-B985154BAE2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9695545A-6876-4A5D-96EF-B09F58EA985C}">
      <dgm:prSet phldrT="[Tekst]"/>
      <dgm:spPr/>
      <dgm:t>
        <a:bodyPr/>
        <a:lstStyle/>
        <a:p>
          <a:r>
            <a:rPr lang="en-GB" b="1" dirty="0">
              <a:latin typeface="Arial"/>
              <a:cs typeface="Arial"/>
            </a:rPr>
            <a:t>Private company</a:t>
          </a:r>
          <a:r>
            <a:rPr lang="en-GB" dirty="0">
              <a:latin typeface="Arial"/>
              <a:cs typeface="Arial"/>
            </a:rPr>
            <a:t>: private equity owner appoints management and can intervene directly</a:t>
          </a:r>
          <a:endParaRPr lang="nl-NL" dirty="0"/>
        </a:p>
      </dgm:t>
    </dgm:pt>
    <dgm:pt modelId="{644C3BF3-7B12-412E-BE9E-DAC076596AFD}" type="parTrans" cxnId="{50C77CB4-C52A-4193-8D00-D3D8A972E8DD}">
      <dgm:prSet/>
      <dgm:spPr/>
      <dgm:t>
        <a:bodyPr/>
        <a:lstStyle/>
        <a:p>
          <a:endParaRPr lang="nl-NL"/>
        </a:p>
      </dgm:t>
    </dgm:pt>
    <dgm:pt modelId="{C776A804-9E3E-4DCE-B74E-5365D4E62B95}" type="sibTrans" cxnId="{50C77CB4-C52A-4193-8D00-D3D8A972E8DD}">
      <dgm:prSet/>
      <dgm:spPr/>
      <dgm:t>
        <a:bodyPr/>
        <a:lstStyle/>
        <a:p>
          <a:endParaRPr lang="nl-NL"/>
        </a:p>
      </dgm:t>
    </dgm:pt>
    <dgm:pt modelId="{7FA4EE0C-F2B0-4D13-AEE2-47FBBFFDEABD}">
      <dgm:prSet/>
      <dgm:spPr/>
      <dgm:t>
        <a:bodyPr/>
        <a:lstStyle/>
        <a:p>
          <a:r>
            <a:rPr lang="en-GB" b="1">
              <a:latin typeface="Arial"/>
              <a:cs typeface="Arial"/>
            </a:rPr>
            <a:t>Cooperation</a:t>
          </a:r>
          <a:r>
            <a:rPr lang="en-GB">
              <a:latin typeface="Arial"/>
              <a:cs typeface="Arial"/>
            </a:rPr>
            <a:t> (group of people like suppliers or customers): working for mutual benefit (but cannot raise fresh equity)</a:t>
          </a:r>
          <a:endParaRPr lang="en-GB" dirty="0">
            <a:latin typeface="Arial"/>
            <a:cs typeface="Arial"/>
          </a:endParaRPr>
        </a:p>
      </dgm:t>
    </dgm:pt>
    <dgm:pt modelId="{43BE11BC-0F87-4EFF-93F0-519E828DB8E5}" type="parTrans" cxnId="{C7D48A65-E4C2-4E06-B99F-334872F97272}">
      <dgm:prSet/>
      <dgm:spPr/>
      <dgm:t>
        <a:bodyPr/>
        <a:lstStyle/>
        <a:p>
          <a:endParaRPr lang="nl-NL"/>
        </a:p>
      </dgm:t>
    </dgm:pt>
    <dgm:pt modelId="{5078D7AF-FB58-4CF3-8526-503C90057414}" type="sibTrans" cxnId="{C7D48A65-E4C2-4E06-B99F-334872F97272}">
      <dgm:prSet/>
      <dgm:spPr/>
      <dgm:t>
        <a:bodyPr/>
        <a:lstStyle/>
        <a:p>
          <a:endParaRPr lang="nl-NL"/>
        </a:p>
      </dgm:t>
    </dgm:pt>
    <dgm:pt modelId="{F3EC2A31-E69D-42F9-8EDA-15B2C86C9F7A}">
      <dgm:prSet/>
      <dgm:spPr/>
      <dgm:t>
        <a:bodyPr/>
        <a:lstStyle/>
        <a:p>
          <a:r>
            <a:rPr lang="en-GB" b="1">
              <a:latin typeface="Arial"/>
              <a:cs typeface="Arial"/>
            </a:rPr>
            <a:t>B corporation</a:t>
          </a:r>
          <a:r>
            <a:rPr lang="en-GB">
              <a:latin typeface="Arial"/>
              <a:cs typeface="Arial"/>
            </a:rPr>
            <a:t>: certified company meeting social and environmental standards (but no legal status)</a:t>
          </a:r>
          <a:endParaRPr lang="en-GB" dirty="0">
            <a:latin typeface="Arial"/>
            <a:cs typeface="Arial"/>
          </a:endParaRPr>
        </a:p>
      </dgm:t>
    </dgm:pt>
    <dgm:pt modelId="{382940A0-61E2-4F62-BA8B-617256D262B7}" type="parTrans" cxnId="{C081DD0D-F756-490C-8117-F2B314F1F329}">
      <dgm:prSet/>
      <dgm:spPr/>
      <dgm:t>
        <a:bodyPr/>
        <a:lstStyle/>
        <a:p>
          <a:endParaRPr lang="nl-NL"/>
        </a:p>
      </dgm:t>
    </dgm:pt>
    <dgm:pt modelId="{0A24DFB6-EDC2-4C52-A8C7-736345A3454E}" type="sibTrans" cxnId="{C081DD0D-F756-490C-8117-F2B314F1F329}">
      <dgm:prSet/>
      <dgm:spPr/>
      <dgm:t>
        <a:bodyPr/>
        <a:lstStyle/>
        <a:p>
          <a:endParaRPr lang="nl-NL"/>
        </a:p>
      </dgm:t>
    </dgm:pt>
    <dgm:pt modelId="{DF52E1B0-5B37-4038-93B6-5F1C1AFA2DAA}">
      <dgm:prSet/>
      <dgm:spPr/>
      <dgm:t>
        <a:bodyPr/>
        <a:lstStyle/>
        <a:p>
          <a:r>
            <a:rPr lang="en-GB" b="1">
              <a:latin typeface="Arial"/>
              <a:cs typeface="Arial"/>
            </a:rPr>
            <a:t>Social enterprise</a:t>
          </a:r>
          <a:r>
            <a:rPr lang="en-GB">
              <a:latin typeface="Arial"/>
              <a:cs typeface="Arial"/>
            </a:rPr>
            <a:t> with a social or environmental goal</a:t>
          </a:r>
          <a:endParaRPr lang="en-GB" dirty="0">
            <a:latin typeface="Arial"/>
            <a:cs typeface="Arial"/>
          </a:endParaRPr>
        </a:p>
      </dgm:t>
    </dgm:pt>
    <dgm:pt modelId="{29AA1AA4-7701-415D-85F4-6D1D9396DFF7}" type="parTrans" cxnId="{3A75A0E5-7D75-442E-81C6-575090F34D7B}">
      <dgm:prSet/>
      <dgm:spPr/>
      <dgm:t>
        <a:bodyPr/>
        <a:lstStyle/>
        <a:p>
          <a:endParaRPr lang="nl-NL"/>
        </a:p>
      </dgm:t>
    </dgm:pt>
    <dgm:pt modelId="{27DEF027-E08C-4725-8C37-5D8641BD9485}" type="sibTrans" cxnId="{3A75A0E5-7D75-442E-81C6-575090F34D7B}">
      <dgm:prSet/>
      <dgm:spPr/>
      <dgm:t>
        <a:bodyPr/>
        <a:lstStyle/>
        <a:p>
          <a:endParaRPr lang="nl-NL"/>
        </a:p>
      </dgm:t>
    </dgm:pt>
    <dgm:pt modelId="{8FF82242-0146-4346-82FD-46FDED49E163}">
      <dgm:prSet/>
      <dgm:spPr/>
      <dgm:t>
        <a:bodyPr/>
        <a:lstStyle/>
        <a:p>
          <a:r>
            <a:rPr lang="en-GB" b="1">
              <a:latin typeface="Arial"/>
              <a:cs typeface="Arial"/>
            </a:rPr>
            <a:t>Governmental organisation </a:t>
          </a:r>
          <a:r>
            <a:rPr lang="en-GB">
              <a:latin typeface="Arial"/>
              <a:cs typeface="Arial"/>
            </a:rPr>
            <a:t>with a public objective: run for the public good, but profit motive (for operational efficiency) missing</a:t>
          </a:r>
          <a:endParaRPr lang="en-GB" dirty="0">
            <a:latin typeface="Arial"/>
            <a:cs typeface="Arial"/>
          </a:endParaRPr>
        </a:p>
      </dgm:t>
    </dgm:pt>
    <dgm:pt modelId="{ED129537-2CD7-4899-8BFA-5512EEB5A63C}" type="parTrans" cxnId="{26A209E1-4148-4D3E-9205-C1D645836780}">
      <dgm:prSet/>
      <dgm:spPr/>
      <dgm:t>
        <a:bodyPr/>
        <a:lstStyle/>
        <a:p>
          <a:endParaRPr lang="nl-NL"/>
        </a:p>
      </dgm:t>
    </dgm:pt>
    <dgm:pt modelId="{D09B3FAF-6342-41E3-995B-75FBB42CF121}" type="sibTrans" cxnId="{26A209E1-4148-4D3E-9205-C1D645836780}">
      <dgm:prSet/>
      <dgm:spPr/>
      <dgm:t>
        <a:bodyPr/>
        <a:lstStyle/>
        <a:p>
          <a:endParaRPr lang="nl-NL"/>
        </a:p>
      </dgm:t>
    </dgm:pt>
    <dgm:pt modelId="{09C642A3-A1F2-43AF-83A9-4D9D6DE40101}" type="pres">
      <dgm:prSet presAssocID="{89E8C198-8FD0-4E05-8319-B985154BAE2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C9DE6F95-4B69-4F46-B9B6-2E3DA44B81C6}" type="pres">
      <dgm:prSet presAssocID="{9695545A-6876-4A5D-96EF-B09F58EA985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7235F37-7C41-4A1F-B85A-12671D1B34C0}" type="pres">
      <dgm:prSet presAssocID="{C776A804-9E3E-4DCE-B74E-5365D4E62B95}" presName="sibTrans" presStyleCnt="0"/>
      <dgm:spPr/>
    </dgm:pt>
    <dgm:pt modelId="{58423829-1331-4618-BE57-E34F2A32F30F}" type="pres">
      <dgm:prSet presAssocID="{7FA4EE0C-F2B0-4D13-AEE2-47FBBFFDEAB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FE21965-A653-487A-8AEC-B5B9027DCDDF}" type="pres">
      <dgm:prSet presAssocID="{5078D7AF-FB58-4CF3-8526-503C90057414}" presName="sibTrans" presStyleCnt="0"/>
      <dgm:spPr/>
    </dgm:pt>
    <dgm:pt modelId="{62691AD3-1F9E-40E2-825F-342A4182168F}" type="pres">
      <dgm:prSet presAssocID="{F3EC2A31-E69D-42F9-8EDA-15B2C86C9F7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9E497B3-60D7-4913-9802-9AEFF7A7ABF4}" type="pres">
      <dgm:prSet presAssocID="{0A24DFB6-EDC2-4C52-A8C7-736345A3454E}" presName="sibTrans" presStyleCnt="0"/>
      <dgm:spPr/>
    </dgm:pt>
    <dgm:pt modelId="{92F6B13D-4C97-4075-BB54-297A02A2F1FF}" type="pres">
      <dgm:prSet presAssocID="{DF52E1B0-5B37-4038-93B6-5F1C1AFA2DA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FE222A3-A6C6-483F-96D6-7F35918E0427}" type="pres">
      <dgm:prSet presAssocID="{27DEF027-E08C-4725-8C37-5D8641BD9485}" presName="sibTrans" presStyleCnt="0"/>
      <dgm:spPr/>
    </dgm:pt>
    <dgm:pt modelId="{CA6E87FB-6B8D-40FC-96E4-C1028DDF2AE3}" type="pres">
      <dgm:prSet presAssocID="{8FF82242-0146-4346-82FD-46FDED49E16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50C77CB4-C52A-4193-8D00-D3D8A972E8DD}" srcId="{89E8C198-8FD0-4E05-8319-B985154BAE20}" destId="{9695545A-6876-4A5D-96EF-B09F58EA985C}" srcOrd="0" destOrd="0" parTransId="{644C3BF3-7B12-412E-BE9E-DAC076596AFD}" sibTransId="{C776A804-9E3E-4DCE-B74E-5365D4E62B95}"/>
    <dgm:cxn modelId="{13B3E51C-2C2C-44FB-AAD2-258E9826A97F}" type="presOf" srcId="{DF52E1B0-5B37-4038-93B6-5F1C1AFA2DAA}" destId="{92F6B13D-4C97-4075-BB54-297A02A2F1FF}" srcOrd="0" destOrd="0" presId="urn:microsoft.com/office/officeart/2005/8/layout/default"/>
    <dgm:cxn modelId="{C081DD0D-F756-490C-8117-F2B314F1F329}" srcId="{89E8C198-8FD0-4E05-8319-B985154BAE20}" destId="{F3EC2A31-E69D-42F9-8EDA-15B2C86C9F7A}" srcOrd="2" destOrd="0" parTransId="{382940A0-61E2-4F62-BA8B-617256D262B7}" sibTransId="{0A24DFB6-EDC2-4C52-A8C7-736345A3454E}"/>
    <dgm:cxn modelId="{3C5675DA-7CBD-4B16-A5EB-36DBA7D7DA28}" type="presOf" srcId="{89E8C198-8FD0-4E05-8319-B985154BAE20}" destId="{09C642A3-A1F2-43AF-83A9-4D9D6DE40101}" srcOrd="0" destOrd="0" presId="urn:microsoft.com/office/officeart/2005/8/layout/default"/>
    <dgm:cxn modelId="{7F2D70DE-3D49-4E77-B0AE-9D365E9998FD}" type="presOf" srcId="{9695545A-6876-4A5D-96EF-B09F58EA985C}" destId="{C9DE6F95-4B69-4F46-B9B6-2E3DA44B81C6}" srcOrd="0" destOrd="0" presId="urn:microsoft.com/office/officeart/2005/8/layout/default"/>
    <dgm:cxn modelId="{EEC8D280-436E-4EF4-9973-AB6F1FC47508}" type="presOf" srcId="{F3EC2A31-E69D-42F9-8EDA-15B2C86C9F7A}" destId="{62691AD3-1F9E-40E2-825F-342A4182168F}" srcOrd="0" destOrd="0" presId="urn:microsoft.com/office/officeart/2005/8/layout/default"/>
    <dgm:cxn modelId="{C7D48A65-E4C2-4E06-B99F-334872F97272}" srcId="{89E8C198-8FD0-4E05-8319-B985154BAE20}" destId="{7FA4EE0C-F2B0-4D13-AEE2-47FBBFFDEABD}" srcOrd="1" destOrd="0" parTransId="{43BE11BC-0F87-4EFF-93F0-519E828DB8E5}" sibTransId="{5078D7AF-FB58-4CF3-8526-503C90057414}"/>
    <dgm:cxn modelId="{26A209E1-4148-4D3E-9205-C1D645836780}" srcId="{89E8C198-8FD0-4E05-8319-B985154BAE20}" destId="{8FF82242-0146-4346-82FD-46FDED49E163}" srcOrd="4" destOrd="0" parTransId="{ED129537-2CD7-4899-8BFA-5512EEB5A63C}" sibTransId="{D09B3FAF-6342-41E3-995B-75FBB42CF121}"/>
    <dgm:cxn modelId="{6DA9757A-2369-44F9-BB73-552CA1C807D0}" type="presOf" srcId="{7FA4EE0C-F2B0-4D13-AEE2-47FBBFFDEABD}" destId="{58423829-1331-4618-BE57-E34F2A32F30F}" srcOrd="0" destOrd="0" presId="urn:microsoft.com/office/officeart/2005/8/layout/default"/>
    <dgm:cxn modelId="{76846711-D71A-4DAF-B5EF-D46B7497453C}" type="presOf" srcId="{8FF82242-0146-4346-82FD-46FDED49E163}" destId="{CA6E87FB-6B8D-40FC-96E4-C1028DDF2AE3}" srcOrd="0" destOrd="0" presId="urn:microsoft.com/office/officeart/2005/8/layout/default"/>
    <dgm:cxn modelId="{3A75A0E5-7D75-442E-81C6-575090F34D7B}" srcId="{89E8C198-8FD0-4E05-8319-B985154BAE20}" destId="{DF52E1B0-5B37-4038-93B6-5F1C1AFA2DAA}" srcOrd="3" destOrd="0" parTransId="{29AA1AA4-7701-415D-85F4-6D1D9396DFF7}" sibTransId="{27DEF027-E08C-4725-8C37-5D8641BD9485}"/>
    <dgm:cxn modelId="{10326210-DA3C-4A2A-9849-7ABC6A9CF01B}" type="presParOf" srcId="{09C642A3-A1F2-43AF-83A9-4D9D6DE40101}" destId="{C9DE6F95-4B69-4F46-B9B6-2E3DA44B81C6}" srcOrd="0" destOrd="0" presId="urn:microsoft.com/office/officeart/2005/8/layout/default"/>
    <dgm:cxn modelId="{5AE54C02-D414-4C38-AE51-0FAE423EBF40}" type="presParOf" srcId="{09C642A3-A1F2-43AF-83A9-4D9D6DE40101}" destId="{97235F37-7C41-4A1F-B85A-12671D1B34C0}" srcOrd="1" destOrd="0" presId="urn:microsoft.com/office/officeart/2005/8/layout/default"/>
    <dgm:cxn modelId="{733AE7EF-F685-4C75-9183-9D21C2EF84FB}" type="presParOf" srcId="{09C642A3-A1F2-43AF-83A9-4D9D6DE40101}" destId="{58423829-1331-4618-BE57-E34F2A32F30F}" srcOrd="2" destOrd="0" presId="urn:microsoft.com/office/officeart/2005/8/layout/default"/>
    <dgm:cxn modelId="{D3F1DAC9-AE23-4574-9B42-B710F209EF8F}" type="presParOf" srcId="{09C642A3-A1F2-43AF-83A9-4D9D6DE40101}" destId="{5FE21965-A653-487A-8AEC-B5B9027DCDDF}" srcOrd="3" destOrd="0" presId="urn:microsoft.com/office/officeart/2005/8/layout/default"/>
    <dgm:cxn modelId="{01836B3B-814F-4E3B-A156-A4BEE3EA99C3}" type="presParOf" srcId="{09C642A3-A1F2-43AF-83A9-4D9D6DE40101}" destId="{62691AD3-1F9E-40E2-825F-342A4182168F}" srcOrd="4" destOrd="0" presId="urn:microsoft.com/office/officeart/2005/8/layout/default"/>
    <dgm:cxn modelId="{59B2EA2C-836E-4684-85BE-144276BFBA6F}" type="presParOf" srcId="{09C642A3-A1F2-43AF-83A9-4D9D6DE40101}" destId="{F9E497B3-60D7-4913-9802-9AEFF7A7ABF4}" srcOrd="5" destOrd="0" presId="urn:microsoft.com/office/officeart/2005/8/layout/default"/>
    <dgm:cxn modelId="{75A65A24-ABEB-49A1-A973-BC6A0A225B54}" type="presParOf" srcId="{09C642A3-A1F2-43AF-83A9-4D9D6DE40101}" destId="{92F6B13D-4C97-4075-BB54-297A02A2F1FF}" srcOrd="6" destOrd="0" presId="urn:microsoft.com/office/officeart/2005/8/layout/default"/>
    <dgm:cxn modelId="{8EE97CF1-3EA3-4112-8807-82EE2FEAAC29}" type="presParOf" srcId="{09C642A3-A1F2-43AF-83A9-4D9D6DE40101}" destId="{9FE222A3-A6C6-483F-96D6-7F35918E0427}" srcOrd="7" destOrd="0" presId="urn:microsoft.com/office/officeart/2005/8/layout/default"/>
    <dgm:cxn modelId="{C8B19CFC-58E3-48F2-8E20-03171028D58D}" type="presParOf" srcId="{09C642A3-A1F2-43AF-83A9-4D9D6DE40101}" destId="{CA6E87FB-6B8D-40FC-96E4-C1028DDF2AE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D47EEA3-2350-41AC-A208-55469BBCF91C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FD364790-A676-45E9-BDAB-5617731CDAF4}">
      <dgm:prSet phldrT="[Tekst]" custT="1"/>
      <dgm:spPr/>
      <dgm:t>
        <a:bodyPr/>
        <a:lstStyle/>
        <a:p>
          <a:r>
            <a:rPr lang="en-GB" sz="1600" b="1" dirty="0">
              <a:latin typeface="Arial"/>
              <a:cs typeface="Arial"/>
            </a:rPr>
            <a:t>Long-term oriented pay </a:t>
          </a:r>
          <a:r>
            <a:rPr lang="en-GB" sz="1600" dirty="0">
              <a:latin typeface="Arial"/>
              <a:cs typeface="Arial"/>
            </a:rPr>
            <a:t>structure for executives</a:t>
          </a:r>
          <a:endParaRPr lang="nl-NL" sz="1600" dirty="0"/>
        </a:p>
      </dgm:t>
    </dgm:pt>
    <dgm:pt modelId="{E2E60C88-DA65-4CD2-BF3B-C3E741960B29}" type="parTrans" cxnId="{EF2CB28B-19E6-408E-BB13-D86347C90690}">
      <dgm:prSet/>
      <dgm:spPr/>
      <dgm:t>
        <a:bodyPr/>
        <a:lstStyle/>
        <a:p>
          <a:endParaRPr lang="nl-NL"/>
        </a:p>
      </dgm:t>
    </dgm:pt>
    <dgm:pt modelId="{751CD7FB-179D-4084-8EFA-AC4A72019628}" type="sibTrans" cxnId="{EF2CB28B-19E6-408E-BB13-D86347C90690}">
      <dgm:prSet/>
      <dgm:spPr/>
      <dgm:t>
        <a:bodyPr/>
        <a:lstStyle/>
        <a:p>
          <a:endParaRPr lang="nl-NL"/>
        </a:p>
      </dgm:t>
    </dgm:pt>
    <dgm:pt modelId="{F60FDEE8-17BC-4813-9DF9-AB2555520755}">
      <dgm:prSet custT="1"/>
      <dgm:spPr/>
      <dgm:t>
        <a:bodyPr/>
        <a:lstStyle/>
        <a:p>
          <a:r>
            <a:rPr lang="en-GB" sz="1400" dirty="0">
              <a:latin typeface="Arial"/>
              <a:cs typeface="Arial"/>
            </a:rPr>
            <a:t>Deferred reward principle</a:t>
          </a:r>
        </a:p>
      </dgm:t>
    </dgm:pt>
    <dgm:pt modelId="{2232F064-96F4-467D-88C8-562B61E61500}" type="parTrans" cxnId="{4D8486A0-BA74-4918-8627-71A91619C042}">
      <dgm:prSet/>
      <dgm:spPr/>
      <dgm:t>
        <a:bodyPr/>
        <a:lstStyle/>
        <a:p>
          <a:endParaRPr lang="nl-NL"/>
        </a:p>
      </dgm:t>
    </dgm:pt>
    <dgm:pt modelId="{D1D8068E-C633-4CA2-BE01-3F98BD0EFA43}" type="sibTrans" cxnId="{4D8486A0-BA74-4918-8627-71A91619C042}">
      <dgm:prSet/>
      <dgm:spPr/>
      <dgm:t>
        <a:bodyPr/>
        <a:lstStyle/>
        <a:p>
          <a:endParaRPr lang="nl-NL"/>
        </a:p>
      </dgm:t>
    </dgm:pt>
    <dgm:pt modelId="{A2F1A5C0-FFE1-464D-9D0C-9C4F610D8B17}">
      <dgm:prSet custT="1"/>
      <dgm:spPr/>
      <dgm:t>
        <a:bodyPr/>
        <a:lstStyle/>
        <a:p>
          <a:r>
            <a:rPr lang="en-GB" sz="1400" dirty="0">
              <a:latin typeface="Arial"/>
              <a:cs typeface="Arial"/>
            </a:rPr>
            <a:t>Clawback provisions</a:t>
          </a:r>
        </a:p>
      </dgm:t>
    </dgm:pt>
    <dgm:pt modelId="{C18720A8-E66F-4264-B40E-D52EB740B4C0}" type="parTrans" cxnId="{773A8A2F-277A-47E8-8C5D-432CF29A4353}">
      <dgm:prSet/>
      <dgm:spPr/>
      <dgm:t>
        <a:bodyPr/>
        <a:lstStyle/>
        <a:p>
          <a:endParaRPr lang="nl-NL"/>
        </a:p>
      </dgm:t>
    </dgm:pt>
    <dgm:pt modelId="{C7FE6BCA-C79B-4BD3-BB5B-872EB09CCF0A}" type="sibTrans" cxnId="{773A8A2F-277A-47E8-8C5D-432CF29A4353}">
      <dgm:prSet/>
      <dgm:spPr/>
      <dgm:t>
        <a:bodyPr/>
        <a:lstStyle/>
        <a:p>
          <a:endParaRPr lang="nl-NL"/>
        </a:p>
      </dgm:t>
    </dgm:pt>
    <dgm:pt modelId="{38CB01C0-2AE3-4805-9F2F-CC1E410F6B7A}">
      <dgm:prSet custT="1"/>
      <dgm:spPr/>
      <dgm:t>
        <a:bodyPr/>
        <a:lstStyle/>
        <a:p>
          <a:r>
            <a:rPr lang="en-GB" sz="1600" dirty="0">
              <a:latin typeface="Arial"/>
              <a:cs typeface="Arial"/>
            </a:rPr>
            <a:t>Reporting on </a:t>
          </a:r>
          <a:r>
            <a:rPr lang="en-GB" sz="1600" b="1" dirty="0">
              <a:latin typeface="Arial"/>
              <a:cs typeface="Arial"/>
            </a:rPr>
            <a:t>long-term goals</a:t>
          </a:r>
          <a:endParaRPr lang="en-GB" sz="1600" dirty="0">
            <a:latin typeface="Arial"/>
            <a:cs typeface="Arial"/>
          </a:endParaRPr>
        </a:p>
      </dgm:t>
    </dgm:pt>
    <dgm:pt modelId="{26437B5A-BDFC-40D1-97F6-1FFD790D3A40}" type="parTrans" cxnId="{6A3FE652-A2C0-4B7F-84D9-61D18F0A017F}">
      <dgm:prSet/>
      <dgm:spPr/>
      <dgm:t>
        <a:bodyPr/>
        <a:lstStyle/>
        <a:p>
          <a:endParaRPr lang="nl-NL"/>
        </a:p>
      </dgm:t>
    </dgm:pt>
    <dgm:pt modelId="{29401DB9-F485-4505-B73E-A08DE76B3FA2}" type="sibTrans" cxnId="{6A3FE652-A2C0-4B7F-84D9-61D18F0A017F}">
      <dgm:prSet/>
      <dgm:spPr/>
      <dgm:t>
        <a:bodyPr/>
        <a:lstStyle/>
        <a:p>
          <a:endParaRPr lang="nl-NL"/>
        </a:p>
      </dgm:t>
    </dgm:pt>
    <dgm:pt modelId="{863575F5-3F92-4D66-A492-3E4B1DC7F6FC}">
      <dgm:prSet custT="1"/>
      <dgm:spPr/>
      <dgm:t>
        <a:bodyPr/>
        <a:lstStyle/>
        <a:p>
          <a:r>
            <a:rPr lang="en-GB" sz="1400" dirty="0">
              <a:latin typeface="Arial"/>
              <a:cs typeface="Arial"/>
            </a:rPr>
            <a:t>Avoid single focus on short-term financial results</a:t>
          </a:r>
        </a:p>
      </dgm:t>
    </dgm:pt>
    <dgm:pt modelId="{80884F16-E15A-4423-A62F-2BAB69A8F77A}" type="parTrans" cxnId="{43ADA767-9C3B-4560-B1DD-F2B936CE63D8}">
      <dgm:prSet/>
      <dgm:spPr/>
      <dgm:t>
        <a:bodyPr/>
        <a:lstStyle/>
        <a:p>
          <a:endParaRPr lang="nl-NL"/>
        </a:p>
      </dgm:t>
    </dgm:pt>
    <dgm:pt modelId="{4EDEA7BD-FCDE-4813-931E-F2D9CAD56E7D}" type="sibTrans" cxnId="{43ADA767-9C3B-4560-B1DD-F2B936CE63D8}">
      <dgm:prSet/>
      <dgm:spPr/>
      <dgm:t>
        <a:bodyPr/>
        <a:lstStyle/>
        <a:p>
          <a:endParaRPr lang="nl-NL"/>
        </a:p>
      </dgm:t>
    </dgm:pt>
    <dgm:pt modelId="{235F5BCF-5510-486B-A785-6BBFC6844092}">
      <dgm:prSet custT="1"/>
      <dgm:spPr/>
      <dgm:t>
        <a:bodyPr/>
        <a:lstStyle/>
        <a:p>
          <a:r>
            <a:rPr lang="en-GB" sz="1400" dirty="0">
              <a:latin typeface="Arial"/>
              <a:cs typeface="Arial"/>
            </a:rPr>
            <a:t>And report on developments on all goals: F + S + E </a:t>
          </a:r>
        </a:p>
      </dgm:t>
    </dgm:pt>
    <dgm:pt modelId="{04387EB1-FB6A-4131-890D-1F5C7214216E}" type="parTrans" cxnId="{180DA5F0-9535-4364-AB14-8E6EB31285C9}">
      <dgm:prSet/>
      <dgm:spPr/>
      <dgm:t>
        <a:bodyPr/>
        <a:lstStyle/>
        <a:p>
          <a:endParaRPr lang="nl-NL"/>
        </a:p>
      </dgm:t>
    </dgm:pt>
    <dgm:pt modelId="{775D56DB-AB03-4DE5-91EA-3618F87D1B0A}" type="sibTrans" cxnId="{180DA5F0-9535-4364-AB14-8E6EB31285C9}">
      <dgm:prSet/>
      <dgm:spPr/>
      <dgm:t>
        <a:bodyPr/>
        <a:lstStyle/>
        <a:p>
          <a:endParaRPr lang="nl-NL"/>
        </a:p>
      </dgm:t>
    </dgm:pt>
    <dgm:pt modelId="{B1F3BE29-FF93-4936-B0C6-3500AE7C6A49}">
      <dgm:prSet custT="1"/>
      <dgm:spPr/>
      <dgm:t>
        <a:bodyPr/>
        <a:lstStyle/>
        <a:p>
          <a:r>
            <a:rPr lang="en-GB" sz="1600" b="1" dirty="0">
              <a:latin typeface="Arial"/>
              <a:cs typeface="Arial"/>
            </a:rPr>
            <a:t>Long-term performance </a:t>
          </a:r>
          <a:r>
            <a:rPr lang="en-GB" sz="1600" dirty="0">
              <a:latin typeface="Arial"/>
              <a:cs typeface="Arial"/>
            </a:rPr>
            <a:t>measures</a:t>
          </a:r>
        </a:p>
      </dgm:t>
    </dgm:pt>
    <dgm:pt modelId="{A2D3B8DB-DEB4-41A1-8194-7C7204F60E2D}" type="parTrans" cxnId="{3DBD7F6C-0426-4885-BA8A-2FF0E83ADC02}">
      <dgm:prSet/>
      <dgm:spPr/>
      <dgm:t>
        <a:bodyPr/>
        <a:lstStyle/>
        <a:p>
          <a:endParaRPr lang="nl-NL"/>
        </a:p>
      </dgm:t>
    </dgm:pt>
    <dgm:pt modelId="{999B48D0-9AFE-475D-AFCB-8F27C073A728}" type="sibTrans" cxnId="{3DBD7F6C-0426-4885-BA8A-2FF0E83ADC02}">
      <dgm:prSet/>
      <dgm:spPr/>
      <dgm:t>
        <a:bodyPr/>
        <a:lstStyle/>
        <a:p>
          <a:endParaRPr lang="nl-NL"/>
        </a:p>
      </dgm:t>
    </dgm:pt>
    <dgm:pt modelId="{1CA83A9E-2D92-4731-9BAB-9605A2AA1EEC}">
      <dgm:prSet custT="1"/>
      <dgm:spPr/>
      <dgm:t>
        <a:bodyPr/>
        <a:lstStyle/>
        <a:p>
          <a:r>
            <a:rPr lang="en-GB" sz="1400" dirty="0">
              <a:latin typeface="Arial"/>
              <a:cs typeface="Arial"/>
            </a:rPr>
            <a:t>Measure based on 3 or 5-year moving average</a:t>
          </a:r>
        </a:p>
      </dgm:t>
    </dgm:pt>
    <dgm:pt modelId="{6B57669F-7163-473F-A585-9A05648B8325}" type="parTrans" cxnId="{95CB1F90-A2F1-4422-BAEC-5AAE3457939D}">
      <dgm:prSet/>
      <dgm:spPr/>
      <dgm:t>
        <a:bodyPr/>
        <a:lstStyle/>
        <a:p>
          <a:endParaRPr lang="nl-NL"/>
        </a:p>
      </dgm:t>
    </dgm:pt>
    <dgm:pt modelId="{5BC09100-F3FA-4BFD-BB09-59FA5E187896}" type="sibTrans" cxnId="{95CB1F90-A2F1-4422-BAEC-5AAE3457939D}">
      <dgm:prSet/>
      <dgm:spPr/>
      <dgm:t>
        <a:bodyPr/>
        <a:lstStyle/>
        <a:p>
          <a:endParaRPr lang="nl-NL"/>
        </a:p>
      </dgm:t>
    </dgm:pt>
    <dgm:pt modelId="{575F1C74-D80B-4513-80FE-83174036E266}" type="pres">
      <dgm:prSet presAssocID="{FD47EEA3-2350-41AC-A208-55469BBCF91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nl-NL"/>
        </a:p>
      </dgm:t>
    </dgm:pt>
    <dgm:pt modelId="{0A169E1B-3C12-472C-A6E5-86A3BD04B6AB}" type="pres">
      <dgm:prSet presAssocID="{FD364790-A676-45E9-BDAB-5617731CDAF4}" presName="composite" presStyleCnt="0"/>
      <dgm:spPr/>
    </dgm:pt>
    <dgm:pt modelId="{6AA683BF-A25D-457F-9C72-24C6E72090E5}" type="pres">
      <dgm:prSet presAssocID="{FD364790-A676-45E9-BDAB-5617731CDAF4}" presName="bentUpArrow1" presStyleLbl="alignImgPlace1" presStyleIdx="0" presStyleCnt="2"/>
      <dgm:spPr/>
    </dgm:pt>
    <dgm:pt modelId="{A798DD1B-8623-49AB-BADE-5C0ABEF02760}" type="pres">
      <dgm:prSet presAssocID="{FD364790-A676-45E9-BDAB-5617731CDAF4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4904C97-C431-42BE-BFA7-13586E080FBE}" type="pres">
      <dgm:prSet presAssocID="{FD364790-A676-45E9-BDAB-5617731CDAF4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B1BE80B-64E3-4392-8187-B91CDAC4086D}" type="pres">
      <dgm:prSet presAssocID="{751CD7FB-179D-4084-8EFA-AC4A72019628}" presName="sibTrans" presStyleCnt="0"/>
      <dgm:spPr/>
    </dgm:pt>
    <dgm:pt modelId="{9176F172-135F-4F80-B731-8E5FF02CFA61}" type="pres">
      <dgm:prSet presAssocID="{38CB01C0-2AE3-4805-9F2F-CC1E410F6B7A}" presName="composite" presStyleCnt="0"/>
      <dgm:spPr/>
    </dgm:pt>
    <dgm:pt modelId="{A253AEFF-7293-4034-974F-7EC94CD89188}" type="pres">
      <dgm:prSet presAssocID="{38CB01C0-2AE3-4805-9F2F-CC1E410F6B7A}" presName="bentUpArrow1" presStyleLbl="alignImgPlace1" presStyleIdx="1" presStyleCnt="2"/>
      <dgm:spPr/>
    </dgm:pt>
    <dgm:pt modelId="{3C185DF9-A22C-44D9-B77A-5BA0ABDEBE1D}" type="pres">
      <dgm:prSet presAssocID="{38CB01C0-2AE3-4805-9F2F-CC1E410F6B7A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E2D8CCA-5FE7-4552-9D1A-484AE7228DA8}" type="pres">
      <dgm:prSet presAssocID="{38CB01C0-2AE3-4805-9F2F-CC1E410F6B7A}" presName="ChildText" presStyleLbl="revTx" presStyleIdx="1" presStyleCnt="3" custScaleX="187338" custLinFactNeighborX="47324" custLinFactNeighborY="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7B1682D-D0DE-419C-A497-124E071389B6}" type="pres">
      <dgm:prSet presAssocID="{29401DB9-F485-4505-B73E-A08DE76B3FA2}" presName="sibTrans" presStyleCnt="0"/>
      <dgm:spPr/>
    </dgm:pt>
    <dgm:pt modelId="{4905BD9C-7F12-4773-844E-A1E5D4A1910F}" type="pres">
      <dgm:prSet presAssocID="{B1F3BE29-FF93-4936-B0C6-3500AE7C6A49}" presName="composite" presStyleCnt="0"/>
      <dgm:spPr/>
    </dgm:pt>
    <dgm:pt modelId="{88A23535-1ED1-47AC-B64D-337ADE45EEC6}" type="pres">
      <dgm:prSet presAssocID="{B1F3BE29-FF93-4936-B0C6-3500AE7C6A49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900D897-21D1-4E2E-89EE-6F39B969C2FB}" type="pres">
      <dgm:prSet presAssocID="{B1F3BE29-FF93-4936-B0C6-3500AE7C6A49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B609300D-C759-423B-8EAA-40E7EDE673DE}" type="presOf" srcId="{235F5BCF-5510-486B-A785-6BBFC6844092}" destId="{6E2D8CCA-5FE7-4552-9D1A-484AE7228DA8}" srcOrd="0" destOrd="1" presId="urn:microsoft.com/office/officeart/2005/8/layout/StepDownProcess"/>
    <dgm:cxn modelId="{95CB1F90-A2F1-4422-BAEC-5AAE3457939D}" srcId="{B1F3BE29-FF93-4936-B0C6-3500AE7C6A49}" destId="{1CA83A9E-2D92-4731-9BAB-9605A2AA1EEC}" srcOrd="0" destOrd="0" parTransId="{6B57669F-7163-473F-A585-9A05648B8325}" sibTransId="{5BC09100-F3FA-4BFD-BB09-59FA5E187896}"/>
    <dgm:cxn modelId="{43ADA767-9C3B-4560-B1DD-F2B936CE63D8}" srcId="{38CB01C0-2AE3-4805-9F2F-CC1E410F6B7A}" destId="{863575F5-3F92-4D66-A492-3E4B1DC7F6FC}" srcOrd="0" destOrd="0" parTransId="{80884F16-E15A-4423-A62F-2BAB69A8F77A}" sibTransId="{4EDEA7BD-FCDE-4813-931E-F2D9CAD56E7D}"/>
    <dgm:cxn modelId="{6167E38F-B447-43CE-B410-20C4488ABCC8}" type="presOf" srcId="{A2F1A5C0-FFE1-464D-9D0C-9C4F610D8B17}" destId="{44904C97-C431-42BE-BFA7-13586E080FBE}" srcOrd="0" destOrd="1" presId="urn:microsoft.com/office/officeart/2005/8/layout/StepDownProcess"/>
    <dgm:cxn modelId="{9C261F8C-6E64-4FB2-A98F-1C018F8D1E33}" type="presOf" srcId="{F60FDEE8-17BC-4813-9DF9-AB2555520755}" destId="{44904C97-C431-42BE-BFA7-13586E080FBE}" srcOrd="0" destOrd="0" presId="urn:microsoft.com/office/officeart/2005/8/layout/StepDownProcess"/>
    <dgm:cxn modelId="{6A3FE652-A2C0-4B7F-84D9-61D18F0A017F}" srcId="{FD47EEA3-2350-41AC-A208-55469BBCF91C}" destId="{38CB01C0-2AE3-4805-9F2F-CC1E410F6B7A}" srcOrd="1" destOrd="0" parTransId="{26437B5A-BDFC-40D1-97F6-1FFD790D3A40}" sibTransId="{29401DB9-F485-4505-B73E-A08DE76B3FA2}"/>
    <dgm:cxn modelId="{F310A5FA-EEAA-4295-8F01-D5EFEA13AD7C}" type="presOf" srcId="{B1F3BE29-FF93-4936-B0C6-3500AE7C6A49}" destId="{88A23535-1ED1-47AC-B64D-337ADE45EEC6}" srcOrd="0" destOrd="0" presId="urn:microsoft.com/office/officeart/2005/8/layout/StepDownProcess"/>
    <dgm:cxn modelId="{4D8486A0-BA74-4918-8627-71A91619C042}" srcId="{FD364790-A676-45E9-BDAB-5617731CDAF4}" destId="{F60FDEE8-17BC-4813-9DF9-AB2555520755}" srcOrd="0" destOrd="0" parTransId="{2232F064-96F4-467D-88C8-562B61E61500}" sibTransId="{D1D8068E-C633-4CA2-BE01-3F98BD0EFA43}"/>
    <dgm:cxn modelId="{E9624FC0-A3C5-4A99-AEC6-AF5D34D5B188}" type="presOf" srcId="{1CA83A9E-2D92-4731-9BAB-9605A2AA1EEC}" destId="{F900D897-21D1-4E2E-89EE-6F39B969C2FB}" srcOrd="0" destOrd="0" presId="urn:microsoft.com/office/officeart/2005/8/layout/StepDownProcess"/>
    <dgm:cxn modelId="{EF2CB28B-19E6-408E-BB13-D86347C90690}" srcId="{FD47EEA3-2350-41AC-A208-55469BBCF91C}" destId="{FD364790-A676-45E9-BDAB-5617731CDAF4}" srcOrd="0" destOrd="0" parTransId="{E2E60C88-DA65-4CD2-BF3B-C3E741960B29}" sibTransId="{751CD7FB-179D-4084-8EFA-AC4A72019628}"/>
    <dgm:cxn modelId="{EE831D83-6D2B-49FC-8098-DF6A16739727}" type="presOf" srcId="{863575F5-3F92-4D66-A492-3E4B1DC7F6FC}" destId="{6E2D8CCA-5FE7-4552-9D1A-484AE7228DA8}" srcOrd="0" destOrd="0" presId="urn:microsoft.com/office/officeart/2005/8/layout/StepDownProcess"/>
    <dgm:cxn modelId="{37CB8AE9-709F-41DB-A990-932CBE22A9CA}" type="presOf" srcId="{FD364790-A676-45E9-BDAB-5617731CDAF4}" destId="{A798DD1B-8623-49AB-BADE-5C0ABEF02760}" srcOrd="0" destOrd="0" presId="urn:microsoft.com/office/officeart/2005/8/layout/StepDownProcess"/>
    <dgm:cxn modelId="{180DA5F0-9535-4364-AB14-8E6EB31285C9}" srcId="{38CB01C0-2AE3-4805-9F2F-CC1E410F6B7A}" destId="{235F5BCF-5510-486B-A785-6BBFC6844092}" srcOrd="1" destOrd="0" parTransId="{04387EB1-FB6A-4131-890D-1F5C7214216E}" sibTransId="{775D56DB-AB03-4DE5-91EA-3618F87D1B0A}"/>
    <dgm:cxn modelId="{D6AEBE32-49C5-4303-B674-F1C9A225FEB3}" type="presOf" srcId="{38CB01C0-2AE3-4805-9F2F-CC1E410F6B7A}" destId="{3C185DF9-A22C-44D9-B77A-5BA0ABDEBE1D}" srcOrd="0" destOrd="0" presId="urn:microsoft.com/office/officeart/2005/8/layout/StepDownProcess"/>
    <dgm:cxn modelId="{C1277B21-E213-4DD1-BF5F-76898EA4B1DE}" type="presOf" srcId="{FD47EEA3-2350-41AC-A208-55469BBCF91C}" destId="{575F1C74-D80B-4513-80FE-83174036E266}" srcOrd="0" destOrd="0" presId="urn:microsoft.com/office/officeart/2005/8/layout/StepDownProcess"/>
    <dgm:cxn modelId="{3DBD7F6C-0426-4885-BA8A-2FF0E83ADC02}" srcId="{FD47EEA3-2350-41AC-A208-55469BBCF91C}" destId="{B1F3BE29-FF93-4936-B0C6-3500AE7C6A49}" srcOrd="2" destOrd="0" parTransId="{A2D3B8DB-DEB4-41A1-8194-7C7204F60E2D}" sibTransId="{999B48D0-9AFE-475D-AFCB-8F27C073A728}"/>
    <dgm:cxn modelId="{773A8A2F-277A-47E8-8C5D-432CF29A4353}" srcId="{FD364790-A676-45E9-BDAB-5617731CDAF4}" destId="{A2F1A5C0-FFE1-464D-9D0C-9C4F610D8B17}" srcOrd="1" destOrd="0" parTransId="{C18720A8-E66F-4264-B40E-D52EB740B4C0}" sibTransId="{C7FE6BCA-C79B-4BD3-BB5B-872EB09CCF0A}"/>
    <dgm:cxn modelId="{6C4BFD8F-83AD-4163-960E-1331FE08636A}" type="presParOf" srcId="{575F1C74-D80B-4513-80FE-83174036E266}" destId="{0A169E1B-3C12-472C-A6E5-86A3BD04B6AB}" srcOrd="0" destOrd="0" presId="urn:microsoft.com/office/officeart/2005/8/layout/StepDownProcess"/>
    <dgm:cxn modelId="{57E7F164-B95B-4B97-9386-DDB398C8B123}" type="presParOf" srcId="{0A169E1B-3C12-472C-A6E5-86A3BD04B6AB}" destId="{6AA683BF-A25D-457F-9C72-24C6E72090E5}" srcOrd="0" destOrd="0" presId="urn:microsoft.com/office/officeart/2005/8/layout/StepDownProcess"/>
    <dgm:cxn modelId="{E5B9A170-FA36-4D3B-BD09-C7C52FFDB359}" type="presParOf" srcId="{0A169E1B-3C12-472C-A6E5-86A3BD04B6AB}" destId="{A798DD1B-8623-49AB-BADE-5C0ABEF02760}" srcOrd="1" destOrd="0" presId="urn:microsoft.com/office/officeart/2005/8/layout/StepDownProcess"/>
    <dgm:cxn modelId="{9C628F81-9EE4-4E40-9A87-AA993DC8A066}" type="presParOf" srcId="{0A169E1B-3C12-472C-A6E5-86A3BD04B6AB}" destId="{44904C97-C431-42BE-BFA7-13586E080FBE}" srcOrd="2" destOrd="0" presId="urn:microsoft.com/office/officeart/2005/8/layout/StepDownProcess"/>
    <dgm:cxn modelId="{0AF1E4D2-0167-4661-809E-580278ABBE64}" type="presParOf" srcId="{575F1C74-D80B-4513-80FE-83174036E266}" destId="{0B1BE80B-64E3-4392-8187-B91CDAC4086D}" srcOrd="1" destOrd="0" presId="urn:microsoft.com/office/officeart/2005/8/layout/StepDownProcess"/>
    <dgm:cxn modelId="{229AF46A-B5FC-4108-B026-A9520A6638F2}" type="presParOf" srcId="{575F1C74-D80B-4513-80FE-83174036E266}" destId="{9176F172-135F-4F80-B731-8E5FF02CFA61}" srcOrd="2" destOrd="0" presId="urn:microsoft.com/office/officeart/2005/8/layout/StepDownProcess"/>
    <dgm:cxn modelId="{CA8E2E96-4A96-46C5-893A-4852F6967FCE}" type="presParOf" srcId="{9176F172-135F-4F80-B731-8E5FF02CFA61}" destId="{A253AEFF-7293-4034-974F-7EC94CD89188}" srcOrd="0" destOrd="0" presId="urn:microsoft.com/office/officeart/2005/8/layout/StepDownProcess"/>
    <dgm:cxn modelId="{349C94A2-5013-46A1-AD2D-0F65CCA96CCF}" type="presParOf" srcId="{9176F172-135F-4F80-B731-8E5FF02CFA61}" destId="{3C185DF9-A22C-44D9-B77A-5BA0ABDEBE1D}" srcOrd="1" destOrd="0" presId="urn:microsoft.com/office/officeart/2005/8/layout/StepDownProcess"/>
    <dgm:cxn modelId="{13DDE597-67A0-4642-B683-6E2511893015}" type="presParOf" srcId="{9176F172-135F-4F80-B731-8E5FF02CFA61}" destId="{6E2D8CCA-5FE7-4552-9D1A-484AE7228DA8}" srcOrd="2" destOrd="0" presId="urn:microsoft.com/office/officeart/2005/8/layout/StepDownProcess"/>
    <dgm:cxn modelId="{F64EFD29-A6FC-44F9-AD56-6E8837978393}" type="presParOf" srcId="{575F1C74-D80B-4513-80FE-83174036E266}" destId="{47B1682D-D0DE-419C-A497-124E071389B6}" srcOrd="3" destOrd="0" presId="urn:microsoft.com/office/officeart/2005/8/layout/StepDownProcess"/>
    <dgm:cxn modelId="{64E0926D-9100-4D0F-BF56-E5ABE1DD6836}" type="presParOf" srcId="{575F1C74-D80B-4513-80FE-83174036E266}" destId="{4905BD9C-7F12-4773-844E-A1E5D4A1910F}" srcOrd="4" destOrd="0" presId="urn:microsoft.com/office/officeart/2005/8/layout/StepDownProcess"/>
    <dgm:cxn modelId="{03B2853B-4829-4C7D-A7A7-5F91E91999AF}" type="presParOf" srcId="{4905BD9C-7F12-4773-844E-A1E5D4A1910F}" destId="{88A23535-1ED1-47AC-B64D-337ADE45EEC6}" srcOrd="0" destOrd="0" presId="urn:microsoft.com/office/officeart/2005/8/layout/StepDownProcess"/>
    <dgm:cxn modelId="{BD805240-0633-4C55-A890-21F5A349EEF7}" type="presParOf" srcId="{4905BD9C-7F12-4773-844E-A1E5D4A1910F}" destId="{F900D897-21D1-4E2E-89EE-6F39B969C2FB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069425-065A-4A52-95B7-44B514E8CC16}">
      <dsp:nvSpPr>
        <dsp:cNvPr id="0" name=""/>
        <dsp:cNvSpPr/>
      </dsp:nvSpPr>
      <dsp:spPr>
        <a:xfrm>
          <a:off x="0" y="1219199"/>
          <a:ext cx="6096000" cy="162560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F4FB65-BD56-4A38-90C1-931550CCB5A7}">
      <dsp:nvSpPr>
        <dsp:cNvPr id="0" name=""/>
        <dsp:cNvSpPr/>
      </dsp:nvSpPr>
      <dsp:spPr>
        <a:xfrm>
          <a:off x="2678" y="0"/>
          <a:ext cx="1768078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Overcome current patterns that </a:t>
          </a:r>
          <a:r>
            <a:rPr lang="en-GB" sz="1600" b="1" kern="1200" dirty="0">
              <a:latin typeface="Arial" panose="020B0604020202020204" pitchFamily="34" charset="0"/>
              <a:cs typeface="Arial" panose="020B0604020202020204" pitchFamily="34" charset="0"/>
            </a:rPr>
            <a:t>deplete natural resources</a:t>
          </a:r>
          <a:endParaRPr lang="nl-NL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78" y="0"/>
        <a:ext cx="1768078" cy="1625600"/>
      </dsp:txXfrm>
    </dsp:sp>
    <dsp:sp modelId="{1B661A6C-9A3A-45AF-AC1C-A19D3DC65A79}">
      <dsp:nvSpPr>
        <dsp:cNvPr id="0" name=""/>
        <dsp:cNvSpPr/>
      </dsp:nvSpPr>
      <dsp:spPr>
        <a:xfrm>
          <a:off x="683517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5D3A26-06BA-4B38-8976-6A0A77D4F1C2}">
      <dsp:nvSpPr>
        <dsp:cNvPr id="0" name=""/>
        <dsp:cNvSpPr/>
      </dsp:nvSpPr>
      <dsp:spPr>
        <a:xfrm>
          <a:off x="1859160" y="2438399"/>
          <a:ext cx="1768078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1859160" y="2438399"/>
        <a:ext cx="1768078" cy="1625600"/>
      </dsp:txXfrm>
    </dsp:sp>
    <dsp:sp modelId="{0F87BA2C-817A-425B-8B17-8D07F5466FB4}">
      <dsp:nvSpPr>
        <dsp:cNvPr id="0" name=""/>
        <dsp:cNvSpPr/>
      </dsp:nvSpPr>
      <dsp:spPr>
        <a:xfrm>
          <a:off x="2540000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5BC081-77BE-4E1E-A057-073919798B50}">
      <dsp:nvSpPr>
        <dsp:cNvPr id="0" name=""/>
        <dsp:cNvSpPr/>
      </dsp:nvSpPr>
      <dsp:spPr>
        <a:xfrm>
          <a:off x="3715642" y="0"/>
          <a:ext cx="1768078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>
              <a:latin typeface="Arial" panose="020B0604020202020204" pitchFamily="34" charset="0"/>
              <a:cs typeface="Arial" panose="020B0604020202020204" pitchFamily="34" charset="0"/>
            </a:rPr>
            <a:t>Nudging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to new patterns</a:t>
          </a:r>
          <a:endParaRPr lang="nl-NL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15642" y="0"/>
        <a:ext cx="1768078" cy="1625600"/>
      </dsp:txXfrm>
    </dsp:sp>
    <dsp:sp modelId="{4C9D989B-4E7D-4EE7-A433-F9B8D4D13B9A}">
      <dsp:nvSpPr>
        <dsp:cNvPr id="0" name=""/>
        <dsp:cNvSpPr/>
      </dsp:nvSpPr>
      <dsp:spPr>
        <a:xfrm>
          <a:off x="4396482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105C1A-C2FE-4ADD-B575-4E70A83A66F8}">
      <dsp:nvSpPr>
        <dsp:cNvPr id="0" name=""/>
        <dsp:cNvSpPr/>
      </dsp:nvSpPr>
      <dsp:spPr>
        <a:xfrm rot="21300000">
          <a:off x="18706" y="1685100"/>
          <a:ext cx="6058586" cy="693799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60BFFB-BFD4-4E58-AD92-B87A13977BE5}">
      <dsp:nvSpPr>
        <dsp:cNvPr id="0" name=""/>
        <dsp:cNvSpPr/>
      </dsp:nvSpPr>
      <dsp:spPr>
        <a:xfrm>
          <a:off x="731520" y="203200"/>
          <a:ext cx="1828800" cy="1625600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E69778-492F-41E6-93D0-C083BDEB2C27}">
      <dsp:nvSpPr>
        <dsp:cNvPr id="0" name=""/>
        <dsp:cNvSpPr/>
      </dsp:nvSpPr>
      <dsp:spPr>
        <a:xfrm>
          <a:off x="3230880" y="0"/>
          <a:ext cx="1950720" cy="1706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latin typeface="Arial"/>
              <a:cs typeface="Arial"/>
            </a:rPr>
            <a:t>Assets are priced as </a:t>
          </a:r>
          <a:r>
            <a:rPr lang="en-GB" sz="1600" b="1" kern="1200" dirty="0">
              <a:latin typeface="Arial"/>
              <a:cs typeface="Arial"/>
            </a:rPr>
            <a:t>extrapolation</a:t>
          </a:r>
          <a:r>
            <a:rPr lang="en-GB" sz="1600" kern="1200" dirty="0">
              <a:latin typeface="Arial"/>
              <a:cs typeface="Arial"/>
            </a:rPr>
            <a:t> of recent past (thus assuming no transition)</a:t>
          </a:r>
          <a:endParaRPr lang="nl-NL" sz="1600" kern="1200" dirty="0"/>
        </a:p>
      </dsp:txBody>
      <dsp:txXfrm>
        <a:off x="3230880" y="0"/>
        <a:ext cx="1950720" cy="1706880"/>
      </dsp:txXfrm>
    </dsp:sp>
    <dsp:sp modelId="{55D14584-862F-4727-BCA0-E26F9B57CEE7}">
      <dsp:nvSpPr>
        <dsp:cNvPr id="0" name=""/>
        <dsp:cNvSpPr/>
      </dsp:nvSpPr>
      <dsp:spPr>
        <a:xfrm>
          <a:off x="3535680" y="2235200"/>
          <a:ext cx="1828800" cy="1625600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6EC19D-F97D-4A1C-9D77-280B971861D9}">
      <dsp:nvSpPr>
        <dsp:cNvPr id="0" name=""/>
        <dsp:cNvSpPr/>
      </dsp:nvSpPr>
      <dsp:spPr>
        <a:xfrm>
          <a:off x="914400" y="2357120"/>
          <a:ext cx="1950720" cy="1706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latin typeface="Arial"/>
              <a:cs typeface="Arial"/>
            </a:rPr>
            <a:t>But </a:t>
          </a:r>
          <a:r>
            <a:rPr lang="en-GB" sz="1600" b="1" kern="1200" dirty="0">
              <a:latin typeface="Arial"/>
              <a:cs typeface="Arial"/>
            </a:rPr>
            <a:t>revolutionary changes </a:t>
          </a:r>
          <a:r>
            <a:rPr lang="en-GB" sz="1600" kern="1200" dirty="0">
              <a:latin typeface="Arial"/>
              <a:cs typeface="Arial"/>
            </a:rPr>
            <a:t>to business models and phase transitions can and do happen</a:t>
          </a:r>
          <a:endParaRPr lang="nl-NL" sz="1600" kern="1200" dirty="0"/>
        </a:p>
      </dsp:txBody>
      <dsp:txXfrm>
        <a:off x="914400" y="2357120"/>
        <a:ext cx="1950720" cy="17068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711970-4ECA-49B2-AD93-59BAA464A785}">
      <dsp:nvSpPr>
        <dsp:cNvPr id="0" name=""/>
        <dsp:cNvSpPr/>
      </dsp:nvSpPr>
      <dsp:spPr>
        <a:xfrm>
          <a:off x="0" y="2167021"/>
          <a:ext cx="7703811" cy="30280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7042" tIns="1353820" rIns="65704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600" b="1" kern="1200" noProof="0" dirty="0">
              <a:latin typeface="Arial"/>
              <a:cs typeface="Arial"/>
            </a:rPr>
            <a:t>Corporate governance</a:t>
          </a:r>
          <a:r>
            <a:rPr lang="en-AU" sz="1600" kern="1200" noProof="0" dirty="0">
              <a:latin typeface="Arial"/>
              <a:cs typeface="Arial"/>
            </a:rPr>
            <a:t>: stewardship and engagement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AU" sz="1600" kern="1200" noProof="0" dirty="0">
            <a:latin typeface="Arial"/>
            <a:cs typeface="Arial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600" kern="1200" noProof="0" dirty="0">
              <a:latin typeface="Arial"/>
              <a:cs typeface="Arial"/>
            </a:rPr>
            <a:t>Need to include social and environmental dimensions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AU" sz="1600" b="1" kern="1200" noProof="0" dirty="0">
            <a:latin typeface="Arial"/>
            <a:cs typeface="Arial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600" kern="1200" noProof="0" dirty="0">
              <a:latin typeface="Arial"/>
              <a:cs typeface="Arial"/>
            </a:rPr>
            <a:t>From </a:t>
          </a:r>
          <a:r>
            <a:rPr lang="en-AU" sz="1600" b="1" kern="1200" noProof="0" dirty="0">
              <a:latin typeface="Arial"/>
              <a:cs typeface="Arial"/>
            </a:rPr>
            <a:t>short-term </a:t>
          </a:r>
          <a:r>
            <a:rPr lang="en-AU" sz="1600" kern="1200" noProof="0" dirty="0">
              <a:latin typeface="Arial"/>
              <a:cs typeface="Arial"/>
            </a:rPr>
            <a:t>to </a:t>
          </a:r>
          <a:r>
            <a:rPr lang="en-AU" sz="1600" b="1" kern="1200" noProof="0" dirty="0">
              <a:latin typeface="Arial"/>
              <a:cs typeface="Arial"/>
            </a:rPr>
            <a:t>long-term</a:t>
          </a:r>
        </a:p>
      </dsp:txBody>
      <dsp:txXfrm>
        <a:off x="0" y="2167021"/>
        <a:ext cx="7703811" cy="3028071"/>
      </dsp:txXfrm>
    </dsp:sp>
    <dsp:sp modelId="{FEC23C10-F3AA-4B51-940E-6C7A04F0E20D}">
      <dsp:nvSpPr>
        <dsp:cNvPr id="0" name=""/>
        <dsp:cNvSpPr/>
      </dsp:nvSpPr>
      <dsp:spPr>
        <a:xfrm>
          <a:off x="304447" y="1268399"/>
          <a:ext cx="5880383" cy="15108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991" tIns="0" rIns="223991" bIns="0" numCol="1" spcCol="1270" anchor="ctr" anchorCtr="0">
          <a:noAutofit/>
        </a:bodyPr>
        <a:lstStyle/>
        <a:p>
          <a:pPr lvl="0" algn="l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AU" sz="2000" b="0" kern="1200" noProof="0" dirty="0">
              <a:latin typeface="Arial"/>
              <a:cs typeface="Arial"/>
            </a:rPr>
            <a:t>How can financial firms steer business towards sustainable business practices?</a:t>
          </a:r>
        </a:p>
      </dsp:txBody>
      <dsp:txXfrm>
        <a:off x="378201" y="1342153"/>
        <a:ext cx="5732875" cy="13633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FF08C8-4DCF-4435-9B0C-3004075B2D63}">
      <dsp:nvSpPr>
        <dsp:cNvPr id="0" name=""/>
        <dsp:cNvSpPr/>
      </dsp:nvSpPr>
      <dsp:spPr>
        <a:xfrm>
          <a:off x="5221" y="2273179"/>
          <a:ext cx="2272207" cy="18740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noProof="0" dirty="0">
              <a:latin typeface="Arial"/>
              <a:cs typeface="Arial"/>
            </a:rPr>
            <a:t>Objective is </a:t>
          </a:r>
          <a:r>
            <a:rPr lang="en-AU" sz="1400" b="1" kern="1200" noProof="0" dirty="0">
              <a:latin typeface="Arial"/>
              <a:cs typeface="Arial"/>
            </a:rPr>
            <a:t>maximising shareholder value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b="1" kern="1200" noProof="0" dirty="0">
              <a:latin typeface="Arial"/>
              <a:cs typeface="Arial"/>
            </a:rPr>
            <a:t>Unforeseen circumstances</a:t>
          </a:r>
          <a:r>
            <a:rPr lang="en-AU" sz="1400" kern="1200" noProof="0" dirty="0">
              <a:latin typeface="Arial"/>
              <a:cs typeface="Arial"/>
            </a:rPr>
            <a:t>: shareholder interest overrides</a:t>
          </a:r>
        </a:p>
      </dsp:txBody>
      <dsp:txXfrm>
        <a:off x="48349" y="2316307"/>
        <a:ext cx="2185951" cy="1386247"/>
      </dsp:txXfrm>
    </dsp:sp>
    <dsp:sp modelId="{3A9C144C-6480-471D-87F7-719048C2148D}">
      <dsp:nvSpPr>
        <dsp:cNvPr id="0" name=""/>
        <dsp:cNvSpPr/>
      </dsp:nvSpPr>
      <dsp:spPr>
        <a:xfrm>
          <a:off x="1323337" y="2867482"/>
          <a:ext cx="2287254" cy="2287254"/>
        </a:xfrm>
        <a:prstGeom prst="leftCircularArrow">
          <a:avLst>
            <a:gd name="adj1" fmla="val 2205"/>
            <a:gd name="adj2" fmla="val 265478"/>
            <a:gd name="adj3" fmla="val 2040989"/>
            <a:gd name="adj4" fmla="val 9024489"/>
            <a:gd name="adj5" fmla="val 257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767B9E-785C-4992-9D4E-8D94F0486964}">
      <dsp:nvSpPr>
        <dsp:cNvPr id="0" name=""/>
        <dsp:cNvSpPr/>
      </dsp:nvSpPr>
      <dsp:spPr>
        <a:xfrm>
          <a:off x="510156" y="3745683"/>
          <a:ext cx="2019739" cy="8031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noProof="0" dirty="0">
              <a:latin typeface="Arial"/>
              <a:cs typeface="Arial"/>
            </a:rPr>
            <a:t>Shareholders as </a:t>
          </a:r>
          <a:r>
            <a:rPr lang="en-AU" sz="1500" b="1" kern="1200" noProof="0" dirty="0">
              <a:latin typeface="Arial"/>
              <a:cs typeface="Arial"/>
            </a:rPr>
            <a:t>residual claimants </a:t>
          </a:r>
          <a:r>
            <a:rPr lang="en-AU" sz="1500" kern="1200" noProof="0" dirty="0">
              <a:latin typeface="Arial"/>
              <a:cs typeface="Arial"/>
            </a:rPr>
            <a:t>of company</a:t>
          </a:r>
          <a:endParaRPr lang="en-AU" sz="1500" kern="1200" noProof="0" dirty="0"/>
        </a:p>
      </dsp:txBody>
      <dsp:txXfrm>
        <a:off x="533680" y="3769207"/>
        <a:ext cx="1972691" cy="756135"/>
      </dsp:txXfrm>
    </dsp:sp>
    <dsp:sp modelId="{DFD8F131-3C24-417D-8923-97ED0A5408CF}">
      <dsp:nvSpPr>
        <dsp:cNvPr id="0" name=""/>
        <dsp:cNvSpPr/>
      </dsp:nvSpPr>
      <dsp:spPr>
        <a:xfrm>
          <a:off x="2770110" y="2273179"/>
          <a:ext cx="2272207" cy="18740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DCB97B-BFDA-4D83-94B5-C4758689A937}">
      <dsp:nvSpPr>
        <dsp:cNvPr id="0" name=""/>
        <dsp:cNvSpPr/>
      </dsp:nvSpPr>
      <dsp:spPr>
        <a:xfrm>
          <a:off x="4069290" y="1192235"/>
          <a:ext cx="2577592" cy="2577592"/>
        </a:xfrm>
        <a:prstGeom prst="circularArrow">
          <a:avLst>
            <a:gd name="adj1" fmla="val 1957"/>
            <a:gd name="adj2" fmla="val 234238"/>
            <a:gd name="adj3" fmla="val 19590251"/>
            <a:gd name="adj4" fmla="val 12575511"/>
            <a:gd name="adj5" fmla="val 228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41A402-10F1-4EAA-8474-83BE02F44305}">
      <dsp:nvSpPr>
        <dsp:cNvPr id="0" name=""/>
        <dsp:cNvSpPr/>
      </dsp:nvSpPr>
      <dsp:spPr>
        <a:xfrm>
          <a:off x="3275045" y="1871587"/>
          <a:ext cx="2019739" cy="8031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noProof="0" dirty="0">
              <a:latin typeface="Arial"/>
              <a:cs typeface="Arial"/>
            </a:rPr>
            <a:t>But </a:t>
          </a:r>
          <a:r>
            <a:rPr lang="en-AU" sz="1500" b="1" kern="1200" noProof="0" dirty="0">
              <a:latin typeface="Arial"/>
              <a:cs typeface="Arial"/>
            </a:rPr>
            <a:t>how to rank </a:t>
          </a:r>
          <a:r>
            <a:rPr lang="en-AU" sz="1500" kern="1200" noProof="0" dirty="0">
              <a:latin typeface="Arial"/>
              <a:cs typeface="Arial"/>
            </a:rPr>
            <a:t>shareholder and other stakeholder interests?</a:t>
          </a:r>
        </a:p>
      </dsp:txBody>
      <dsp:txXfrm>
        <a:off x="3298569" y="1895111"/>
        <a:ext cx="1972691" cy="756135"/>
      </dsp:txXfrm>
    </dsp:sp>
    <dsp:sp modelId="{40B75216-B13A-48A6-AAEB-F48FE9C82D2F}">
      <dsp:nvSpPr>
        <dsp:cNvPr id="0" name=""/>
        <dsp:cNvSpPr/>
      </dsp:nvSpPr>
      <dsp:spPr>
        <a:xfrm>
          <a:off x="5534999" y="2273179"/>
          <a:ext cx="2272207" cy="18740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noProof="0" dirty="0">
              <a:latin typeface="Arial"/>
              <a:cs typeface="Arial"/>
            </a:rPr>
            <a:t>Managers should cater to all stakeholders as a </a:t>
          </a:r>
          <a:r>
            <a:rPr lang="en-AU" sz="1400" b="1" kern="1200" noProof="0" dirty="0">
              <a:latin typeface="Arial"/>
              <a:cs typeface="Arial"/>
            </a:rPr>
            <a:t>means</a:t>
          </a:r>
          <a:r>
            <a:rPr lang="en-AU" sz="1400" kern="1200" noProof="0" dirty="0">
              <a:latin typeface="Arial"/>
              <a:cs typeface="Arial"/>
            </a:rPr>
            <a:t> to maximise firm value (enlightened value maximisation) </a:t>
          </a:r>
        </a:p>
      </dsp:txBody>
      <dsp:txXfrm>
        <a:off x="5578127" y="2316307"/>
        <a:ext cx="2185951" cy="1386247"/>
      </dsp:txXfrm>
    </dsp:sp>
    <dsp:sp modelId="{661113B8-906A-41F4-8FE9-97FD74308CCF}">
      <dsp:nvSpPr>
        <dsp:cNvPr id="0" name=""/>
        <dsp:cNvSpPr/>
      </dsp:nvSpPr>
      <dsp:spPr>
        <a:xfrm>
          <a:off x="6039934" y="3745683"/>
          <a:ext cx="2019739" cy="8031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b="1" kern="1200" noProof="0" dirty="0">
              <a:latin typeface="Arial"/>
              <a:cs typeface="Arial"/>
            </a:rPr>
            <a:t>Refined shareholder value </a:t>
          </a:r>
          <a:r>
            <a:rPr lang="en-AU" sz="1500" kern="1200" noProof="0" dirty="0">
              <a:latin typeface="Arial"/>
              <a:cs typeface="Arial"/>
            </a:rPr>
            <a:t>model</a:t>
          </a:r>
          <a:endParaRPr lang="en-AU" sz="1500" b="1" kern="1200" noProof="0" dirty="0">
            <a:latin typeface="Arial"/>
            <a:cs typeface="Arial"/>
          </a:endParaRPr>
        </a:p>
      </dsp:txBody>
      <dsp:txXfrm>
        <a:off x="6063458" y="3769207"/>
        <a:ext cx="1972691" cy="7561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B1DB85-041D-4162-A253-73EDC1D30F4D}">
      <dsp:nvSpPr>
        <dsp:cNvPr id="0" name=""/>
        <dsp:cNvSpPr/>
      </dsp:nvSpPr>
      <dsp:spPr>
        <a:xfrm>
          <a:off x="0" y="1397000"/>
          <a:ext cx="2539999" cy="1269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Type of conflicts differ</a:t>
          </a:r>
          <a:endParaRPr lang="nl-NL" sz="1500" kern="1200" dirty="0"/>
        </a:p>
      </dsp:txBody>
      <dsp:txXfrm>
        <a:off x="37197" y="1434197"/>
        <a:ext cx="2465605" cy="1195605"/>
      </dsp:txXfrm>
    </dsp:sp>
    <dsp:sp modelId="{7AD15E1B-078D-4C98-B9F0-CF2708784959}">
      <dsp:nvSpPr>
        <dsp:cNvPr id="0" name=""/>
        <dsp:cNvSpPr/>
      </dsp:nvSpPr>
      <dsp:spPr>
        <a:xfrm rot="19457599">
          <a:off x="2422396" y="1638750"/>
          <a:ext cx="1251207" cy="56250"/>
        </a:xfrm>
        <a:custGeom>
          <a:avLst/>
          <a:gdLst/>
          <a:ahLst/>
          <a:cxnLst/>
          <a:rect l="0" t="0" r="0" b="0"/>
          <a:pathLst>
            <a:path>
              <a:moveTo>
                <a:pt x="0" y="28125"/>
              </a:moveTo>
              <a:lnTo>
                <a:pt x="1251207" y="2812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500" kern="1200"/>
        </a:p>
      </dsp:txBody>
      <dsp:txXfrm>
        <a:off x="3016719" y="1635594"/>
        <a:ext cx="62560" cy="62560"/>
      </dsp:txXfrm>
    </dsp:sp>
    <dsp:sp modelId="{A49C7FC7-6DFC-4CEE-B005-4EB90192F9A2}">
      <dsp:nvSpPr>
        <dsp:cNvPr id="0" name=""/>
        <dsp:cNvSpPr/>
      </dsp:nvSpPr>
      <dsp:spPr>
        <a:xfrm>
          <a:off x="3556000" y="666750"/>
          <a:ext cx="2539999" cy="1269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Anglo-Saxon – </a:t>
          </a:r>
          <a:r>
            <a:rPr lang="en-GB" sz="1500" b="1" kern="1200" dirty="0">
              <a:latin typeface="Arial" panose="020B0604020202020204" pitchFamily="34" charset="0"/>
              <a:cs typeface="Arial" panose="020B0604020202020204" pitchFamily="34" charset="0"/>
            </a:rPr>
            <a:t>widely held ownership: </a:t>
          </a: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does the manager put in enough effort for shareholder? </a:t>
          </a:r>
          <a:r>
            <a:rPr lang="en-GB" sz="1500" kern="1200" dirty="0">
              <a:latin typeface="Arial" panose="020B0604020202020204" pitchFamily="34" charset="0"/>
              <a:ea typeface="Wingdings"/>
              <a:cs typeface="Arial" panose="020B0604020202020204" pitchFamily="34" charset="0"/>
              <a:sym typeface="Wingdings"/>
            </a:rPr>
            <a:t></a:t>
          </a: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 often shareholder model (SF 1.0)</a:t>
          </a:r>
        </a:p>
      </dsp:txBody>
      <dsp:txXfrm>
        <a:off x="3593197" y="703947"/>
        <a:ext cx="2465605" cy="1195605"/>
      </dsp:txXfrm>
    </dsp:sp>
    <dsp:sp modelId="{25BFBA6A-F07D-4BBF-B623-9A048D82B5B4}">
      <dsp:nvSpPr>
        <dsp:cNvPr id="0" name=""/>
        <dsp:cNvSpPr/>
      </dsp:nvSpPr>
      <dsp:spPr>
        <a:xfrm rot="2142401">
          <a:off x="2422396" y="2368999"/>
          <a:ext cx="1251207" cy="56250"/>
        </a:xfrm>
        <a:custGeom>
          <a:avLst/>
          <a:gdLst/>
          <a:ahLst/>
          <a:cxnLst/>
          <a:rect l="0" t="0" r="0" b="0"/>
          <a:pathLst>
            <a:path>
              <a:moveTo>
                <a:pt x="0" y="28125"/>
              </a:moveTo>
              <a:lnTo>
                <a:pt x="1251207" y="2812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500" kern="1200"/>
        </a:p>
      </dsp:txBody>
      <dsp:txXfrm>
        <a:off x="3016719" y="2365844"/>
        <a:ext cx="62560" cy="62560"/>
      </dsp:txXfrm>
    </dsp:sp>
    <dsp:sp modelId="{BC180C81-34A3-498F-908C-6E0BD1FE49A7}">
      <dsp:nvSpPr>
        <dsp:cNvPr id="0" name=""/>
        <dsp:cNvSpPr/>
      </dsp:nvSpPr>
      <dsp:spPr>
        <a:xfrm>
          <a:off x="3556000" y="2127250"/>
          <a:ext cx="2539999" cy="1269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Mainland Europe and Asia – </a:t>
          </a:r>
          <a:r>
            <a:rPr lang="en-GB" sz="1500" b="1" kern="1200" dirty="0">
              <a:latin typeface="Arial" panose="020B0604020202020204" pitchFamily="34" charset="0"/>
              <a:cs typeface="Arial" panose="020B0604020202020204" pitchFamily="34" charset="0"/>
            </a:rPr>
            <a:t>controlling shareholders: </a:t>
          </a: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how to protect minority shareholders? </a:t>
          </a:r>
          <a:r>
            <a:rPr lang="en-GB" sz="1500" kern="1200" dirty="0">
              <a:latin typeface="Arial" panose="020B0604020202020204" pitchFamily="34" charset="0"/>
              <a:ea typeface="Wingdings"/>
              <a:cs typeface="Arial" panose="020B0604020202020204" pitchFamily="34" charset="0"/>
              <a:sym typeface="Wingdings"/>
            </a:rPr>
            <a:t></a:t>
          </a: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 often stakeholder model (SF 2.0)</a:t>
          </a:r>
        </a:p>
      </dsp:txBody>
      <dsp:txXfrm>
        <a:off x="3593197" y="2164447"/>
        <a:ext cx="2465605" cy="119560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91135C-2034-4012-BA17-28BC07A309C1}">
      <dsp:nvSpPr>
        <dsp:cNvPr id="0" name=""/>
        <dsp:cNvSpPr/>
      </dsp:nvSpPr>
      <dsp:spPr>
        <a:xfrm>
          <a:off x="6961" y="314961"/>
          <a:ext cx="2080778" cy="2770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charset="2"/>
            <a:buNone/>
          </a:pPr>
          <a:r>
            <a:rPr lang="en-GB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Societal </a:t>
          </a:r>
          <a:r>
            <a:rPr lang="en-GB" sz="1800" b="1" kern="1200" dirty="0">
              <a:latin typeface="Arial" panose="020B0604020202020204" pitchFamily="34" charset="0"/>
              <a:cs typeface="Arial" panose="020B0604020202020204" pitchFamily="34" charset="0"/>
            </a:rPr>
            <a:t>cost-benefit test </a:t>
          </a:r>
          <a:r>
            <a:rPr lang="en-GB" sz="1800" kern="1200" dirty="0">
              <a:latin typeface="Arial" panose="020B0604020202020204" pitchFamily="34" charset="0"/>
              <a:cs typeface="Arial" panose="020B0604020202020204" pitchFamily="34" charset="0"/>
            </a:rPr>
            <a:t>to obtain integrated value of joint companies, based on F, S, E (e.g. using integrated value methodology of SF 2.0)</a:t>
          </a:r>
          <a:endParaRPr lang="nl-NL" sz="1800" kern="1200" dirty="0"/>
        </a:p>
      </dsp:txBody>
      <dsp:txXfrm>
        <a:off x="67905" y="375905"/>
        <a:ext cx="1958890" cy="2648147"/>
      </dsp:txXfrm>
    </dsp:sp>
    <dsp:sp modelId="{798CDF21-56F5-4FA9-9D90-4126514C295A}">
      <dsp:nvSpPr>
        <dsp:cNvPr id="0" name=""/>
        <dsp:cNvSpPr/>
      </dsp:nvSpPr>
      <dsp:spPr>
        <a:xfrm>
          <a:off x="2295817" y="1441963"/>
          <a:ext cx="441124" cy="5160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400" kern="1200"/>
        </a:p>
      </dsp:txBody>
      <dsp:txXfrm>
        <a:off x="2295817" y="1545169"/>
        <a:ext cx="308787" cy="309620"/>
      </dsp:txXfrm>
    </dsp:sp>
    <dsp:sp modelId="{20E38F4F-96AC-4102-81A9-AA0A9A468D7F}">
      <dsp:nvSpPr>
        <dsp:cNvPr id="0" name=""/>
        <dsp:cNvSpPr/>
      </dsp:nvSpPr>
      <dsp:spPr>
        <a:xfrm>
          <a:off x="2920050" y="314961"/>
          <a:ext cx="2080778" cy="2770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>
              <a:latin typeface="Arial" panose="020B0604020202020204" pitchFamily="34" charset="0"/>
              <a:cs typeface="Arial" panose="020B0604020202020204" pitchFamily="34" charset="0"/>
            </a:rPr>
            <a:t>Only if </a:t>
          </a:r>
          <a:r>
            <a:rPr lang="en-GB" sz="1800" b="1" kern="1200">
              <a:latin typeface="Arial" panose="020B0604020202020204" pitchFamily="34" charset="0"/>
              <a:cs typeface="Arial" panose="020B0604020202020204" pitchFamily="34" charset="0"/>
            </a:rPr>
            <a:t>sum is positive</a:t>
          </a:r>
          <a:r>
            <a:rPr lang="en-GB" sz="1800" kern="1200">
              <a:latin typeface="Arial" panose="020B0604020202020204" pitchFamily="34" charset="0"/>
              <a:cs typeface="Arial" panose="020B0604020202020204" pitchFamily="34" charset="0"/>
            </a:rPr>
            <a:t> (in comparison to integrated value of stand-alone companies), take-over can go ahead</a:t>
          </a:r>
          <a:endParaRPr lang="en-GB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80994" y="375905"/>
        <a:ext cx="1958890" cy="2648147"/>
      </dsp:txXfrm>
    </dsp:sp>
    <dsp:sp modelId="{C67DDFA4-2542-4415-BFAF-84C4DA7CEA53}">
      <dsp:nvSpPr>
        <dsp:cNvPr id="0" name=""/>
        <dsp:cNvSpPr/>
      </dsp:nvSpPr>
      <dsp:spPr>
        <a:xfrm>
          <a:off x="5208906" y="1441963"/>
          <a:ext cx="441124" cy="5160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400" kern="1200"/>
        </a:p>
      </dsp:txBody>
      <dsp:txXfrm>
        <a:off x="5208906" y="1545169"/>
        <a:ext cx="308787" cy="309620"/>
      </dsp:txXfrm>
    </dsp:sp>
    <dsp:sp modelId="{EDA7027B-4F7A-4A15-B089-9F54B03459F2}">
      <dsp:nvSpPr>
        <dsp:cNvPr id="0" name=""/>
        <dsp:cNvSpPr/>
      </dsp:nvSpPr>
      <dsp:spPr>
        <a:xfrm>
          <a:off x="5833140" y="314961"/>
          <a:ext cx="2080778" cy="2770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>
              <a:latin typeface="Arial" panose="020B0604020202020204" pitchFamily="34" charset="0"/>
              <a:cs typeface="Arial" panose="020B0604020202020204" pitchFamily="34" charset="0"/>
            </a:rPr>
            <a:t>Independent advisor gives a </a:t>
          </a:r>
          <a:r>
            <a:rPr lang="en-GB" sz="1800" b="1" kern="1200">
              <a:latin typeface="Arial" panose="020B0604020202020204" pitchFamily="34" charset="0"/>
              <a:cs typeface="Arial" panose="020B0604020202020204" pitchFamily="34" charset="0"/>
            </a:rPr>
            <a:t>fairness opinion </a:t>
          </a:r>
          <a:r>
            <a:rPr lang="en-GB" sz="1800" kern="1200">
              <a:latin typeface="Arial" panose="020B0604020202020204" pitchFamily="34" charset="0"/>
              <a:cs typeface="Arial" panose="020B0604020202020204" pitchFamily="34" charset="0"/>
            </a:rPr>
            <a:t>on outcome </a:t>
          </a:r>
          <a:endParaRPr lang="nl-NL" sz="1800" kern="1200"/>
        </a:p>
      </dsp:txBody>
      <dsp:txXfrm>
        <a:off x="5894084" y="375905"/>
        <a:ext cx="1958890" cy="264814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DE6F95-4B69-4F46-B9B6-2E3DA44B81C6}">
      <dsp:nvSpPr>
        <dsp:cNvPr id="0" name=""/>
        <dsp:cNvSpPr/>
      </dsp:nvSpPr>
      <dsp:spPr>
        <a:xfrm>
          <a:off x="0" y="453103"/>
          <a:ext cx="2460167" cy="1476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>
              <a:latin typeface="Arial"/>
              <a:cs typeface="Arial"/>
            </a:rPr>
            <a:t>Private company</a:t>
          </a:r>
          <a:r>
            <a:rPr lang="en-GB" sz="1600" kern="1200" dirty="0">
              <a:latin typeface="Arial"/>
              <a:cs typeface="Arial"/>
            </a:rPr>
            <a:t>: private equity owner appoints management and can intervene directly</a:t>
          </a:r>
          <a:endParaRPr lang="nl-NL" sz="1600" kern="1200" dirty="0"/>
        </a:p>
      </dsp:txBody>
      <dsp:txXfrm>
        <a:off x="0" y="453103"/>
        <a:ext cx="2460167" cy="1476100"/>
      </dsp:txXfrm>
    </dsp:sp>
    <dsp:sp modelId="{58423829-1331-4618-BE57-E34F2A32F30F}">
      <dsp:nvSpPr>
        <dsp:cNvPr id="0" name=""/>
        <dsp:cNvSpPr/>
      </dsp:nvSpPr>
      <dsp:spPr>
        <a:xfrm>
          <a:off x="2706184" y="453103"/>
          <a:ext cx="2460167" cy="1476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>
              <a:latin typeface="Arial"/>
              <a:cs typeface="Arial"/>
            </a:rPr>
            <a:t>Cooperation</a:t>
          </a:r>
          <a:r>
            <a:rPr lang="en-GB" sz="1600" kern="1200">
              <a:latin typeface="Arial"/>
              <a:cs typeface="Arial"/>
            </a:rPr>
            <a:t> (group of people like suppliers or customers): working for mutual benefit (but cannot raise fresh equity)</a:t>
          </a:r>
          <a:endParaRPr lang="en-GB" sz="1600" kern="1200" dirty="0">
            <a:latin typeface="Arial"/>
            <a:cs typeface="Arial"/>
          </a:endParaRPr>
        </a:p>
      </dsp:txBody>
      <dsp:txXfrm>
        <a:off x="2706184" y="453103"/>
        <a:ext cx="2460167" cy="1476100"/>
      </dsp:txXfrm>
    </dsp:sp>
    <dsp:sp modelId="{62691AD3-1F9E-40E2-825F-342A4182168F}">
      <dsp:nvSpPr>
        <dsp:cNvPr id="0" name=""/>
        <dsp:cNvSpPr/>
      </dsp:nvSpPr>
      <dsp:spPr>
        <a:xfrm>
          <a:off x="5412368" y="453103"/>
          <a:ext cx="2460167" cy="1476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>
              <a:latin typeface="Arial"/>
              <a:cs typeface="Arial"/>
            </a:rPr>
            <a:t>B corporation</a:t>
          </a:r>
          <a:r>
            <a:rPr lang="en-GB" sz="1600" kern="1200">
              <a:latin typeface="Arial"/>
              <a:cs typeface="Arial"/>
            </a:rPr>
            <a:t>: certified company meeting social and environmental standards (but no legal status)</a:t>
          </a:r>
          <a:endParaRPr lang="en-GB" sz="1600" kern="1200" dirty="0">
            <a:latin typeface="Arial"/>
            <a:cs typeface="Arial"/>
          </a:endParaRPr>
        </a:p>
      </dsp:txBody>
      <dsp:txXfrm>
        <a:off x="5412368" y="453103"/>
        <a:ext cx="2460167" cy="1476100"/>
      </dsp:txXfrm>
    </dsp:sp>
    <dsp:sp modelId="{92F6B13D-4C97-4075-BB54-297A02A2F1FF}">
      <dsp:nvSpPr>
        <dsp:cNvPr id="0" name=""/>
        <dsp:cNvSpPr/>
      </dsp:nvSpPr>
      <dsp:spPr>
        <a:xfrm>
          <a:off x="1353092" y="2175220"/>
          <a:ext cx="2460167" cy="1476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>
              <a:latin typeface="Arial"/>
              <a:cs typeface="Arial"/>
            </a:rPr>
            <a:t>Social enterprise</a:t>
          </a:r>
          <a:r>
            <a:rPr lang="en-GB" sz="1600" kern="1200">
              <a:latin typeface="Arial"/>
              <a:cs typeface="Arial"/>
            </a:rPr>
            <a:t> with a social or environmental goal</a:t>
          </a:r>
          <a:endParaRPr lang="en-GB" sz="1600" kern="1200" dirty="0">
            <a:latin typeface="Arial"/>
            <a:cs typeface="Arial"/>
          </a:endParaRPr>
        </a:p>
      </dsp:txBody>
      <dsp:txXfrm>
        <a:off x="1353092" y="2175220"/>
        <a:ext cx="2460167" cy="1476100"/>
      </dsp:txXfrm>
    </dsp:sp>
    <dsp:sp modelId="{CA6E87FB-6B8D-40FC-96E4-C1028DDF2AE3}">
      <dsp:nvSpPr>
        <dsp:cNvPr id="0" name=""/>
        <dsp:cNvSpPr/>
      </dsp:nvSpPr>
      <dsp:spPr>
        <a:xfrm>
          <a:off x="4059276" y="2175220"/>
          <a:ext cx="2460167" cy="1476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>
              <a:latin typeface="Arial"/>
              <a:cs typeface="Arial"/>
            </a:rPr>
            <a:t>Governmental organisation </a:t>
          </a:r>
          <a:r>
            <a:rPr lang="en-GB" sz="1600" kern="1200">
              <a:latin typeface="Arial"/>
              <a:cs typeface="Arial"/>
            </a:rPr>
            <a:t>with a public objective: run for the public good, but profit motive (for operational efficiency) missing</a:t>
          </a:r>
          <a:endParaRPr lang="en-GB" sz="1600" kern="1200" dirty="0">
            <a:latin typeface="Arial"/>
            <a:cs typeface="Arial"/>
          </a:endParaRPr>
        </a:p>
      </dsp:txBody>
      <dsp:txXfrm>
        <a:off x="4059276" y="2175220"/>
        <a:ext cx="2460167" cy="14761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A683BF-A25D-457F-9C72-24C6E72090E5}">
      <dsp:nvSpPr>
        <dsp:cNvPr id="0" name=""/>
        <dsp:cNvSpPr/>
      </dsp:nvSpPr>
      <dsp:spPr>
        <a:xfrm rot="5400000">
          <a:off x="333757" y="1187375"/>
          <a:ext cx="1050131" cy="119553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98DD1B-8623-49AB-BADE-5C0ABEF02760}">
      <dsp:nvSpPr>
        <dsp:cNvPr id="0" name=""/>
        <dsp:cNvSpPr/>
      </dsp:nvSpPr>
      <dsp:spPr>
        <a:xfrm>
          <a:off x="55536" y="23283"/>
          <a:ext cx="1767802" cy="123740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>
              <a:latin typeface="Arial"/>
              <a:cs typeface="Arial"/>
            </a:rPr>
            <a:t>Long-term oriented pay </a:t>
          </a:r>
          <a:r>
            <a:rPr lang="en-GB" sz="1600" kern="1200" dirty="0">
              <a:latin typeface="Arial"/>
              <a:cs typeface="Arial"/>
            </a:rPr>
            <a:t>structure for executives</a:t>
          </a:r>
          <a:endParaRPr lang="nl-NL" sz="1600" kern="1200" dirty="0"/>
        </a:p>
      </dsp:txBody>
      <dsp:txXfrm>
        <a:off x="115952" y="83699"/>
        <a:ext cx="1646970" cy="1116572"/>
      </dsp:txXfrm>
    </dsp:sp>
    <dsp:sp modelId="{44904C97-C431-42BE-BFA7-13586E080FBE}">
      <dsp:nvSpPr>
        <dsp:cNvPr id="0" name=""/>
        <dsp:cNvSpPr/>
      </dsp:nvSpPr>
      <dsp:spPr>
        <a:xfrm>
          <a:off x="1823339" y="141298"/>
          <a:ext cx="1285731" cy="1000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>
              <a:latin typeface="Arial"/>
              <a:cs typeface="Arial"/>
            </a:rPr>
            <a:t>Deferred reward principle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>
              <a:latin typeface="Arial"/>
              <a:cs typeface="Arial"/>
            </a:rPr>
            <a:t>Clawback provisions</a:t>
          </a:r>
        </a:p>
      </dsp:txBody>
      <dsp:txXfrm>
        <a:off x="1823339" y="141298"/>
        <a:ext cx="1285731" cy="1000125"/>
      </dsp:txXfrm>
    </dsp:sp>
    <dsp:sp modelId="{A253AEFF-7293-4034-974F-7EC94CD89188}">
      <dsp:nvSpPr>
        <dsp:cNvPr id="0" name=""/>
        <dsp:cNvSpPr/>
      </dsp:nvSpPr>
      <dsp:spPr>
        <a:xfrm rot="5400000">
          <a:off x="1799453" y="2577389"/>
          <a:ext cx="1050131" cy="119553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185DF9-A22C-44D9-B77A-5BA0ABDEBE1D}">
      <dsp:nvSpPr>
        <dsp:cNvPr id="0" name=""/>
        <dsp:cNvSpPr/>
      </dsp:nvSpPr>
      <dsp:spPr>
        <a:xfrm>
          <a:off x="1521232" y="1413297"/>
          <a:ext cx="1767802" cy="123740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latin typeface="Arial"/>
              <a:cs typeface="Arial"/>
            </a:rPr>
            <a:t>Reporting on </a:t>
          </a:r>
          <a:r>
            <a:rPr lang="en-GB" sz="1600" b="1" kern="1200" dirty="0">
              <a:latin typeface="Arial"/>
              <a:cs typeface="Arial"/>
            </a:rPr>
            <a:t>long-term goals</a:t>
          </a:r>
          <a:endParaRPr lang="en-GB" sz="1600" kern="1200" dirty="0">
            <a:latin typeface="Arial"/>
            <a:cs typeface="Arial"/>
          </a:endParaRPr>
        </a:p>
      </dsp:txBody>
      <dsp:txXfrm>
        <a:off x="1581648" y="1473713"/>
        <a:ext cx="1646970" cy="1116572"/>
      </dsp:txXfrm>
    </dsp:sp>
    <dsp:sp modelId="{6E2D8CCA-5FE7-4552-9D1A-484AE7228DA8}">
      <dsp:nvSpPr>
        <dsp:cNvPr id="0" name=""/>
        <dsp:cNvSpPr/>
      </dsp:nvSpPr>
      <dsp:spPr>
        <a:xfrm>
          <a:off x="3336029" y="1531932"/>
          <a:ext cx="2408663" cy="1000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>
              <a:latin typeface="Arial"/>
              <a:cs typeface="Arial"/>
            </a:rPr>
            <a:t>Avoid single focus on short-term financial results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>
              <a:latin typeface="Arial"/>
              <a:cs typeface="Arial"/>
            </a:rPr>
            <a:t>And report on developments on all goals: F + S + E </a:t>
          </a:r>
        </a:p>
      </dsp:txBody>
      <dsp:txXfrm>
        <a:off x="3336029" y="1531932"/>
        <a:ext cx="2408663" cy="1000125"/>
      </dsp:txXfrm>
    </dsp:sp>
    <dsp:sp modelId="{88A23535-1ED1-47AC-B64D-337ADE45EEC6}">
      <dsp:nvSpPr>
        <dsp:cNvPr id="0" name=""/>
        <dsp:cNvSpPr/>
      </dsp:nvSpPr>
      <dsp:spPr>
        <a:xfrm>
          <a:off x="2986929" y="2803311"/>
          <a:ext cx="1767802" cy="123740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>
              <a:latin typeface="Arial"/>
              <a:cs typeface="Arial"/>
            </a:rPr>
            <a:t>Long-term performance </a:t>
          </a:r>
          <a:r>
            <a:rPr lang="en-GB" sz="1600" kern="1200" dirty="0">
              <a:latin typeface="Arial"/>
              <a:cs typeface="Arial"/>
            </a:rPr>
            <a:t>measures</a:t>
          </a:r>
        </a:p>
      </dsp:txBody>
      <dsp:txXfrm>
        <a:off x="3047345" y="2863727"/>
        <a:ext cx="1646970" cy="1116572"/>
      </dsp:txXfrm>
    </dsp:sp>
    <dsp:sp modelId="{F900D897-21D1-4E2E-89EE-6F39B969C2FB}">
      <dsp:nvSpPr>
        <dsp:cNvPr id="0" name=""/>
        <dsp:cNvSpPr/>
      </dsp:nvSpPr>
      <dsp:spPr>
        <a:xfrm>
          <a:off x="4754732" y="2921326"/>
          <a:ext cx="1285731" cy="1000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>
              <a:latin typeface="Arial"/>
              <a:cs typeface="Arial"/>
            </a:rPr>
            <a:t>Measure based on 3 or 5-year moving average</a:t>
          </a:r>
        </a:p>
      </dsp:txBody>
      <dsp:txXfrm>
        <a:off x="4754732" y="2921326"/>
        <a:ext cx="1285731" cy="1000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008438F0-EB86-4D40-B674-ECCFD8BD7225}" type="datetime1">
              <a:rPr lang="nl-NL" smtClean="0"/>
              <a:t>2/14/19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5FE2D088-6107-0743-BF06-9671C7B0D1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17194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E2C383CD-F02D-5348-927D-A229935AAE7B}" type="datetime1">
              <a:rPr lang="nl-NL" smtClean="0"/>
              <a:t>2/14/19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0079D150-0B2A-4AC8-8870-E3FEB601FC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67370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11299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12334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25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26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27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28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566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/>
              <a:t>2014/2015</a:t>
            </a:r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2014/2015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2014/2015</a:t>
            </a:r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4" Type="http://schemas.openxmlformats.org/officeDocument/2006/relationships/diagramLayout" Target="../diagrams/layout7.xml"/><Relationship Id="rId5" Type="http://schemas.openxmlformats.org/officeDocument/2006/relationships/diagramQuickStyle" Target="../diagrams/quickStyle7.xml"/><Relationship Id="rId6" Type="http://schemas.openxmlformats.org/officeDocument/2006/relationships/diagramColors" Target="../diagrams/colors7.xml"/><Relationship Id="rId7" Type="http://schemas.microsoft.com/office/2007/relationships/diagramDrawing" Target="../diagrams/drawing7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4" Type="http://schemas.openxmlformats.org/officeDocument/2006/relationships/diagramLayout" Target="../diagrams/layout8.xml"/><Relationship Id="rId5" Type="http://schemas.openxmlformats.org/officeDocument/2006/relationships/diagramQuickStyle" Target="../diagrams/quickStyle8.xml"/><Relationship Id="rId6" Type="http://schemas.openxmlformats.org/officeDocument/2006/relationships/diagramColors" Target="../diagrams/colors8.xml"/><Relationship Id="rId7" Type="http://schemas.microsoft.com/office/2007/relationships/diagramDrawing" Target="../diagrams/drawing8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package" Target="../embeddings/Microsoft_Word-document1.docx"/><Relationship Id="rId5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package" Target="../embeddings/Microsoft_Word-document2.docx"/><Relationship Id="rId5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microsoft.com/office/2007/relationships/hdphoto" Target="../media/hdphoto1.wdp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15" name="Titel 1"/>
          <p:cNvSpPr txBox="1">
            <a:spLocks/>
          </p:cNvSpPr>
          <p:nvPr/>
        </p:nvSpPr>
        <p:spPr>
          <a:xfrm>
            <a:off x="1115616" y="1988840"/>
            <a:ext cx="7128792" cy="1512168"/>
          </a:xfrm>
          <a:prstGeom prst="rect">
            <a:avLst/>
          </a:prstGeom>
          <a:ln w="28575" cmpd="sng"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GB" sz="44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PRINCIPLES OF</a:t>
            </a:r>
          </a:p>
          <a:p>
            <a:pPr algn="ctr"/>
            <a:r>
              <a:rPr lang="en-GB" sz="44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SUSTAINABLE FINANCE</a:t>
            </a: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1907704" y="3717032"/>
            <a:ext cx="5472608" cy="936104"/>
          </a:xfrm>
          <a:prstGeom prst="rect">
            <a:avLst/>
          </a:prstGeom>
          <a:ln w="28575" cmpd="sng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Rage Italic" pitchFamily="66" charset="0"/>
              <a:buNone/>
            </a:pP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Chapter 3: Governance and behaviour</a:t>
            </a:r>
          </a:p>
        </p:txBody>
      </p:sp>
      <p:sp>
        <p:nvSpPr>
          <p:cNvPr id="21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4944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4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10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322578223"/>
              </p:ext>
            </p:extLst>
          </p:nvPr>
        </p:nvGraphicFramePr>
        <p:xfrm>
          <a:off x="710468" y="560085"/>
          <a:ext cx="8465820" cy="5659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Role of finance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0355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804248" y="6482035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/>
                <a:cs typeface="Arial Narrow"/>
              </a:rPr>
              <a:t>11</a:t>
            </a:fld>
            <a:endParaRPr lang="nl-NL" sz="1400" dirty="0">
              <a:latin typeface="Arial Narrow"/>
              <a:cs typeface="Arial Narrow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899592" y="2204864"/>
            <a:ext cx="7272808" cy="216024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Objective of the corporation</a:t>
            </a:r>
          </a:p>
        </p:txBody>
      </p:sp>
      <p:sp>
        <p:nvSpPr>
          <p:cNvPr id="5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45759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4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12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5" name="Tijdelijke aanduiding voor inhoud 7"/>
          <p:cNvSpPr txBox="1">
            <a:spLocks/>
          </p:cNvSpPr>
          <p:nvPr/>
        </p:nvSpPr>
        <p:spPr>
          <a:xfrm>
            <a:off x="251520" y="404664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Shareholder model (SF 1.0)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D0FB66EC-139B-4735-9FA9-E6C5513406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9837431"/>
              </p:ext>
            </p:extLst>
          </p:nvPr>
        </p:nvGraphicFramePr>
        <p:xfrm>
          <a:off x="611560" y="404664"/>
          <a:ext cx="8064896" cy="6420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41736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4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13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5" name="Oval 4"/>
          <p:cNvSpPr>
            <a:spLocks/>
          </p:cNvSpPr>
          <p:nvPr/>
        </p:nvSpPr>
        <p:spPr bwMode="gray">
          <a:xfrm>
            <a:off x="3711699" y="1173527"/>
            <a:ext cx="2012429" cy="196744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al 5"/>
          <p:cNvSpPr>
            <a:spLocks/>
          </p:cNvSpPr>
          <p:nvPr/>
        </p:nvSpPr>
        <p:spPr bwMode="gray">
          <a:xfrm>
            <a:off x="1171576" y="3982155"/>
            <a:ext cx="2430459" cy="201224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/>
          <p:cNvSpPr>
            <a:spLocks/>
          </p:cNvSpPr>
          <p:nvPr/>
        </p:nvSpPr>
        <p:spPr bwMode="gray">
          <a:xfrm>
            <a:off x="5972965" y="4007555"/>
            <a:ext cx="2383635" cy="198684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9"/>
          <p:cNvSpPr>
            <a:spLocks/>
          </p:cNvSpPr>
          <p:nvPr/>
        </p:nvSpPr>
        <p:spPr bwMode="gray">
          <a:xfrm>
            <a:off x="3779912" y="4007555"/>
            <a:ext cx="1994622" cy="198684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own Arrow 10"/>
          <p:cNvSpPr>
            <a:spLocks/>
          </p:cNvSpPr>
          <p:nvPr/>
        </p:nvSpPr>
        <p:spPr bwMode="gray">
          <a:xfrm>
            <a:off x="4546600" y="3351747"/>
            <a:ext cx="457448" cy="536575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Down Arrow 11"/>
          <p:cNvSpPr>
            <a:spLocks/>
          </p:cNvSpPr>
          <p:nvPr/>
        </p:nvSpPr>
        <p:spPr bwMode="gray">
          <a:xfrm rot="18900000">
            <a:off x="5698162" y="3031849"/>
            <a:ext cx="562681" cy="1072199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own Arrow 12"/>
          <p:cNvSpPr>
            <a:spLocks/>
          </p:cNvSpPr>
          <p:nvPr/>
        </p:nvSpPr>
        <p:spPr bwMode="gray">
          <a:xfrm rot="2700000" flipH="1">
            <a:off x="3242498" y="3088056"/>
            <a:ext cx="536575" cy="942582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Placeholder 3"/>
          <p:cNvSpPr txBox="1">
            <a:spLocks/>
          </p:cNvSpPr>
          <p:nvPr/>
        </p:nvSpPr>
        <p:spPr bwMode="gray">
          <a:xfrm>
            <a:off x="1403648" y="4149080"/>
            <a:ext cx="1995212" cy="1440394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>
              <a:spcBef>
                <a:spcPct val="20000"/>
              </a:spcBef>
              <a:defRPr/>
            </a:pPr>
            <a:r>
              <a:rPr lang="en-GB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Managers</a:t>
            </a:r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balance interests of all stakeholders:</a:t>
            </a:r>
          </a:p>
          <a:p>
            <a:pPr>
              <a:spcBef>
                <a:spcPct val="20000"/>
              </a:spcBef>
              <a:defRPr/>
            </a:pP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shareholders, employees, customers, society and environment</a:t>
            </a:r>
          </a:p>
        </p:txBody>
      </p:sp>
      <p:sp>
        <p:nvSpPr>
          <p:cNvPr id="15" name="Text Placeholder 3"/>
          <p:cNvSpPr txBox="1">
            <a:spLocks/>
          </p:cNvSpPr>
          <p:nvPr/>
        </p:nvSpPr>
        <p:spPr bwMode="gray">
          <a:xfrm>
            <a:off x="6228184" y="4365104"/>
            <a:ext cx="1944216" cy="112030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>
              <a:spcBef>
                <a:spcPct val="20000"/>
              </a:spcBef>
              <a:defRPr/>
            </a:pPr>
            <a:r>
              <a:rPr lang="en-GB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Corporate objective:</a:t>
            </a:r>
          </a:p>
          <a:p>
            <a:pPr>
              <a:spcBef>
                <a:spcPct val="20000"/>
              </a:spcBef>
              <a:defRPr/>
            </a:pPr>
            <a:r>
              <a:rPr lang="en-GB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long-term value creation -&gt; company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optimises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integrated value</a:t>
            </a:r>
          </a:p>
        </p:txBody>
      </p:sp>
      <p:sp>
        <p:nvSpPr>
          <p:cNvPr id="16" name="Text Placeholder 3"/>
          <p:cNvSpPr txBox="1">
            <a:spLocks/>
          </p:cNvSpPr>
          <p:nvPr/>
        </p:nvSpPr>
        <p:spPr bwMode="gray">
          <a:xfrm>
            <a:off x="4098287" y="4365104"/>
            <a:ext cx="1387318" cy="1335750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>
              <a:spcBef>
                <a:spcPct val="20000"/>
              </a:spcBef>
              <a:defRPr/>
            </a:pPr>
            <a:r>
              <a:rPr lang="en-GB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Integrated value</a:t>
            </a:r>
          </a:p>
          <a:p>
            <a:pPr>
              <a:spcBef>
                <a:spcPct val="20000"/>
              </a:spcBef>
              <a:defRPr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financial + social + environmental value</a:t>
            </a:r>
          </a:p>
        </p:txBody>
      </p:sp>
      <p:sp>
        <p:nvSpPr>
          <p:cNvPr id="17" name="Text Placeholder 3"/>
          <p:cNvSpPr txBox="1">
            <a:spLocks/>
          </p:cNvSpPr>
          <p:nvPr/>
        </p:nvSpPr>
        <p:spPr bwMode="gray">
          <a:xfrm>
            <a:off x="4088702" y="1916832"/>
            <a:ext cx="1347394" cy="5539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>
              <a:spcBef>
                <a:spcPct val="20000"/>
              </a:spcBef>
              <a:defRPr/>
            </a:pPr>
            <a:r>
              <a:rPr lang="en-GB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Stakeholder model</a:t>
            </a:r>
            <a:endParaRPr lang="en-GB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ijdelijke aanduiding voor inhoud 7"/>
          <p:cNvSpPr txBox="1">
            <a:spLocks/>
          </p:cNvSpPr>
          <p:nvPr/>
        </p:nvSpPr>
        <p:spPr>
          <a:xfrm>
            <a:off x="251520" y="332656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Stakeholder model (SF 2.0)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5232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323528" y="1556792"/>
            <a:ext cx="4032449" cy="3744416"/>
          </a:xfrm>
        </p:spPr>
        <p:txBody>
          <a:bodyPr>
            <a:noAutofit/>
          </a:bodyPr>
          <a:lstStyle/>
          <a:p>
            <a:pPr marL="109728" lvl="0" indent="0">
              <a:lnSpc>
                <a:spcPct val="140000"/>
              </a:lnSpc>
              <a:buNone/>
            </a:pPr>
            <a:r>
              <a:rPr lang="en-AU" sz="1800" dirty="0">
                <a:latin typeface="Arial"/>
                <a:cs typeface="Arial"/>
              </a:rPr>
              <a:t>Integration of social and environmental dimensions is </a:t>
            </a:r>
            <a:r>
              <a:rPr lang="en-AU" sz="1800" b="1" dirty="0">
                <a:latin typeface="Arial"/>
                <a:cs typeface="Arial"/>
              </a:rPr>
              <a:t>dynamic</a:t>
            </a:r>
          </a:p>
          <a:p>
            <a:pPr lvl="1">
              <a:lnSpc>
                <a:spcPct val="140000"/>
              </a:lnSpc>
              <a:buFont typeface="Wingdings" charset="2"/>
              <a:buChar char="Ø"/>
            </a:pPr>
            <a:r>
              <a:rPr lang="en-AU" sz="1600" b="1" dirty="0">
                <a:latin typeface="Arial"/>
                <a:cs typeface="Arial"/>
              </a:rPr>
              <a:t>Anticipation </a:t>
            </a:r>
            <a:r>
              <a:rPr lang="en-AU" sz="1600" dirty="0">
                <a:latin typeface="Arial"/>
                <a:cs typeface="Arial"/>
              </a:rPr>
              <a:t>of regulation / taxation (e.g. carbon tax)</a:t>
            </a:r>
          </a:p>
          <a:p>
            <a:pPr lvl="1">
              <a:lnSpc>
                <a:spcPct val="140000"/>
              </a:lnSpc>
              <a:buFont typeface="Wingdings" charset="2"/>
              <a:buChar char="Ø"/>
            </a:pPr>
            <a:r>
              <a:rPr lang="en-AU" sz="1600" b="1" dirty="0">
                <a:latin typeface="Arial"/>
                <a:cs typeface="Arial"/>
              </a:rPr>
              <a:t>Reputation</a:t>
            </a:r>
            <a:r>
              <a:rPr lang="en-AU" sz="1600" dirty="0">
                <a:latin typeface="Arial"/>
                <a:cs typeface="Arial"/>
              </a:rPr>
              <a:t> – pressure from NGOs / consumers</a:t>
            </a:r>
          </a:p>
          <a:p>
            <a:pPr lvl="1">
              <a:lnSpc>
                <a:spcPct val="140000"/>
              </a:lnSpc>
              <a:buFont typeface="Wingdings" charset="2"/>
              <a:buChar char="Ø"/>
            </a:pPr>
            <a:r>
              <a:rPr lang="en-AU" sz="1600" b="1" dirty="0">
                <a:latin typeface="Arial"/>
                <a:cs typeface="Arial"/>
              </a:rPr>
              <a:t>Future-proof</a:t>
            </a:r>
            <a:r>
              <a:rPr lang="en-AU" sz="1600" dirty="0">
                <a:latin typeface="Arial"/>
                <a:cs typeface="Arial"/>
              </a:rPr>
              <a:t>: transition to SDGs by 2030 (e.g. </a:t>
            </a:r>
            <a:r>
              <a:rPr lang="en-AU" sz="1600" dirty="0" err="1">
                <a:latin typeface="Arial"/>
                <a:cs typeface="Arial"/>
              </a:rPr>
              <a:t>Energiewende</a:t>
            </a:r>
            <a:r>
              <a:rPr lang="en-AU" sz="1600" dirty="0">
                <a:latin typeface="Arial"/>
                <a:cs typeface="Arial"/>
              </a:rPr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14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New business language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6" name="Tijdelijke aanduiding voor inhoud 7">
            <a:extLst>
              <a:ext uri="{FF2B5EF4-FFF2-40B4-BE49-F238E27FC236}">
                <a16:creationId xmlns:a16="http://schemas.microsoft.com/office/drawing/2014/main" xmlns="" id="{737CC9F4-2C4E-41E1-8382-7959C6DA6C5D}"/>
              </a:ext>
            </a:extLst>
          </p:cNvPr>
          <p:cNvSpPr txBox="1">
            <a:spLocks/>
          </p:cNvSpPr>
          <p:nvPr/>
        </p:nvSpPr>
        <p:spPr>
          <a:xfrm>
            <a:off x="4788024" y="1556792"/>
            <a:ext cx="3744416" cy="4320480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lnSpc>
                <a:spcPct val="140000"/>
              </a:lnSpc>
              <a:buNone/>
            </a:pPr>
            <a:r>
              <a:rPr lang="en-AU" sz="1800" dirty="0">
                <a:latin typeface="Arial"/>
                <a:cs typeface="Arial"/>
              </a:rPr>
              <a:t>New approaches based on </a:t>
            </a:r>
            <a:r>
              <a:rPr lang="en-AU" sz="1800" b="1" dirty="0">
                <a:latin typeface="Arial"/>
                <a:cs typeface="Arial"/>
              </a:rPr>
              <a:t>integrated value </a:t>
            </a:r>
            <a:r>
              <a:rPr lang="en-AU" sz="1800" dirty="0">
                <a:latin typeface="Arial"/>
                <a:cs typeface="Arial"/>
              </a:rPr>
              <a:t>(I = F + S + E)</a:t>
            </a:r>
          </a:p>
          <a:p>
            <a:pPr lvl="1">
              <a:lnSpc>
                <a:spcPct val="140000"/>
              </a:lnSpc>
              <a:buFont typeface="Wingdings" charset="2"/>
              <a:buChar char="Ø"/>
            </a:pPr>
            <a:r>
              <a:rPr lang="en-AU" sz="1600" dirty="0">
                <a:latin typeface="Arial"/>
                <a:cs typeface="Arial"/>
              </a:rPr>
              <a:t>Impact of F + S + E on </a:t>
            </a:r>
            <a:r>
              <a:rPr lang="en-AU" sz="1600" b="1" dirty="0">
                <a:latin typeface="Arial"/>
                <a:cs typeface="Arial"/>
              </a:rPr>
              <a:t>value drivers of business model </a:t>
            </a:r>
            <a:r>
              <a:rPr lang="en-AU" sz="1600" dirty="0">
                <a:latin typeface="Arial"/>
                <a:cs typeface="Arial"/>
              </a:rPr>
              <a:t>(Chapter 5)</a:t>
            </a:r>
          </a:p>
          <a:p>
            <a:pPr lvl="1">
              <a:lnSpc>
                <a:spcPct val="140000"/>
              </a:lnSpc>
              <a:buFont typeface="Wingdings" charset="2"/>
              <a:buChar char="Ø"/>
            </a:pPr>
            <a:r>
              <a:rPr lang="en-AU" sz="1600" dirty="0">
                <a:latin typeface="Arial"/>
                <a:cs typeface="Arial"/>
              </a:rPr>
              <a:t>Incorporating S + E into </a:t>
            </a:r>
            <a:r>
              <a:rPr lang="en-AU" sz="1600" b="1" dirty="0">
                <a:latin typeface="Arial"/>
                <a:cs typeface="Arial"/>
              </a:rPr>
              <a:t>NPV rule for investment decisions</a:t>
            </a:r>
          </a:p>
          <a:p>
            <a:pPr lvl="1">
              <a:lnSpc>
                <a:spcPct val="140000"/>
              </a:lnSpc>
              <a:buFont typeface="Wingdings" charset="2"/>
              <a:buChar char="Ø"/>
            </a:pPr>
            <a:r>
              <a:rPr lang="en-AU" sz="1600" b="1" dirty="0">
                <a:latin typeface="Arial"/>
                <a:cs typeface="Arial"/>
              </a:rPr>
              <a:t>Integrated reporting </a:t>
            </a:r>
            <a:r>
              <a:rPr lang="en-AU" sz="1600" dirty="0">
                <a:latin typeface="Arial"/>
                <a:cs typeface="Arial"/>
              </a:rPr>
              <a:t>(Chapter 6)</a:t>
            </a:r>
          </a:p>
        </p:txBody>
      </p:sp>
    </p:spTree>
    <p:extLst>
      <p:ext uri="{BB962C8B-B14F-4D97-AF65-F5344CB8AC3E}">
        <p14:creationId xmlns:p14="http://schemas.microsoft.com/office/powerpoint/2010/main" val="4115438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539552" y="2996952"/>
            <a:ext cx="8041440" cy="616173"/>
          </a:xfrm>
        </p:spPr>
        <p:txBody>
          <a:bodyPr>
            <a:noAutofit/>
          </a:bodyPr>
          <a:lstStyle/>
          <a:p>
            <a:pPr algn="ctr"/>
            <a:r>
              <a:rPr lang="nl-NL" sz="40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Corporate </a:t>
            </a:r>
            <a:r>
              <a:rPr lang="nl-NL" sz="4000" b="1" dirty="0" err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governance</a:t>
            </a:r>
            <a:endParaRPr lang="en-US" sz="4000" b="1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804248" y="6482035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/>
                <a:cs typeface="Arial Narrow"/>
              </a:rPr>
              <a:t>15</a:t>
            </a:fld>
            <a:endParaRPr lang="nl-NL" sz="1400" dirty="0">
              <a:latin typeface="Arial Narrow"/>
              <a:cs typeface="Arial Narrow"/>
            </a:endParaRPr>
          </a:p>
        </p:txBody>
      </p:sp>
      <p:sp>
        <p:nvSpPr>
          <p:cNvPr id="5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56472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500680" y="1412776"/>
            <a:ext cx="5007424" cy="1512168"/>
          </a:xfrm>
        </p:spPr>
        <p:txBody>
          <a:bodyPr>
            <a:normAutofit/>
          </a:bodyPr>
          <a:lstStyle/>
          <a:p>
            <a:pPr marL="109728" lvl="0" indent="0">
              <a:lnSpc>
                <a:spcPct val="140000"/>
              </a:lnSpc>
              <a:buNone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Cooperate governance deals with 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conflicts of interests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between 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owners/shareholders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managers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of a firm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16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Corporate governance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6DEE2F47-FC0C-40C1-87A0-6821DC804A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9809264"/>
              </p:ext>
            </p:extLst>
          </p:nvPr>
        </p:nvGraphicFramePr>
        <p:xfrm>
          <a:off x="2244080" y="213285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62104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755575" y="1628800"/>
            <a:ext cx="3744417" cy="4176464"/>
          </a:xfrm>
        </p:spPr>
        <p:txBody>
          <a:bodyPr>
            <a:normAutofit/>
          </a:bodyPr>
          <a:lstStyle/>
          <a:p>
            <a:pPr marL="109728" lvl="0" indent="0">
              <a:lnSpc>
                <a:spcPct val="140000"/>
              </a:lnSpc>
              <a:buClr>
                <a:srgbClr val="0F6FC6"/>
              </a:buClr>
              <a:buNone/>
            </a:pPr>
            <a:r>
              <a:rPr lang="en-GB" sz="1800" dirty="0">
                <a:latin typeface="Arial"/>
                <a:cs typeface="Arial"/>
              </a:rPr>
              <a:t>Try to get the best of both worlds</a:t>
            </a:r>
          </a:p>
          <a:p>
            <a:pPr marL="505206" lvl="1" indent="-342900">
              <a:lnSpc>
                <a:spcPct val="150000"/>
              </a:lnSpc>
              <a:buFont typeface="Wingdings" charset="2"/>
              <a:buChar char="Ø"/>
            </a:pPr>
            <a:r>
              <a:rPr lang="en-GB" sz="1800" dirty="0">
                <a:latin typeface="Arial"/>
                <a:cs typeface="Arial"/>
              </a:rPr>
              <a:t>Accountability of shareholder model (take-overs)</a:t>
            </a:r>
          </a:p>
          <a:p>
            <a:pPr marL="505206" lvl="1" indent="-342900">
              <a:lnSpc>
                <a:spcPct val="150000"/>
              </a:lnSpc>
              <a:buFont typeface="Wingdings" charset="2"/>
              <a:buChar char="Ø"/>
            </a:pPr>
            <a:r>
              <a:rPr lang="en-GB" sz="1800" dirty="0">
                <a:latin typeface="Arial"/>
                <a:cs typeface="Arial"/>
              </a:rPr>
              <a:t>Broad approach of stakeholder model (all stakeholders)</a:t>
            </a:r>
          </a:p>
          <a:p>
            <a:pPr marL="505206" lvl="1" indent="-342900">
              <a:lnSpc>
                <a:spcPct val="150000"/>
              </a:lnSpc>
              <a:buFont typeface="Wingdings" charset="2"/>
              <a:buChar char="Ø"/>
            </a:pPr>
            <a:r>
              <a:rPr lang="en-GB" sz="1800" b="1" dirty="0">
                <a:latin typeface="Arial"/>
                <a:cs typeface="Arial"/>
              </a:rPr>
              <a:t>Societal test</a:t>
            </a:r>
            <a:r>
              <a:rPr lang="en-GB" sz="1800" dirty="0">
                <a:latin typeface="Arial"/>
                <a:cs typeface="Arial"/>
              </a:rPr>
              <a:t> of take-overs: see next slide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17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04664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Corporate governance &amp; sustainability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6" name="Tijdelijke aanduiding voor inhoud 7">
            <a:extLst>
              <a:ext uri="{FF2B5EF4-FFF2-40B4-BE49-F238E27FC236}">
                <a16:creationId xmlns:a16="http://schemas.microsoft.com/office/drawing/2014/main" xmlns="" id="{EB7345B4-14BB-465A-850E-0B6ED3ABB8A1}"/>
              </a:ext>
            </a:extLst>
          </p:cNvPr>
          <p:cNvSpPr txBox="1">
            <a:spLocks/>
          </p:cNvSpPr>
          <p:nvPr/>
        </p:nvSpPr>
        <p:spPr>
          <a:xfrm>
            <a:off x="5076056" y="1647313"/>
            <a:ext cx="3168352" cy="14936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lnSpc>
                <a:spcPct val="120000"/>
              </a:lnSpc>
              <a:buNone/>
            </a:pPr>
            <a:r>
              <a:rPr lang="en-US" sz="1600" b="1" dirty="0">
                <a:latin typeface="Arial"/>
                <a:cs typeface="Arial"/>
              </a:rPr>
              <a:t>Fiduciary duty </a:t>
            </a:r>
            <a:r>
              <a:rPr lang="en-US" sz="1600" dirty="0">
                <a:latin typeface="Arial"/>
                <a:cs typeface="Arial"/>
              </a:rPr>
              <a:t>of investors towards clients/beneficiaries: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en-US" sz="1600" dirty="0">
                <a:latin typeface="Arial"/>
                <a:cs typeface="Arial"/>
              </a:rPr>
              <a:t>clarify that sustainability factors must be incorporated</a:t>
            </a:r>
          </a:p>
        </p:txBody>
      </p:sp>
      <p:sp>
        <p:nvSpPr>
          <p:cNvPr id="9" name="Tijdelijke aanduiding voor inhoud 7">
            <a:extLst>
              <a:ext uri="{FF2B5EF4-FFF2-40B4-BE49-F238E27FC236}">
                <a16:creationId xmlns:a16="http://schemas.microsoft.com/office/drawing/2014/main" xmlns="" id="{D4A9A760-4EAE-4219-B832-A898C5401320}"/>
              </a:ext>
            </a:extLst>
          </p:cNvPr>
          <p:cNvSpPr txBox="1">
            <a:spLocks/>
          </p:cNvSpPr>
          <p:nvPr/>
        </p:nvSpPr>
        <p:spPr>
          <a:xfrm>
            <a:off x="5076056" y="3429000"/>
            <a:ext cx="3168352" cy="18904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lnSpc>
                <a:spcPct val="120000"/>
              </a:lnSpc>
              <a:buNone/>
            </a:pPr>
            <a:r>
              <a:rPr lang="en-US" sz="1600" b="1" dirty="0">
                <a:latin typeface="Arial"/>
                <a:cs typeface="Arial"/>
              </a:rPr>
              <a:t>Engagement </a:t>
            </a:r>
            <a:r>
              <a:rPr lang="en-US" sz="1600" dirty="0">
                <a:latin typeface="Arial"/>
                <a:cs typeface="Arial"/>
              </a:rPr>
              <a:t>of investors with investee companies: dialogue on broad range of ESG issues (remember externalities are linked to companies)</a:t>
            </a:r>
          </a:p>
        </p:txBody>
      </p:sp>
    </p:spTree>
    <p:extLst>
      <p:ext uri="{BB962C8B-B14F-4D97-AF65-F5344CB8AC3E}">
        <p14:creationId xmlns:p14="http://schemas.microsoft.com/office/powerpoint/2010/main" val="1483039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827584" y="1484785"/>
            <a:ext cx="7560840" cy="1584175"/>
          </a:xfrm>
        </p:spPr>
        <p:txBody>
          <a:bodyPr>
            <a:normAutofit lnSpcReduction="10000"/>
          </a:bodyPr>
          <a:lstStyle/>
          <a:p>
            <a:pPr marL="109728" indent="0">
              <a:lnSpc>
                <a:spcPct val="130000"/>
              </a:lnSpc>
              <a:buNone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Kraft Heinz (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shareholder model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GB" sz="1800" dirty="0" err="1"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Unilever (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stakeholder model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30000"/>
              </a:lnSpc>
              <a:buFont typeface="Wingdings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Without protection, shareholder model will win </a:t>
            </a:r>
            <a:r>
              <a:rPr lang="en-GB" sz="1800" dirty="0">
                <a:latin typeface="Arial" panose="020B0604020202020204" pitchFamily="34" charset="0"/>
                <a:ea typeface="Wingdings"/>
                <a:cs typeface="Arial" panose="020B0604020202020204" pitchFamily="34" charset="0"/>
                <a:sym typeface="Wingdings"/>
              </a:rPr>
              <a:t>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SF 1.0</a:t>
            </a:r>
          </a:p>
          <a:p>
            <a:pPr>
              <a:lnSpc>
                <a:spcPct val="130000"/>
              </a:lnSpc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lnSpc>
                <a:spcPct val="130000"/>
              </a:lnSpc>
              <a:buNone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Proposal: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18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Take-over contests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CC8713B3-C02C-4972-BF30-A888B6E27F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894308"/>
              </p:ext>
            </p:extLst>
          </p:nvPr>
        </p:nvGraphicFramePr>
        <p:xfrm>
          <a:off x="827584" y="2837353"/>
          <a:ext cx="7920880" cy="33999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4365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467544" y="1340768"/>
            <a:ext cx="8064896" cy="4680520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n-GB" sz="1800" b="1" dirty="0">
                <a:latin typeface="Arial"/>
                <a:cs typeface="Arial"/>
              </a:rPr>
              <a:t>Executive contracts and compensation</a:t>
            </a:r>
            <a:r>
              <a:rPr lang="en-GB" sz="1800" dirty="0">
                <a:latin typeface="Arial"/>
                <a:cs typeface="Arial"/>
              </a:rPr>
              <a:t>: incorporate sustainability as KPI (key performance indicator)</a:t>
            </a:r>
          </a:p>
          <a:p>
            <a:pPr>
              <a:lnSpc>
                <a:spcPct val="130000"/>
              </a:lnSpc>
            </a:pPr>
            <a:endParaRPr lang="en-GB" sz="1600" dirty="0">
              <a:latin typeface="Arial"/>
              <a:cs typeface="Arial"/>
            </a:endParaRPr>
          </a:p>
          <a:p>
            <a:pPr>
              <a:lnSpc>
                <a:spcPct val="130000"/>
              </a:lnSpc>
            </a:pPr>
            <a:r>
              <a:rPr lang="en-GB" sz="1800" b="1" dirty="0">
                <a:latin typeface="Arial"/>
                <a:cs typeface="Arial"/>
              </a:rPr>
              <a:t>Type of shareholders</a:t>
            </a:r>
            <a:r>
              <a:rPr lang="en-GB" sz="1800" dirty="0">
                <a:latin typeface="Arial"/>
                <a:cs typeface="Arial"/>
              </a:rPr>
              <a:t>: long-term investors (e.g. pension funds; </a:t>
            </a:r>
            <a:r>
              <a:rPr lang="en-GB" sz="1800" dirty="0" err="1">
                <a:latin typeface="Arial"/>
                <a:cs typeface="Arial"/>
              </a:rPr>
              <a:t>Ch</a:t>
            </a:r>
            <a:r>
              <a:rPr lang="en-GB" sz="1800" dirty="0">
                <a:latin typeface="Arial"/>
                <a:cs typeface="Arial"/>
              </a:rPr>
              <a:t> 4)</a:t>
            </a:r>
          </a:p>
          <a:p>
            <a:pPr>
              <a:lnSpc>
                <a:spcPct val="130000"/>
              </a:lnSpc>
            </a:pPr>
            <a:endParaRPr lang="en-GB" sz="1600" dirty="0">
              <a:latin typeface="Arial"/>
              <a:cs typeface="Arial"/>
            </a:endParaRPr>
          </a:p>
          <a:p>
            <a:pPr>
              <a:lnSpc>
                <a:spcPct val="130000"/>
              </a:lnSpc>
            </a:pPr>
            <a:r>
              <a:rPr lang="en-GB" sz="1800" b="1" dirty="0">
                <a:latin typeface="Arial"/>
                <a:cs typeface="Arial"/>
              </a:rPr>
              <a:t>Reporting</a:t>
            </a:r>
            <a:r>
              <a:rPr lang="en-GB" sz="1800" dirty="0">
                <a:latin typeface="Arial"/>
                <a:cs typeface="Arial"/>
              </a:rPr>
              <a:t>: integrated reporting (Chapter 6)</a:t>
            </a:r>
          </a:p>
          <a:p>
            <a:pPr>
              <a:lnSpc>
                <a:spcPct val="130000"/>
              </a:lnSpc>
            </a:pPr>
            <a:endParaRPr lang="en-GB" sz="1600" dirty="0">
              <a:latin typeface="Arial"/>
              <a:cs typeface="Arial"/>
            </a:endParaRPr>
          </a:p>
          <a:p>
            <a:pPr>
              <a:lnSpc>
                <a:spcPct val="130000"/>
              </a:lnSpc>
            </a:pPr>
            <a:r>
              <a:rPr lang="en-GB" sz="1800" b="1" dirty="0">
                <a:latin typeface="Arial"/>
                <a:cs typeface="Arial"/>
              </a:rPr>
              <a:t>Non-executive monitoring</a:t>
            </a:r>
            <a:r>
              <a:rPr lang="en-GB" sz="1800" dirty="0">
                <a:latin typeface="Arial"/>
                <a:cs typeface="Arial"/>
              </a:rPr>
              <a:t>:</a:t>
            </a:r>
          </a:p>
          <a:p>
            <a:pPr marL="857250" lvl="1" indent="-400050">
              <a:lnSpc>
                <a:spcPct val="130000"/>
              </a:lnSpc>
              <a:buFont typeface="Wingdings" charset="2"/>
              <a:buChar char="Ø"/>
            </a:pPr>
            <a:r>
              <a:rPr lang="en-GB" sz="1800" dirty="0">
                <a:latin typeface="Arial"/>
                <a:cs typeface="Arial"/>
              </a:rPr>
              <a:t>widen remit of audit committee towards integrated reports, or</a:t>
            </a:r>
          </a:p>
          <a:p>
            <a:pPr marL="857250" lvl="1" indent="-400050">
              <a:lnSpc>
                <a:spcPct val="130000"/>
              </a:lnSpc>
              <a:buFont typeface="Wingdings" charset="2"/>
              <a:buChar char="Ø"/>
            </a:pPr>
            <a:r>
              <a:rPr lang="en-GB" sz="1800" dirty="0">
                <a:latin typeface="Arial"/>
                <a:cs typeface="Arial"/>
              </a:rPr>
              <a:t>create sustainability committee: to monitor creation of social and environmental value by management</a:t>
            </a:r>
          </a:p>
          <a:p>
            <a:pPr>
              <a:lnSpc>
                <a:spcPct val="130000"/>
              </a:lnSpc>
            </a:pPr>
            <a:endParaRPr lang="en-GB" sz="1800" dirty="0">
              <a:latin typeface="Arial"/>
              <a:cs typeface="Arial"/>
            </a:endParaRPr>
          </a:p>
          <a:p>
            <a:pPr>
              <a:lnSpc>
                <a:spcPct val="130000"/>
              </a:lnSpc>
            </a:pPr>
            <a:endParaRPr lang="en-GB" sz="1800" dirty="0">
              <a:latin typeface="Arial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19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Governance models</a:t>
            </a:r>
            <a:endParaRPr lang="en-GB" sz="44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4562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2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323528" y="1268760"/>
            <a:ext cx="3744416" cy="4391025"/>
          </a:xfrm>
        </p:spPr>
        <p:txBody>
          <a:bodyPr>
            <a:noAutofit/>
          </a:bodyPr>
          <a:lstStyle/>
          <a:p>
            <a:pPr marL="0" indent="0">
              <a:buFont typeface="Rage Italic" pitchFamily="66" charset="0"/>
              <a:buNone/>
            </a:pPr>
            <a:endParaRPr lang="en-GB" sz="16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Part I:  What is sustainability and why does it matter?</a:t>
            </a:r>
            <a:r>
              <a:rPr lang="en-GB" sz="1600" b="1" dirty="0">
                <a:latin typeface="Arial"/>
                <a:cs typeface="Arial"/>
              </a:rPr>
              <a:t> </a:t>
            </a:r>
            <a:endParaRPr lang="en-GB" sz="1600" dirty="0">
              <a:latin typeface="Arial"/>
              <a:cs typeface="Arial"/>
            </a:endParaRP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/>
            </a:pPr>
            <a:r>
              <a:rPr lang="en-GB" sz="1600" dirty="0">
                <a:latin typeface="Arial"/>
                <a:cs typeface="Arial"/>
              </a:rPr>
              <a:t>Sustainability and the transition challenge</a:t>
            </a: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endParaRPr lang="en-GB" sz="16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Part II:  Sustainability’s challenges to corporates</a:t>
            </a:r>
            <a:endParaRPr lang="en-GB" sz="16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Externalities - internalisation</a:t>
            </a: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b="1" dirty="0">
                <a:latin typeface="Arial"/>
                <a:cs typeface="Arial"/>
              </a:rPr>
              <a:t>Governance and behaviour</a:t>
            </a: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Coalitions for sustainable finance</a:t>
            </a: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Strategy and intangibles – changing business models</a:t>
            </a: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Integrated reporting - metrics and data</a:t>
            </a: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4499992" y="1268760"/>
            <a:ext cx="4104456" cy="4536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Rage Italic" pitchFamily="66" charset="0"/>
              <a:buNone/>
            </a:pPr>
            <a:endParaRPr lang="en-GB" sz="1600" b="1" dirty="0">
              <a:solidFill>
                <a:srgbClr val="376092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Part III:  Financing sustainability</a:t>
            </a:r>
            <a:endParaRPr lang="en-GB" sz="16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Investing for </a:t>
            </a:r>
            <a:r>
              <a:rPr lang="en-GB" sz="1600" dirty="0" smtClean="0">
                <a:latin typeface="Arial"/>
                <a:cs typeface="Arial"/>
              </a:rPr>
              <a:t>long-term </a:t>
            </a:r>
            <a:r>
              <a:rPr lang="en-GB" sz="1600" dirty="0">
                <a:latin typeface="Arial"/>
                <a:cs typeface="Arial"/>
              </a:rPr>
              <a:t>value creation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Equity – investing with an ownership stake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Bonds – investing without voting power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Banks – new forms of lending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Insurance – managing </a:t>
            </a:r>
            <a:r>
              <a:rPr lang="en-GB" sz="1600" dirty="0" smtClean="0">
                <a:latin typeface="Arial"/>
                <a:cs typeface="Arial"/>
              </a:rPr>
              <a:t>long-term </a:t>
            </a:r>
            <a:r>
              <a:rPr lang="en-GB" sz="1600" dirty="0">
                <a:latin typeface="Arial"/>
                <a:cs typeface="Arial"/>
              </a:rPr>
              <a:t>risk</a:t>
            </a:r>
            <a:endParaRPr lang="en-GB" sz="16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endParaRPr lang="en-GB" sz="16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Part IV:  Epilogue</a:t>
            </a:r>
            <a:endParaRPr lang="en-GB" sz="16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marL="457200" indent="-457200">
              <a:lnSpc>
                <a:spcPct val="110000"/>
              </a:lnSpc>
              <a:buFont typeface="+mj-lt"/>
              <a:buAutoNum type="arabicPeriod" startAt="12"/>
            </a:pPr>
            <a:r>
              <a:rPr lang="en-GB" sz="1600" dirty="0">
                <a:latin typeface="Arial"/>
                <a:cs typeface="Arial"/>
              </a:rPr>
              <a:t>Transition management and integrated thinking</a:t>
            </a:r>
          </a:p>
        </p:txBody>
      </p:sp>
      <p:sp>
        <p:nvSpPr>
          <p:cNvPr id="10" name="Tijdelijke aanduiding voor inhoud 7"/>
          <p:cNvSpPr txBox="1">
            <a:spLocks/>
          </p:cNvSpPr>
          <p:nvPr/>
        </p:nvSpPr>
        <p:spPr>
          <a:xfrm>
            <a:off x="683568" y="548680"/>
            <a:ext cx="7560840" cy="648072"/>
          </a:xfrm>
          <a:prstGeom prst="rect">
            <a:avLst/>
          </a:prstGeom>
          <a:noFill/>
          <a:ln w="28575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Overview of the book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2758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708248" y="1012698"/>
            <a:ext cx="6096000" cy="64807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2200" dirty="0">
                <a:latin typeface="Arial"/>
                <a:cs typeface="Arial"/>
              </a:rPr>
              <a:t>Alternatives to publicly listed company:</a:t>
            </a:r>
            <a:endParaRPr lang="en-GB" sz="800" b="1" dirty="0">
              <a:latin typeface="Arial"/>
              <a:cs typeface="Arial"/>
            </a:endParaRPr>
          </a:p>
          <a:p>
            <a:pPr marL="109728" indent="0">
              <a:lnSpc>
                <a:spcPct val="130000"/>
              </a:lnSpc>
              <a:buNone/>
            </a:pPr>
            <a:endParaRPr lang="en-GB" sz="1400" dirty="0">
              <a:latin typeface="Arial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20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260648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 err="1">
                <a:solidFill>
                  <a:srgbClr val="254061"/>
                </a:solidFill>
                <a:latin typeface="Arial"/>
                <a:cs typeface="Arial"/>
              </a:rPr>
              <a:t>Organisational</a:t>
            </a: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 forms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E040B875-4445-4C03-85B6-23BAD5AE9C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3569005"/>
              </p:ext>
            </p:extLst>
          </p:nvPr>
        </p:nvGraphicFramePr>
        <p:xfrm>
          <a:off x="683568" y="1628800"/>
          <a:ext cx="7872536" cy="4104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682770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041440" cy="2088232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lang="nl-NL" sz="40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Horizon – </a:t>
            </a:r>
            <a:r>
              <a:rPr lang="nl-NL" sz="4000" b="1" dirty="0" err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from</a:t>
            </a:r>
            <a:r>
              <a:rPr lang="nl-NL" sz="40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ST </a:t>
            </a:r>
            <a:r>
              <a:rPr lang="nl-NL" sz="4000" b="1" dirty="0" err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to</a:t>
            </a:r>
            <a:r>
              <a:rPr lang="nl-NL" sz="40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LT thinking</a:t>
            </a:r>
            <a:endParaRPr lang="en-US" sz="4000" b="1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804248" y="6482035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/>
                <a:cs typeface="Arial Narrow"/>
              </a:rPr>
              <a:t>21</a:t>
            </a:fld>
            <a:endParaRPr lang="nl-NL" sz="1400" dirty="0">
              <a:latin typeface="Arial Narrow"/>
              <a:cs typeface="Arial Narrow"/>
            </a:endParaRPr>
          </a:p>
        </p:txBody>
      </p:sp>
      <p:sp>
        <p:nvSpPr>
          <p:cNvPr id="5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2798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827584" y="1772816"/>
            <a:ext cx="7560840" cy="3960440"/>
          </a:xfrm>
        </p:spPr>
        <p:txBody>
          <a:bodyPr>
            <a:noAutofit/>
          </a:bodyPr>
          <a:lstStyle/>
          <a:p>
            <a:pPr marL="109728" lvl="0" indent="0">
              <a:lnSpc>
                <a:spcPct val="150000"/>
              </a:lnSpc>
              <a:buNone/>
            </a:pPr>
            <a:r>
              <a:rPr lang="en-GB" sz="2000" b="1" dirty="0">
                <a:latin typeface="Arial"/>
                <a:cs typeface="Arial"/>
              </a:rPr>
              <a:t>Tragedy of the horizon </a:t>
            </a:r>
            <a:r>
              <a:rPr lang="en-GB" sz="2000" dirty="0">
                <a:latin typeface="Arial"/>
                <a:cs typeface="Arial"/>
              </a:rPr>
              <a:t>(Carney, 2015) is major obstacle to sustainable finance: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charset="2"/>
              <a:buChar char="Ø"/>
            </a:pPr>
            <a:r>
              <a:rPr lang="en-GB" sz="2000" dirty="0">
                <a:latin typeface="Arial"/>
                <a:cs typeface="Arial"/>
              </a:rPr>
              <a:t> Costs of action are now, while benefits remain in the future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charset="2"/>
              <a:buChar char="Ø"/>
            </a:pPr>
            <a:r>
              <a:rPr lang="en-GB" sz="2000" dirty="0">
                <a:latin typeface="Arial"/>
                <a:cs typeface="Arial"/>
              </a:rPr>
              <a:t> Impact of social and environmental issues in </a:t>
            </a:r>
            <a:r>
              <a:rPr lang="en-GB" sz="2000" b="1" dirty="0">
                <a:latin typeface="Arial"/>
                <a:cs typeface="Arial"/>
              </a:rPr>
              <a:t>long term </a:t>
            </a:r>
            <a:r>
              <a:rPr lang="is-IS" sz="2000" dirty="0">
                <a:latin typeface="Arial"/>
                <a:cs typeface="Arial"/>
              </a:rPr>
              <a:t>…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charset="2"/>
              <a:buChar char="Ø"/>
            </a:pPr>
            <a:r>
              <a:rPr lang="is-IS" sz="2000" dirty="0">
                <a:latin typeface="Arial"/>
                <a:cs typeface="Arial"/>
              </a:rPr>
              <a:t> ... but managers and investors operate in a </a:t>
            </a:r>
            <a:r>
              <a:rPr lang="is-IS" sz="2000" b="1" dirty="0">
                <a:latin typeface="Arial"/>
                <a:cs typeface="Arial"/>
              </a:rPr>
              <a:t>short-term </a:t>
            </a:r>
            <a:r>
              <a:rPr lang="is-IS" sz="2000" dirty="0">
                <a:latin typeface="Arial"/>
                <a:cs typeface="Arial"/>
              </a:rPr>
              <a:t>framework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charset="2"/>
              <a:buChar char="Ø"/>
            </a:pPr>
            <a:endParaRPr lang="is-IS" sz="2000" dirty="0">
              <a:latin typeface="Arial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4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22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6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Tragedy of the horizon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4149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4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23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5" name="Folded Corner 35"/>
          <p:cNvSpPr>
            <a:spLocks/>
          </p:cNvSpPr>
          <p:nvPr/>
        </p:nvSpPr>
        <p:spPr bwMode="gray">
          <a:xfrm rot="937026">
            <a:off x="2302884" y="2631930"/>
            <a:ext cx="1442146" cy="2719719"/>
          </a:xfrm>
          <a:prstGeom prst="roundRect">
            <a:avLst>
              <a:gd name="adj" fmla="val 1214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Folded Corner 36"/>
          <p:cNvSpPr>
            <a:spLocks/>
          </p:cNvSpPr>
          <p:nvPr/>
        </p:nvSpPr>
        <p:spPr bwMode="gray">
          <a:xfrm rot="20521605">
            <a:off x="409185" y="2543959"/>
            <a:ext cx="1442146" cy="2719719"/>
          </a:xfrm>
          <a:prstGeom prst="roundRect">
            <a:avLst>
              <a:gd name="adj" fmla="val 1138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Folded Corner 42"/>
          <p:cNvSpPr>
            <a:spLocks/>
          </p:cNvSpPr>
          <p:nvPr/>
        </p:nvSpPr>
        <p:spPr bwMode="gray">
          <a:xfrm rot="21224833">
            <a:off x="3967044" y="3444342"/>
            <a:ext cx="1442146" cy="2719719"/>
          </a:xfrm>
          <a:prstGeom prst="roundRect">
            <a:avLst>
              <a:gd name="adj" fmla="val 1114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olded Corner 43"/>
          <p:cNvSpPr>
            <a:spLocks/>
          </p:cNvSpPr>
          <p:nvPr/>
        </p:nvSpPr>
        <p:spPr bwMode="gray">
          <a:xfrm rot="1162294">
            <a:off x="5651369" y="2064096"/>
            <a:ext cx="1442146" cy="2719717"/>
          </a:xfrm>
          <a:prstGeom prst="roundRect">
            <a:avLst>
              <a:gd name="adj" fmla="val 903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Folded Corner 44"/>
          <p:cNvSpPr>
            <a:spLocks/>
          </p:cNvSpPr>
          <p:nvPr/>
        </p:nvSpPr>
        <p:spPr bwMode="gray">
          <a:xfrm rot="20299846">
            <a:off x="7261480" y="2763057"/>
            <a:ext cx="1442147" cy="2719719"/>
          </a:xfrm>
          <a:prstGeom prst="roundRect">
            <a:avLst>
              <a:gd name="adj" fmla="val 9816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Footer Text"/>
          <p:cNvSpPr txBox="1">
            <a:spLocks/>
          </p:cNvSpPr>
          <p:nvPr/>
        </p:nvSpPr>
        <p:spPr bwMode="gray">
          <a:xfrm rot="20494918">
            <a:off x="621913" y="3933782"/>
            <a:ext cx="1244845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1400" b="1" dirty="0">
                <a:solidFill>
                  <a:schemeClr val="bg1"/>
                </a:solidFill>
                <a:latin typeface="Arial"/>
                <a:cs typeface="Arial"/>
              </a:rPr>
              <a:t>Quarterly financial reporting </a:t>
            </a:r>
            <a:r>
              <a:rPr lang="en-GB" sz="1400" dirty="0">
                <a:solidFill>
                  <a:schemeClr val="bg1"/>
                </a:solidFill>
                <a:latin typeface="Arial"/>
                <a:cs typeface="Arial"/>
              </a:rPr>
              <a:t>by companies</a:t>
            </a:r>
            <a:endParaRPr lang="x-none" sz="14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3" name="Footer Text"/>
          <p:cNvSpPr txBox="1">
            <a:spLocks/>
          </p:cNvSpPr>
          <p:nvPr/>
        </p:nvSpPr>
        <p:spPr bwMode="gray">
          <a:xfrm rot="962990">
            <a:off x="2312979" y="3808580"/>
            <a:ext cx="1244845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Variable pay systems based on annual results</a:t>
            </a:r>
          </a:p>
        </p:txBody>
      </p:sp>
      <p:sp>
        <p:nvSpPr>
          <p:cNvPr id="14" name="Footer Text"/>
          <p:cNvSpPr txBox="1">
            <a:spLocks/>
          </p:cNvSpPr>
          <p:nvPr/>
        </p:nvSpPr>
        <p:spPr bwMode="gray">
          <a:xfrm rot="21161602">
            <a:off x="4093713" y="4628541"/>
            <a:ext cx="1244845" cy="12926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Monthly/quarterly benchmarks measuring investor performance</a:t>
            </a:r>
          </a:p>
        </p:txBody>
      </p:sp>
      <p:sp>
        <p:nvSpPr>
          <p:cNvPr id="15" name="Footer Text"/>
          <p:cNvSpPr txBox="1">
            <a:spLocks/>
          </p:cNvSpPr>
          <p:nvPr/>
        </p:nvSpPr>
        <p:spPr bwMode="gray">
          <a:xfrm rot="1154971">
            <a:off x="5614558" y="3523697"/>
            <a:ext cx="1244877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</a:rPr>
              <a:t>Marking-to-market of investments</a:t>
            </a:r>
          </a:p>
        </p:txBody>
      </p:sp>
      <p:sp>
        <p:nvSpPr>
          <p:cNvPr id="16" name="Footer Text"/>
          <p:cNvSpPr txBox="1">
            <a:spLocks/>
          </p:cNvSpPr>
          <p:nvPr/>
        </p:nvSpPr>
        <p:spPr bwMode="gray">
          <a:xfrm rot="20208093">
            <a:off x="7557787" y="4002289"/>
            <a:ext cx="1244845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Supervisory treatment of illiquid investments </a:t>
            </a:r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xmlns="" id="{0836414E-E8EE-421E-8847-FF58EDB80763}"/>
              </a:ext>
            </a:extLst>
          </p:cNvPr>
          <p:cNvSpPr>
            <a:spLocks/>
          </p:cNvSpPr>
          <p:nvPr/>
        </p:nvSpPr>
        <p:spPr bwMode="gray">
          <a:xfrm>
            <a:off x="7640701" y="3266428"/>
            <a:ext cx="319226" cy="479728"/>
          </a:xfrm>
          <a:custGeom>
            <a:avLst/>
            <a:gdLst>
              <a:gd name="T0" fmla="*/ 1177 w 1275"/>
              <a:gd name="T1" fmla="*/ 1048 h 1274"/>
              <a:gd name="T2" fmla="*/ 851 w 1275"/>
              <a:gd name="T3" fmla="*/ 723 h 1274"/>
              <a:gd name="T4" fmla="*/ 343 w 1275"/>
              <a:gd name="T5" fmla="*/ 1231 h 1274"/>
              <a:gd name="T6" fmla="*/ 183 w 1275"/>
              <a:gd name="T7" fmla="*/ 1231 h 1274"/>
              <a:gd name="T8" fmla="*/ 44 w 1275"/>
              <a:gd name="T9" fmla="*/ 1092 h 1274"/>
              <a:gd name="T10" fmla="*/ 44 w 1275"/>
              <a:gd name="T11" fmla="*/ 932 h 1274"/>
              <a:gd name="T12" fmla="*/ 552 w 1275"/>
              <a:gd name="T13" fmla="*/ 424 h 1274"/>
              <a:gd name="T14" fmla="*/ 227 w 1275"/>
              <a:gd name="T15" fmla="*/ 98 h 1274"/>
              <a:gd name="T16" fmla="*/ 268 w 1275"/>
              <a:gd name="T17" fmla="*/ 0 h 1274"/>
              <a:gd name="T18" fmla="*/ 1117 w 1275"/>
              <a:gd name="T19" fmla="*/ 19 h 1274"/>
              <a:gd name="T20" fmla="*/ 1235 w 1275"/>
              <a:gd name="T21" fmla="*/ 40 h 1274"/>
              <a:gd name="T22" fmla="*/ 1256 w 1275"/>
              <a:gd name="T23" fmla="*/ 158 h 1274"/>
              <a:gd name="T24" fmla="*/ 1275 w 1275"/>
              <a:gd name="T25" fmla="*/ 1007 h 1274"/>
              <a:gd name="T26" fmla="*/ 1177 w 1275"/>
              <a:gd name="T27" fmla="*/ 1048 h 1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75" h="1274">
                <a:moveTo>
                  <a:pt x="1177" y="1048"/>
                </a:moveTo>
                <a:cubicBezTo>
                  <a:pt x="851" y="723"/>
                  <a:pt x="851" y="723"/>
                  <a:pt x="851" y="723"/>
                </a:cubicBezTo>
                <a:cubicBezTo>
                  <a:pt x="343" y="1231"/>
                  <a:pt x="343" y="1231"/>
                  <a:pt x="343" y="1231"/>
                </a:cubicBezTo>
                <a:cubicBezTo>
                  <a:pt x="299" y="1274"/>
                  <a:pt x="227" y="1274"/>
                  <a:pt x="183" y="1231"/>
                </a:cubicBezTo>
                <a:cubicBezTo>
                  <a:pt x="44" y="1092"/>
                  <a:pt x="44" y="1092"/>
                  <a:pt x="44" y="1092"/>
                </a:cubicBezTo>
                <a:cubicBezTo>
                  <a:pt x="0" y="1047"/>
                  <a:pt x="0" y="976"/>
                  <a:pt x="44" y="932"/>
                </a:cubicBezTo>
                <a:cubicBezTo>
                  <a:pt x="552" y="424"/>
                  <a:pt x="552" y="424"/>
                  <a:pt x="552" y="424"/>
                </a:cubicBezTo>
                <a:cubicBezTo>
                  <a:pt x="227" y="98"/>
                  <a:pt x="227" y="98"/>
                  <a:pt x="227" y="98"/>
                </a:cubicBezTo>
                <a:cubicBezTo>
                  <a:pt x="173" y="44"/>
                  <a:pt x="191" y="0"/>
                  <a:pt x="268" y="0"/>
                </a:cubicBezTo>
                <a:cubicBezTo>
                  <a:pt x="1117" y="19"/>
                  <a:pt x="1117" y="19"/>
                  <a:pt x="1117" y="19"/>
                </a:cubicBezTo>
                <a:cubicBezTo>
                  <a:pt x="1155" y="19"/>
                  <a:pt x="1210" y="15"/>
                  <a:pt x="1235" y="40"/>
                </a:cubicBezTo>
                <a:cubicBezTo>
                  <a:pt x="1260" y="65"/>
                  <a:pt x="1256" y="120"/>
                  <a:pt x="1256" y="158"/>
                </a:cubicBezTo>
                <a:cubicBezTo>
                  <a:pt x="1275" y="1007"/>
                  <a:pt x="1275" y="1007"/>
                  <a:pt x="1275" y="1007"/>
                </a:cubicBezTo>
                <a:cubicBezTo>
                  <a:pt x="1275" y="1084"/>
                  <a:pt x="1231" y="1102"/>
                  <a:pt x="1177" y="1048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xmlns="" id="{D7328EF7-17E8-4A82-B1C2-C558F1B5DCC8}"/>
              </a:ext>
            </a:extLst>
          </p:cNvPr>
          <p:cNvSpPr>
            <a:spLocks noChangeAspect="1"/>
          </p:cNvSpPr>
          <p:nvPr/>
        </p:nvSpPr>
        <p:spPr bwMode="gray">
          <a:xfrm rot="-420000">
            <a:off x="4292203" y="3759231"/>
            <a:ext cx="436961" cy="599624"/>
          </a:xfrm>
          <a:custGeom>
            <a:avLst/>
            <a:gdLst>
              <a:gd name="T0" fmla="*/ 1297 w 1372"/>
              <a:gd name="T1" fmla="*/ 0 h 1406"/>
              <a:gd name="T2" fmla="*/ 75 w 1372"/>
              <a:gd name="T3" fmla="*/ 0 h 1406"/>
              <a:gd name="T4" fmla="*/ 0 w 1372"/>
              <a:gd name="T5" fmla="*/ 75 h 1406"/>
              <a:gd name="T6" fmla="*/ 0 w 1372"/>
              <a:gd name="T7" fmla="*/ 935 h 1406"/>
              <a:gd name="T8" fmla="*/ 75 w 1372"/>
              <a:gd name="T9" fmla="*/ 1011 h 1406"/>
              <a:gd name="T10" fmla="*/ 611 w 1372"/>
              <a:gd name="T11" fmla="*/ 1011 h 1406"/>
              <a:gd name="T12" fmla="*/ 611 w 1372"/>
              <a:gd name="T13" fmla="*/ 1241 h 1406"/>
              <a:gd name="T14" fmla="*/ 326 w 1372"/>
              <a:gd name="T15" fmla="*/ 1284 h 1406"/>
              <a:gd name="T16" fmla="*/ 270 w 1372"/>
              <a:gd name="T17" fmla="*/ 1345 h 1406"/>
              <a:gd name="T18" fmla="*/ 331 w 1372"/>
              <a:gd name="T19" fmla="*/ 1406 h 1406"/>
              <a:gd name="T20" fmla="*/ 1041 w 1372"/>
              <a:gd name="T21" fmla="*/ 1406 h 1406"/>
              <a:gd name="T22" fmla="*/ 1102 w 1372"/>
              <a:gd name="T23" fmla="*/ 1345 h 1406"/>
              <a:gd name="T24" fmla="*/ 1046 w 1372"/>
              <a:gd name="T25" fmla="*/ 1284 h 1406"/>
              <a:gd name="T26" fmla="*/ 761 w 1372"/>
              <a:gd name="T27" fmla="*/ 1241 h 1406"/>
              <a:gd name="T28" fmla="*/ 761 w 1372"/>
              <a:gd name="T29" fmla="*/ 1011 h 1406"/>
              <a:gd name="T30" fmla="*/ 1297 w 1372"/>
              <a:gd name="T31" fmla="*/ 1011 h 1406"/>
              <a:gd name="T32" fmla="*/ 1372 w 1372"/>
              <a:gd name="T33" fmla="*/ 935 h 1406"/>
              <a:gd name="T34" fmla="*/ 1372 w 1372"/>
              <a:gd name="T35" fmla="*/ 75 h 1406"/>
              <a:gd name="T36" fmla="*/ 1297 w 1372"/>
              <a:gd name="T37" fmla="*/ 0 h 1406"/>
              <a:gd name="T38" fmla="*/ 1222 w 1372"/>
              <a:gd name="T39" fmla="*/ 804 h 1406"/>
              <a:gd name="T40" fmla="*/ 150 w 1372"/>
              <a:gd name="T41" fmla="*/ 804 h 1406"/>
              <a:gd name="T42" fmla="*/ 150 w 1372"/>
              <a:gd name="T43" fmla="*/ 150 h 1406"/>
              <a:gd name="T44" fmla="*/ 1222 w 1372"/>
              <a:gd name="T45" fmla="*/ 150 h 1406"/>
              <a:gd name="T46" fmla="*/ 1222 w 1372"/>
              <a:gd name="T47" fmla="*/ 804 h 1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372" h="1406">
                <a:moveTo>
                  <a:pt x="1297" y="0"/>
                </a:moveTo>
                <a:cubicBezTo>
                  <a:pt x="75" y="0"/>
                  <a:pt x="75" y="0"/>
                  <a:pt x="75" y="0"/>
                </a:cubicBezTo>
                <a:cubicBezTo>
                  <a:pt x="33" y="0"/>
                  <a:pt x="0" y="34"/>
                  <a:pt x="0" y="75"/>
                </a:cubicBezTo>
                <a:cubicBezTo>
                  <a:pt x="0" y="935"/>
                  <a:pt x="0" y="935"/>
                  <a:pt x="0" y="935"/>
                </a:cubicBezTo>
                <a:cubicBezTo>
                  <a:pt x="0" y="977"/>
                  <a:pt x="33" y="1011"/>
                  <a:pt x="75" y="1011"/>
                </a:cubicBezTo>
                <a:cubicBezTo>
                  <a:pt x="611" y="1011"/>
                  <a:pt x="611" y="1011"/>
                  <a:pt x="611" y="1011"/>
                </a:cubicBezTo>
                <a:cubicBezTo>
                  <a:pt x="611" y="1241"/>
                  <a:pt x="611" y="1241"/>
                  <a:pt x="611" y="1241"/>
                </a:cubicBezTo>
                <a:cubicBezTo>
                  <a:pt x="502" y="1249"/>
                  <a:pt x="326" y="1284"/>
                  <a:pt x="326" y="1284"/>
                </a:cubicBezTo>
                <a:cubicBezTo>
                  <a:pt x="294" y="1287"/>
                  <a:pt x="270" y="1313"/>
                  <a:pt x="270" y="1345"/>
                </a:cubicBezTo>
                <a:cubicBezTo>
                  <a:pt x="270" y="1379"/>
                  <a:pt x="297" y="1406"/>
                  <a:pt x="331" y="1406"/>
                </a:cubicBezTo>
                <a:cubicBezTo>
                  <a:pt x="1041" y="1406"/>
                  <a:pt x="1041" y="1406"/>
                  <a:pt x="1041" y="1406"/>
                </a:cubicBezTo>
                <a:cubicBezTo>
                  <a:pt x="1075" y="1406"/>
                  <a:pt x="1102" y="1379"/>
                  <a:pt x="1102" y="1345"/>
                </a:cubicBezTo>
                <a:cubicBezTo>
                  <a:pt x="1102" y="1313"/>
                  <a:pt x="1078" y="1287"/>
                  <a:pt x="1046" y="1284"/>
                </a:cubicBezTo>
                <a:cubicBezTo>
                  <a:pt x="1046" y="1284"/>
                  <a:pt x="870" y="1249"/>
                  <a:pt x="761" y="1241"/>
                </a:cubicBezTo>
                <a:cubicBezTo>
                  <a:pt x="761" y="1011"/>
                  <a:pt x="761" y="1011"/>
                  <a:pt x="761" y="1011"/>
                </a:cubicBezTo>
                <a:cubicBezTo>
                  <a:pt x="1297" y="1011"/>
                  <a:pt x="1297" y="1011"/>
                  <a:pt x="1297" y="1011"/>
                </a:cubicBezTo>
                <a:cubicBezTo>
                  <a:pt x="1339" y="1011"/>
                  <a:pt x="1372" y="977"/>
                  <a:pt x="1372" y="935"/>
                </a:cubicBezTo>
                <a:cubicBezTo>
                  <a:pt x="1372" y="75"/>
                  <a:pt x="1372" y="75"/>
                  <a:pt x="1372" y="75"/>
                </a:cubicBezTo>
                <a:cubicBezTo>
                  <a:pt x="1372" y="34"/>
                  <a:pt x="1339" y="0"/>
                  <a:pt x="1297" y="0"/>
                </a:cubicBezTo>
                <a:close/>
                <a:moveTo>
                  <a:pt x="1222" y="804"/>
                </a:moveTo>
                <a:cubicBezTo>
                  <a:pt x="150" y="804"/>
                  <a:pt x="150" y="804"/>
                  <a:pt x="150" y="804"/>
                </a:cubicBezTo>
                <a:cubicBezTo>
                  <a:pt x="150" y="150"/>
                  <a:pt x="150" y="150"/>
                  <a:pt x="150" y="150"/>
                </a:cubicBezTo>
                <a:cubicBezTo>
                  <a:pt x="1222" y="150"/>
                  <a:pt x="1222" y="150"/>
                  <a:pt x="1222" y="150"/>
                </a:cubicBezTo>
                <a:lnTo>
                  <a:pt x="1222" y="8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9" name="Freeform 10">
            <a:extLst>
              <a:ext uri="{FF2B5EF4-FFF2-40B4-BE49-F238E27FC236}">
                <a16:creationId xmlns:a16="http://schemas.microsoft.com/office/drawing/2014/main" xmlns="" id="{833BBE1E-DB34-4E18-8DD9-3ED47EE9B01C}"/>
              </a:ext>
            </a:extLst>
          </p:cNvPr>
          <p:cNvSpPr>
            <a:spLocks noChangeAspect="1"/>
          </p:cNvSpPr>
          <p:nvPr/>
        </p:nvSpPr>
        <p:spPr bwMode="gray">
          <a:xfrm>
            <a:off x="600662" y="3055153"/>
            <a:ext cx="465547" cy="620729"/>
          </a:xfrm>
          <a:custGeom>
            <a:avLst/>
            <a:gdLst>
              <a:gd name="T0" fmla="*/ 403 w 1685"/>
              <a:gd name="T1" fmla="*/ 1282 h 1687"/>
              <a:gd name="T2" fmla="*/ 508 w 1685"/>
              <a:gd name="T3" fmla="*/ 1471 h 1687"/>
              <a:gd name="T4" fmla="*/ 35 w 1685"/>
              <a:gd name="T5" fmla="*/ 1680 h 1687"/>
              <a:gd name="T6" fmla="*/ 5 w 1685"/>
              <a:gd name="T7" fmla="*/ 1680 h 1687"/>
              <a:gd name="T8" fmla="*/ 7 w 1685"/>
              <a:gd name="T9" fmla="*/ 1649 h 1687"/>
              <a:gd name="T10" fmla="*/ 214 w 1685"/>
              <a:gd name="T11" fmla="*/ 1179 h 1687"/>
              <a:gd name="T12" fmla="*/ 403 w 1685"/>
              <a:gd name="T13" fmla="*/ 1282 h 1687"/>
              <a:gd name="T14" fmla="*/ 1654 w 1685"/>
              <a:gd name="T15" fmla="*/ 147 h 1687"/>
              <a:gd name="T16" fmla="*/ 1540 w 1685"/>
              <a:gd name="T17" fmla="*/ 31 h 1687"/>
              <a:gd name="T18" fmla="*/ 1462 w 1685"/>
              <a:gd name="T19" fmla="*/ 0 h 1687"/>
              <a:gd name="T20" fmla="*/ 1383 w 1685"/>
              <a:gd name="T21" fmla="*/ 33 h 1687"/>
              <a:gd name="T22" fmla="*/ 335 w 1685"/>
              <a:gd name="T23" fmla="*/ 1041 h 1687"/>
              <a:gd name="T24" fmla="*/ 646 w 1685"/>
              <a:gd name="T25" fmla="*/ 1350 h 1687"/>
              <a:gd name="T26" fmla="*/ 1654 w 1685"/>
              <a:gd name="T27" fmla="*/ 302 h 1687"/>
              <a:gd name="T28" fmla="*/ 1685 w 1685"/>
              <a:gd name="T29" fmla="*/ 223 h 1687"/>
              <a:gd name="T30" fmla="*/ 1654 w 1685"/>
              <a:gd name="T31" fmla="*/ 147 h 1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685" h="1687">
                <a:moveTo>
                  <a:pt x="403" y="1282"/>
                </a:moveTo>
                <a:cubicBezTo>
                  <a:pt x="456" y="1335"/>
                  <a:pt x="491" y="1398"/>
                  <a:pt x="508" y="1471"/>
                </a:cubicBezTo>
                <a:cubicBezTo>
                  <a:pt x="35" y="1680"/>
                  <a:pt x="35" y="1680"/>
                  <a:pt x="35" y="1680"/>
                </a:cubicBezTo>
                <a:cubicBezTo>
                  <a:pt x="21" y="1687"/>
                  <a:pt x="11" y="1687"/>
                  <a:pt x="5" y="1680"/>
                </a:cubicBezTo>
                <a:cubicBezTo>
                  <a:pt x="0" y="1676"/>
                  <a:pt x="1" y="1665"/>
                  <a:pt x="7" y="1649"/>
                </a:cubicBezTo>
                <a:cubicBezTo>
                  <a:pt x="214" y="1179"/>
                  <a:pt x="214" y="1179"/>
                  <a:pt x="214" y="1179"/>
                </a:cubicBezTo>
                <a:cubicBezTo>
                  <a:pt x="286" y="1195"/>
                  <a:pt x="350" y="1229"/>
                  <a:pt x="403" y="1282"/>
                </a:cubicBezTo>
                <a:close/>
                <a:moveTo>
                  <a:pt x="1654" y="147"/>
                </a:moveTo>
                <a:cubicBezTo>
                  <a:pt x="1540" y="31"/>
                  <a:pt x="1540" y="31"/>
                  <a:pt x="1540" y="31"/>
                </a:cubicBezTo>
                <a:cubicBezTo>
                  <a:pt x="1519" y="10"/>
                  <a:pt x="1493" y="0"/>
                  <a:pt x="1462" y="0"/>
                </a:cubicBezTo>
                <a:cubicBezTo>
                  <a:pt x="1433" y="0"/>
                  <a:pt x="1407" y="11"/>
                  <a:pt x="1383" y="33"/>
                </a:cubicBezTo>
                <a:cubicBezTo>
                  <a:pt x="335" y="1041"/>
                  <a:pt x="335" y="1041"/>
                  <a:pt x="335" y="1041"/>
                </a:cubicBezTo>
                <a:cubicBezTo>
                  <a:pt x="482" y="1100"/>
                  <a:pt x="586" y="1202"/>
                  <a:pt x="646" y="1350"/>
                </a:cubicBezTo>
                <a:cubicBezTo>
                  <a:pt x="1654" y="302"/>
                  <a:pt x="1654" y="302"/>
                  <a:pt x="1654" y="302"/>
                </a:cubicBezTo>
                <a:cubicBezTo>
                  <a:pt x="1675" y="280"/>
                  <a:pt x="1685" y="254"/>
                  <a:pt x="1685" y="223"/>
                </a:cubicBezTo>
                <a:cubicBezTo>
                  <a:pt x="1685" y="193"/>
                  <a:pt x="1675" y="168"/>
                  <a:pt x="1654" y="14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0" name="Freeform 14">
            <a:extLst>
              <a:ext uri="{FF2B5EF4-FFF2-40B4-BE49-F238E27FC236}">
                <a16:creationId xmlns:a16="http://schemas.microsoft.com/office/drawing/2014/main" xmlns="" id="{B5A18920-138F-4E75-8AB2-142F80F3BB96}"/>
              </a:ext>
            </a:extLst>
          </p:cNvPr>
          <p:cNvSpPr>
            <a:spLocks noChangeAspect="1"/>
          </p:cNvSpPr>
          <p:nvPr/>
        </p:nvSpPr>
        <p:spPr bwMode="gray">
          <a:xfrm rot="1200000">
            <a:off x="6156771" y="2491066"/>
            <a:ext cx="378200" cy="642453"/>
          </a:xfrm>
          <a:custGeom>
            <a:avLst/>
            <a:gdLst>
              <a:gd name="T0" fmla="*/ 1043 w 1043"/>
              <a:gd name="T1" fmla="*/ 722 h 1325"/>
              <a:gd name="T2" fmla="*/ 1023 w 1043"/>
              <a:gd name="T3" fmla="*/ 1025 h 1325"/>
              <a:gd name="T4" fmla="*/ 982 w 1043"/>
              <a:gd name="T5" fmla="*/ 1061 h 1325"/>
              <a:gd name="T6" fmla="*/ 888 w 1043"/>
              <a:gd name="T7" fmla="*/ 1055 h 1325"/>
              <a:gd name="T8" fmla="*/ 910 w 1043"/>
              <a:gd name="T9" fmla="*/ 724 h 1325"/>
              <a:gd name="T10" fmla="*/ 850 w 1043"/>
              <a:gd name="T11" fmla="*/ 158 h 1325"/>
              <a:gd name="T12" fmla="*/ 819 w 1043"/>
              <a:gd name="T13" fmla="*/ 131 h 1325"/>
              <a:gd name="T14" fmla="*/ 256 w 1043"/>
              <a:gd name="T15" fmla="*/ 131 h 1325"/>
              <a:gd name="T16" fmla="*/ 255 w 1043"/>
              <a:gd name="T17" fmla="*/ 38 h 1325"/>
              <a:gd name="T18" fmla="*/ 293 w 1043"/>
              <a:gd name="T19" fmla="*/ 0 h 1325"/>
              <a:gd name="T20" fmla="*/ 938 w 1043"/>
              <a:gd name="T21" fmla="*/ 0 h 1325"/>
              <a:gd name="T22" fmla="*/ 969 w 1043"/>
              <a:gd name="T23" fmla="*/ 28 h 1325"/>
              <a:gd name="T24" fmla="*/ 1043 w 1043"/>
              <a:gd name="T25" fmla="*/ 722 h 1325"/>
              <a:gd name="T26" fmla="*/ 778 w 1043"/>
              <a:gd name="T27" fmla="*/ 755 h 1325"/>
              <a:gd name="T28" fmla="*/ 778 w 1043"/>
              <a:gd name="T29" fmla="*/ 760 h 1325"/>
              <a:gd name="T30" fmla="*/ 731 w 1043"/>
              <a:gd name="T31" fmla="*/ 1297 h 1325"/>
              <a:gd name="T32" fmla="*/ 701 w 1043"/>
              <a:gd name="T33" fmla="*/ 1325 h 1325"/>
              <a:gd name="T34" fmla="*/ 33 w 1043"/>
              <a:gd name="T35" fmla="*/ 1325 h 1325"/>
              <a:gd name="T36" fmla="*/ 2 w 1043"/>
              <a:gd name="T37" fmla="*/ 1292 h 1325"/>
              <a:gd name="T38" fmla="*/ 48 w 1043"/>
              <a:gd name="T39" fmla="*/ 758 h 1325"/>
              <a:gd name="T40" fmla="*/ 2 w 1043"/>
              <a:gd name="T41" fmla="*/ 302 h 1325"/>
              <a:gd name="T42" fmla="*/ 33 w 1043"/>
              <a:gd name="T43" fmla="*/ 268 h 1325"/>
              <a:gd name="T44" fmla="*/ 701 w 1043"/>
              <a:gd name="T45" fmla="*/ 268 h 1325"/>
              <a:gd name="T46" fmla="*/ 731 w 1043"/>
              <a:gd name="T47" fmla="*/ 296 h 1325"/>
              <a:gd name="T48" fmla="*/ 778 w 1043"/>
              <a:gd name="T49" fmla="*/ 755 h 1325"/>
              <a:gd name="T50" fmla="*/ 651 w 1043"/>
              <a:gd name="T51" fmla="*/ 758 h 1325"/>
              <a:gd name="T52" fmla="*/ 614 w 1043"/>
              <a:gd name="T53" fmla="*/ 394 h 1325"/>
              <a:gd name="T54" fmla="*/ 138 w 1043"/>
              <a:gd name="T55" fmla="*/ 394 h 1325"/>
              <a:gd name="T56" fmla="*/ 174 w 1043"/>
              <a:gd name="T57" fmla="*/ 745 h 1325"/>
              <a:gd name="T58" fmla="*/ 175 w 1043"/>
              <a:gd name="T59" fmla="*/ 757 h 1325"/>
              <a:gd name="T60" fmla="*/ 174 w 1043"/>
              <a:gd name="T61" fmla="*/ 769 h 1325"/>
              <a:gd name="T62" fmla="*/ 137 w 1043"/>
              <a:gd name="T63" fmla="*/ 1199 h 1325"/>
              <a:gd name="T64" fmla="*/ 613 w 1043"/>
              <a:gd name="T65" fmla="*/ 1199 h 1325"/>
              <a:gd name="T66" fmla="*/ 651 w 1043"/>
              <a:gd name="T67" fmla="*/ 758 h 1325"/>
              <a:gd name="T68" fmla="*/ 523 w 1043"/>
              <a:gd name="T69" fmla="*/ 926 h 1325"/>
              <a:gd name="T70" fmla="*/ 260 w 1043"/>
              <a:gd name="T71" fmla="*/ 926 h 1325"/>
              <a:gd name="T72" fmla="*/ 224 w 1043"/>
              <a:gd name="T73" fmla="*/ 959 h 1325"/>
              <a:gd name="T74" fmla="*/ 224 w 1043"/>
              <a:gd name="T75" fmla="*/ 1006 h 1325"/>
              <a:gd name="T76" fmla="*/ 260 w 1043"/>
              <a:gd name="T77" fmla="*/ 1039 h 1325"/>
              <a:gd name="T78" fmla="*/ 523 w 1043"/>
              <a:gd name="T79" fmla="*/ 1039 h 1325"/>
              <a:gd name="T80" fmla="*/ 559 w 1043"/>
              <a:gd name="T81" fmla="*/ 1006 h 1325"/>
              <a:gd name="T82" fmla="*/ 559 w 1043"/>
              <a:gd name="T83" fmla="*/ 959 h 1325"/>
              <a:gd name="T84" fmla="*/ 523 w 1043"/>
              <a:gd name="T85" fmla="*/ 926 h 1325"/>
              <a:gd name="T86" fmla="*/ 538 w 1043"/>
              <a:gd name="T87" fmla="*/ 698 h 1325"/>
              <a:gd name="T88" fmla="*/ 275 w 1043"/>
              <a:gd name="T89" fmla="*/ 698 h 1325"/>
              <a:gd name="T90" fmla="*/ 239 w 1043"/>
              <a:gd name="T91" fmla="*/ 731 h 1325"/>
              <a:gd name="T92" fmla="*/ 239 w 1043"/>
              <a:gd name="T93" fmla="*/ 779 h 1325"/>
              <a:gd name="T94" fmla="*/ 275 w 1043"/>
              <a:gd name="T95" fmla="*/ 812 h 1325"/>
              <a:gd name="T96" fmla="*/ 538 w 1043"/>
              <a:gd name="T97" fmla="*/ 812 h 1325"/>
              <a:gd name="T98" fmla="*/ 574 w 1043"/>
              <a:gd name="T99" fmla="*/ 779 h 1325"/>
              <a:gd name="T100" fmla="*/ 574 w 1043"/>
              <a:gd name="T101" fmla="*/ 731 h 1325"/>
              <a:gd name="T102" fmla="*/ 538 w 1043"/>
              <a:gd name="T103" fmla="*/ 698 h 1325"/>
              <a:gd name="T104" fmla="*/ 257 w 1043"/>
              <a:gd name="T105" fmla="*/ 585 h 1325"/>
              <a:gd name="T106" fmla="*/ 519 w 1043"/>
              <a:gd name="T107" fmla="*/ 585 h 1325"/>
              <a:gd name="T108" fmla="*/ 555 w 1043"/>
              <a:gd name="T109" fmla="*/ 552 h 1325"/>
              <a:gd name="T110" fmla="*/ 555 w 1043"/>
              <a:gd name="T111" fmla="*/ 504 h 1325"/>
              <a:gd name="T112" fmla="*/ 519 w 1043"/>
              <a:gd name="T113" fmla="*/ 471 h 1325"/>
              <a:gd name="T114" fmla="*/ 257 w 1043"/>
              <a:gd name="T115" fmla="*/ 471 h 1325"/>
              <a:gd name="T116" fmla="*/ 220 w 1043"/>
              <a:gd name="T117" fmla="*/ 504 h 1325"/>
              <a:gd name="T118" fmla="*/ 220 w 1043"/>
              <a:gd name="T119" fmla="*/ 552 h 1325"/>
              <a:gd name="T120" fmla="*/ 257 w 1043"/>
              <a:gd name="T121" fmla="*/ 585 h 1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043" h="1325">
                <a:moveTo>
                  <a:pt x="1043" y="722"/>
                </a:moveTo>
                <a:cubicBezTo>
                  <a:pt x="1023" y="1025"/>
                  <a:pt x="1023" y="1025"/>
                  <a:pt x="1023" y="1025"/>
                </a:cubicBezTo>
                <a:cubicBezTo>
                  <a:pt x="1021" y="1047"/>
                  <a:pt x="1003" y="1063"/>
                  <a:pt x="982" y="1061"/>
                </a:cubicBezTo>
                <a:cubicBezTo>
                  <a:pt x="888" y="1055"/>
                  <a:pt x="888" y="1055"/>
                  <a:pt x="888" y="1055"/>
                </a:cubicBezTo>
                <a:cubicBezTo>
                  <a:pt x="910" y="724"/>
                  <a:pt x="910" y="724"/>
                  <a:pt x="910" y="724"/>
                </a:cubicBezTo>
                <a:cubicBezTo>
                  <a:pt x="850" y="158"/>
                  <a:pt x="850" y="158"/>
                  <a:pt x="850" y="158"/>
                </a:cubicBezTo>
                <a:cubicBezTo>
                  <a:pt x="848" y="143"/>
                  <a:pt x="835" y="131"/>
                  <a:pt x="819" y="131"/>
                </a:cubicBezTo>
                <a:cubicBezTo>
                  <a:pt x="256" y="131"/>
                  <a:pt x="256" y="131"/>
                  <a:pt x="256" y="131"/>
                </a:cubicBezTo>
                <a:cubicBezTo>
                  <a:pt x="255" y="38"/>
                  <a:pt x="255" y="38"/>
                  <a:pt x="255" y="38"/>
                </a:cubicBezTo>
                <a:cubicBezTo>
                  <a:pt x="255" y="17"/>
                  <a:pt x="272" y="0"/>
                  <a:pt x="293" y="0"/>
                </a:cubicBezTo>
                <a:cubicBezTo>
                  <a:pt x="938" y="0"/>
                  <a:pt x="938" y="0"/>
                  <a:pt x="938" y="0"/>
                </a:cubicBezTo>
                <a:cubicBezTo>
                  <a:pt x="954" y="0"/>
                  <a:pt x="968" y="12"/>
                  <a:pt x="969" y="28"/>
                </a:cubicBezTo>
                <a:lnTo>
                  <a:pt x="1043" y="722"/>
                </a:lnTo>
                <a:close/>
                <a:moveTo>
                  <a:pt x="778" y="755"/>
                </a:moveTo>
                <a:cubicBezTo>
                  <a:pt x="778" y="757"/>
                  <a:pt x="778" y="758"/>
                  <a:pt x="778" y="760"/>
                </a:cubicBezTo>
                <a:cubicBezTo>
                  <a:pt x="731" y="1297"/>
                  <a:pt x="731" y="1297"/>
                  <a:pt x="731" y="1297"/>
                </a:cubicBezTo>
                <a:cubicBezTo>
                  <a:pt x="730" y="1313"/>
                  <a:pt x="717" y="1325"/>
                  <a:pt x="701" y="1325"/>
                </a:cubicBezTo>
                <a:cubicBezTo>
                  <a:pt x="33" y="1325"/>
                  <a:pt x="33" y="1325"/>
                  <a:pt x="33" y="1325"/>
                </a:cubicBezTo>
                <a:cubicBezTo>
                  <a:pt x="15" y="1325"/>
                  <a:pt x="0" y="1311"/>
                  <a:pt x="2" y="1292"/>
                </a:cubicBezTo>
                <a:cubicBezTo>
                  <a:pt x="48" y="758"/>
                  <a:pt x="48" y="758"/>
                  <a:pt x="48" y="758"/>
                </a:cubicBezTo>
                <a:cubicBezTo>
                  <a:pt x="2" y="302"/>
                  <a:pt x="2" y="302"/>
                  <a:pt x="2" y="302"/>
                </a:cubicBezTo>
                <a:cubicBezTo>
                  <a:pt x="0" y="284"/>
                  <a:pt x="14" y="268"/>
                  <a:pt x="33" y="268"/>
                </a:cubicBezTo>
                <a:cubicBezTo>
                  <a:pt x="701" y="268"/>
                  <a:pt x="701" y="268"/>
                  <a:pt x="701" y="268"/>
                </a:cubicBezTo>
                <a:cubicBezTo>
                  <a:pt x="717" y="268"/>
                  <a:pt x="730" y="280"/>
                  <a:pt x="731" y="296"/>
                </a:cubicBezTo>
                <a:lnTo>
                  <a:pt x="778" y="755"/>
                </a:lnTo>
                <a:close/>
                <a:moveTo>
                  <a:pt x="651" y="758"/>
                </a:moveTo>
                <a:cubicBezTo>
                  <a:pt x="614" y="394"/>
                  <a:pt x="614" y="394"/>
                  <a:pt x="614" y="394"/>
                </a:cubicBezTo>
                <a:cubicBezTo>
                  <a:pt x="138" y="394"/>
                  <a:pt x="138" y="394"/>
                  <a:pt x="138" y="394"/>
                </a:cubicBezTo>
                <a:cubicBezTo>
                  <a:pt x="174" y="745"/>
                  <a:pt x="174" y="745"/>
                  <a:pt x="174" y="745"/>
                </a:cubicBezTo>
                <a:cubicBezTo>
                  <a:pt x="175" y="757"/>
                  <a:pt x="175" y="757"/>
                  <a:pt x="175" y="757"/>
                </a:cubicBezTo>
                <a:cubicBezTo>
                  <a:pt x="174" y="769"/>
                  <a:pt x="174" y="769"/>
                  <a:pt x="174" y="769"/>
                </a:cubicBezTo>
                <a:cubicBezTo>
                  <a:pt x="137" y="1199"/>
                  <a:pt x="137" y="1199"/>
                  <a:pt x="137" y="1199"/>
                </a:cubicBezTo>
                <a:cubicBezTo>
                  <a:pt x="613" y="1199"/>
                  <a:pt x="613" y="1199"/>
                  <a:pt x="613" y="1199"/>
                </a:cubicBezTo>
                <a:lnTo>
                  <a:pt x="651" y="758"/>
                </a:lnTo>
                <a:close/>
                <a:moveTo>
                  <a:pt x="523" y="926"/>
                </a:moveTo>
                <a:cubicBezTo>
                  <a:pt x="260" y="926"/>
                  <a:pt x="260" y="926"/>
                  <a:pt x="260" y="926"/>
                </a:cubicBezTo>
                <a:cubicBezTo>
                  <a:pt x="240" y="926"/>
                  <a:pt x="224" y="940"/>
                  <a:pt x="224" y="959"/>
                </a:cubicBezTo>
                <a:cubicBezTo>
                  <a:pt x="224" y="1006"/>
                  <a:pt x="224" y="1006"/>
                  <a:pt x="224" y="1006"/>
                </a:cubicBezTo>
                <a:cubicBezTo>
                  <a:pt x="224" y="1024"/>
                  <a:pt x="240" y="1039"/>
                  <a:pt x="260" y="1039"/>
                </a:cubicBezTo>
                <a:cubicBezTo>
                  <a:pt x="523" y="1039"/>
                  <a:pt x="523" y="1039"/>
                  <a:pt x="523" y="1039"/>
                </a:cubicBezTo>
                <a:cubicBezTo>
                  <a:pt x="543" y="1039"/>
                  <a:pt x="559" y="1024"/>
                  <a:pt x="559" y="1006"/>
                </a:cubicBezTo>
                <a:cubicBezTo>
                  <a:pt x="559" y="959"/>
                  <a:pt x="559" y="959"/>
                  <a:pt x="559" y="959"/>
                </a:cubicBezTo>
                <a:cubicBezTo>
                  <a:pt x="559" y="940"/>
                  <a:pt x="543" y="926"/>
                  <a:pt x="523" y="926"/>
                </a:cubicBezTo>
                <a:close/>
                <a:moveTo>
                  <a:pt x="538" y="698"/>
                </a:moveTo>
                <a:cubicBezTo>
                  <a:pt x="275" y="698"/>
                  <a:pt x="275" y="698"/>
                  <a:pt x="275" y="698"/>
                </a:cubicBezTo>
                <a:cubicBezTo>
                  <a:pt x="255" y="698"/>
                  <a:pt x="239" y="713"/>
                  <a:pt x="239" y="731"/>
                </a:cubicBezTo>
                <a:cubicBezTo>
                  <a:pt x="239" y="779"/>
                  <a:pt x="239" y="779"/>
                  <a:pt x="239" y="779"/>
                </a:cubicBezTo>
                <a:cubicBezTo>
                  <a:pt x="239" y="797"/>
                  <a:pt x="255" y="812"/>
                  <a:pt x="275" y="812"/>
                </a:cubicBezTo>
                <a:cubicBezTo>
                  <a:pt x="538" y="812"/>
                  <a:pt x="538" y="812"/>
                  <a:pt x="538" y="812"/>
                </a:cubicBezTo>
                <a:cubicBezTo>
                  <a:pt x="558" y="812"/>
                  <a:pt x="574" y="797"/>
                  <a:pt x="574" y="779"/>
                </a:cubicBezTo>
                <a:cubicBezTo>
                  <a:pt x="574" y="731"/>
                  <a:pt x="574" y="731"/>
                  <a:pt x="574" y="731"/>
                </a:cubicBezTo>
                <a:cubicBezTo>
                  <a:pt x="574" y="713"/>
                  <a:pt x="558" y="698"/>
                  <a:pt x="538" y="698"/>
                </a:cubicBezTo>
                <a:close/>
                <a:moveTo>
                  <a:pt x="257" y="585"/>
                </a:moveTo>
                <a:cubicBezTo>
                  <a:pt x="519" y="585"/>
                  <a:pt x="519" y="585"/>
                  <a:pt x="519" y="585"/>
                </a:cubicBezTo>
                <a:cubicBezTo>
                  <a:pt x="539" y="585"/>
                  <a:pt x="555" y="570"/>
                  <a:pt x="555" y="552"/>
                </a:cubicBezTo>
                <a:cubicBezTo>
                  <a:pt x="555" y="504"/>
                  <a:pt x="555" y="504"/>
                  <a:pt x="555" y="504"/>
                </a:cubicBezTo>
                <a:cubicBezTo>
                  <a:pt x="555" y="486"/>
                  <a:pt x="539" y="471"/>
                  <a:pt x="519" y="471"/>
                </a:cubicBezTo>
                <a:cubicBezTo>
                  <a:pt x="257" y="471"/>
                  <a:pt x="257" y="471"/>
                  <a:pt x="257" y="471"/>
                </a:cubicBezTo>
                <a:cubicBezTo>
                  <a:pt x="237" y="471"/>
                  <a:pt x="220" y="486"/>
                  <a:pt x="220" y="504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70"/>
                  <a:pt x="237" y="585"/>
                  <a:pt x="257" y="58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xmlns="" id="{94E3F1DE-3E1C-400A-84A9-A8FDC3B3705A}"/>
              </a:ext>
            </a:extLst>
          </p:cNvPr>
          <p:cNvSpPr>
            <a:spLocks noChangeAspect="1"/>
          </p:cNvSpPr>
          <p:nvPr/>
        </p:nvSpPr>
        <p:spPr bwMode="gray">
          <a:xfrm rot="900000">
            <a:off x="2747846" y="2988689"/>
            <a:ext cx="406448" cy="512639"/>
          </a:xfrm>
          <a:custGeom>
            <a:avLst/>
            <a:gdLst>
              <a:gd name="T0" fmla="*/ 160 w 737"/>
              <a:gd name="T1" fmla="*/ 699 h 700"/>
              <a:gd name="T2" fmla="*/ 143 w 737"/>
              <a:gd name="T3" fmla="*/ 693 h 700"/>
              <a:gd name="T4" fmla="*/ 133 w 737"/>
              <a:gd name="T5" fmla="*/ 662 h 700"/>
              <a:gd name="T6" fmla="*/ 207 w 737"/>
              <a:gd name="T7" fmla="*/ 436 h 700"/>
              <a:gd name="T8" fmla="*/ 14 w 737"/>
              <a:gd name="T9" fmla="*/ 296 h 700"/>
              <a:gd name="T10" fmla="*/ 4 w 737"/>
              <a:gd name="T11" fmla="*/ 265 h 700"/>
              <a:gd name="T12" fmla="*/ 30 w 737"/>
              <a:gd name="T13" fmla="*/ 245 h 700"/>
              <a:gd name="T14" fmla="*/ 269 w 737"/>
              <a:gd name="T15" fmla="*/ 245 h 700"/>
              <a:gd name="T16" fmla="*/ 342 w 737"/>
              <a:gd name="T17" fmla="*/ 19 h 700"/>
              <a:gd name="T18" fmla="*/ 369 w 737"/>
              <a:gd name="T19" fmla="*/ 0 h 700"/>
              <a:gd name="T20" fmla="*/ 395 w 737"/>
              <a:gd name="T21" fmla="*/ 19 h 700"/>
              <a:gd name="T22" fmla="*/ 469 w 737"/>
              <a:gd name="T23" fmla="*/ 245 h 700"/>
              <a:gd name="T24" fmla="*/ 707 w 737"/>
              <a:gd name="T25" fmla="*/ 245 h 700"/>
              <a:gd name="T26" fmla="*/ 733 w 737"/>
              <a:gd name="T27" fmla="*/ 265 h 700"/>
              <a:gd name="T28" fmla="*/ 723 w 737"/>
              <a:gd name="T29" fmla="*/ 296 h 700"/>
              <a:gd name="T30" fmla="*/ 530 w 737"/>
              <a:gd name="T31" fmla="*/ 436 h 700"/>
              <a:gd name="T32" fmla="*/ 604 w 737"/>
              <a:gd name="T33" fmla="*/ 662 h 700"/>
              <a:gd name="T34" fmla="*/ 594 w 737"/>
              <a:gd name="T35" fmla="*/ 693 h 700"/>
              <a:gd name="T36" fmla="*/ 561 w 737"/>
              <a:gd name="T37" fmla="*/ 693 h 700"/>
              <a:gd name="T38" fmla="*/ 369 w 737"/>
              <a:gd name="T39" fmla="*/ 553 h 700"/>
              <a:gd name="T40" fmla="*/ 176 w 737"/>
              <a:gd name="T41" fmla="*/ 693 h 700"/>
              <a:gd name="T42" fmla="*/ 160 w 737"/>
              <a:gd name="T43" fmla="*/ 699 h 7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37" h="700">
                <a:moveTo>
                  <a:pt x="160" y="699"/>
                </a:moveTo>
                <a:cubicBezTo>
                  <a:pt x="154" y="699"/>
                  <a:pt x="148" y="697"/>
                  <a:pt x="143" y="693"/>
                </a:cubicBezTo>
                <a:cubicBezTo>
                  <a:pt x="134" y="686"/>
                  <a:pt x="129" y="674"/>
                  <a:pt x="133" y="662"/>
                </a:cubicBezTo>
                <a:cubicBezTo>
                  <a:pt x="207" y="436"/>
                  <a:pt x="207" y="436"/>
                  <a:pt x="207" y="436"/>
                </a:cubicBezTo>
                <a:cubicBezTo>
                  <a:pt x="14" y="296"/>
                  <a:pt x="14" y="296"/>
                  <a:pt x="14" y="296"/>
                </a:cubicBezTo>
                <a:cubicBezTo>
                  <a:pt x="4" y="289"/>
                  <a:pt x="0" y="276"/>
                  <a:pt x="4" y="265"/>
                </a:cubicBezTo>
                <a:cubicBezTo>
                  <a:pt x="8" y="253"/>
                  <a:pt x="18" y="245"/>
                  <a:pt x="30" y="245"/>
                </a:cubicBezTo>
                <a:cubicBezTo>
                  <a:pt x="269" y="245"/>
                  <a:pt x="269" y="245"/>
                  <a:pt x="269" y="245"/>
                </a:cubicBezTo>
                <a:cubicBezTo>
                  <a:pt x="342" y="19"/>
                  <a:pt x="342" y="19"/>
                  <a:pt x="342" y="19"/>
                </a:cubicBezTo>
                <a:cubicBezTo>
                  <a:pt x="346" y="7"/>
                  <a:pt x="357" y="0"/>
                  <a:pt x="369" y="0"/>
                </a:cubicBezTo>
                <a:cubicBezTo>
                  <a:pt x="381" y="0"/>
                  <a:pt x="391" y="7"/>
                  <a:pt x="395" y="19"/>
                </a:cubicBezTo>
                <a:cubicBezTo>
                  <a:pt x="469" y="245"/>
                  <a:pt x="469" y="245"/>
                  <a:pt x="469" y="245"/>
                </a:cubicBezTo>
                <a:cubicBezTo>
                  <a:pt x="707" y="245"/>
                  <a:pt x="707" y="245"/>
                  <a:pt x="707" y="245"/>
                </a:cubicBezTo>
                <a:cubicBezTo>
                  <a:pt x="719" y="245"/>
                  <a:pt x="730" y="253"/>
                  <a:pt x="733" y="265"/>
                </a:cubicBezTo>
                <a:cubicBezTo>
                  <a:pt x="737" y="276"/>
                  <a:pt x="733" y="289"/>
                  <a:pt x="723" y="296"/>
                </a:cubicBezTo>
                <a:cubicBezTo>
                  <a:pt x="530" y="436"/>
                  <a:pt x="530" y="436"/>
                  <a:pt x="530" y="436"/>
                </a:cubicBezTo>
                <a:cubicBezTo>
                  <a:pt x="604" y="662"/>
                  <a:pt x="604" y="662"/>
                  <a:pt x="604" y="662"/>
                </a:cubicBezTo>
                <a:cubicBezTo>
                  <a:pt x="608" y="674"/>
                  <a:pt x="604" y="686"/>
                  <a:pt x="594" y="693"/>
                </a:cubicBezTo>
                <a:cubicBezTo>
                  <a:pt x="584" y="700"/>
                  <a:pt x="571" y="700"/>
                  <a:pt x="561" y="693"/>
                </a:cubicBezTo>
                <a:cubicBezTo>
                  <a:pt x="369" y="553"/>
                  <a:pt x="369" y="553"/>
                  <a:pt x="369" y="553"/>
                </a:cubicBezTo>
                <a:cubicBezTo>
                  <a:pt x="176" y="693"/>
                  <a:pt x="176" y="693"/>
                  <a:pt x="176" y="693"/>
                </a:cubicBezTo>
                <a:cubicBezTo>
                  <a:pt x="171" y="697"/>
                  <a:pt x="165" y="699"/>
                  <a:pt x="160" y="69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2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Short-term practices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35292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827584" y="1844824"/>
            <a:ext cx="7776864" cy="3744416"/>
          </a:xfrm>
        </p:spPr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GB" sz="2000" b="1" dirty="0">
                <a:latin typeface="Arial"/>
                <a:cs typeface="Arial"/>
              </a:rPr>
              <a:t>Efficient markets hypothesis </a:t>
            </a:r>
            <a:r>
              <a:rPr lang="en-GB" sz="2000" dirty="0">
                <a:latin typeface="Arial"/>
                <a:cs typeface="Arial"/>
              </a:rPr>
              <a:t>(</a:t>
            </a:r>
            <a:r>
              <a:rPr lang="en-GB" sz="2000" dirty="0" err="1">
                <a:latin typeface="Arial"/>
                <a:cs typeface="Arial"/>
              </a:rPr>
              <a:t>Fama</a:t>
            </a:r>
            <a:r>
              <a:rPr lang="en-GB" sz="2000" dirty="0">
                <a:latin typeface="Arial"/>
                <a:cs typeface="Arial"/>
              </a:rPr>
              <a:t>, 1970)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Arial"/>
                <a:cs typeface="Arial"/>
              </a:rPr>
              <a:t>Stock prices incorporate </a:t>
            </a:r>
            <a:r>
              <a:rPr lang="en-GB" sz="2000" b="1" dirty="0">
                <a:latin typeface="Arial"/>
                <a:cs typeface="Arial"/>
              </a:rPr>
              <a:t>all relevant information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Arial"/>
                <a:cs typeface="Arial"/>
              </a:rPr>
              <a:t>On average reflect LT fundamental value of firm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Arial"/>
                <a:cs typeface="Arial"/>
              </a:rPr>
              <a:t>Stock price is indicator for asset selection and investor performance (Chapter 7)</a:t>
            </a:r>
          </a:p>
          <a:p>
            <a:pPr marL="455003" lvl="1" indent="0">
              <a:lnSpc>
                <a:spcPct val="120000"/>
              </a:lnSpc>
              <a:buNone/>
            </a:pPr>
            <a:endParaRPr lang="en-GB" sz="2000" dirty="0">
              <a:latin typeface="Arial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24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Market efficiency and carbon risk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32030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611560" y="1700808"/>
            <a:ext cx="7992888" cy="410445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Adaptive markets hypothesis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(Lo, 2017)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Degree of market efficiency depends on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evolutionary model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of individuals adapting to a changing environment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Prices reflect as much info as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number and nature distinct groups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of market participants allow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small number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of groups or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new risk </a:t>
            </a:r>
            <a:r>
              <a:rPr lang="en-GB" sz="2000" dirty="0">
                <a:latin typeface="Arial" panose="020B0604020202020204" pitchFamily="34" charset="0"/>
                <a:ea typeface="Wingdings"/>
                <a:cs typeface="Arial" panose="020B0604020202020204" pitchFamily="34" charset="0"/>
                <a:sym typeface="Wingdings"/>
              </a:rPr>
              <a:t>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market less efficient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Can explain why new risks (carbon) are not yet fully priced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25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Market efficiency and carbon risk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79600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26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Mechanisms to reduce short-termism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1810796E-6938-460D-949E-B7346C00C2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2745564"/>
              </p:ext>
            </p:extLst>
          </p:nvPr>
        </p:nvGraphicFramePr>
        <p:xfrm>
          <a:off x="1524000" y="15252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42900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467544" y="1816324"/>
            <a:ext cx="8280920" cy="2692796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GB" sz="2000" dirty="0">
                <a:latin typeface="Arial"/>
                <a:cs typeface="Arial"/>
              </a:rPr>
              <a:t>What is the most important </a:t>
            </a:r>
            <a:r>
              <a:rPr lang="en-GB" sz="2000" b="1" dirty="0">
                <a:latin typeface="Arial"/>
                <a:cs typeface="Arial"/>
              </a:rPr>
              <a:t>barrier</a:t>
            </a:r>
            <a:r>
              <a:rPr lang="en-GB" sz="2000" dirty="0">
                <a:latin typeface="Arial"/>
                <a:cs typeface="Arial"/>
              </a:rPr>
              <a:t> to sustainable finance?</a:t>
            </a:r>
          </a:p>
          <a:p>
            <a:pPr marL="850173" lvl="1" indent="-450828">
              <a:lnSpc>
                <a:spcPct val="200000"/>
              </a:lnSpc>
              <a:buFont typeface="+mj-lt"/>
              <a:buAutoNum type="arabicPeriod"/>
            </a:pPr>
            <a:r>
              <a:rPr lang="en-GB" sz="2000" dirty="0">
                <a:latin typeface="Arial"/>
                <a:cs typeface="Arial"/>
              </a:rPr>
              <a:t>Value: </a:t>
            </a:r>
            <a:r>
              <a:rPr lang="en-GB" sz="2000" b="1" dirty="0">
                <a:latin typeface="Arial"/>
                <a:cs typeface="Arial"/>
              </a:rPr>
              <a:t>shareholder value </a:t>
            </a:r>
            <a:r>
              <a:rPr lang="en-GB" sz="2000" dirty="0">
                <a:latin typeface="Arial"/>
                <a:cs typeface="Arial"/>
              </a:rPr>
              <a:t>versus </a:t>
            </a:r>
            <a:r>
              <a:rPr lang="en-GB" sz="2000" b="1" dirty="0">
                <a:latin typeface="Arial"/>
                <a:cs typeface="Arial"/>
              </a:rPr>
              <a:t>stakeholder value</a:t>
            </a:r>
          </a:p>
          <a:p>
            <a:pPr marL="850173" lvl="1" indent="-450828">
              <a:lnSpc>
                <a:spcPct val="200000"/>
              </a:lnSpc>
              <a:buFont typeface="+mj-lt"/>
              <a:buAutoNum type="arabicPeriod"/>
            </a:pPr>
            <a:r>
              <a:rPr lang="en-GB" sz="2000" dirty="0">
                <a:latin typeface="Arial"/>
                <a:cs typeface="Arial"/>
              </a:rPr>
              <a:t>Horizon: </a:t>
            </a:r>
            <a:r>
              <a:rPr lang="en-GB" sz="2000" b="1" dirty="0">
                <a:latin typeface="Arial"/>
                <a:cs typeface="Arial"/>
              </a:rPr>
              <a:t>short term </a:t>
            </a:r>
            <a:r>
              <a:rPr lang="en-GB" sz="2000" dirty="0">
                <a:latin typeface="Arial"/>
                <a:cs typeface="Arial"/>
              </a:rPr>
              <a:t>versus </a:t>
            </a:r>
            <a:r>
              <a:rPr lang="en-GB" sz="2000" b="1" dirty="0">
                <a:latin typeface="Arial"/>
                <a:cs typeface="Arial"/>
              </a:rPr>
              <a:t>long term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27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Discussion: barriers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43927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899592" y="1340768"/>
            <a:ext cx="7776864" cy="468052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Transition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to sustainable economy</a:t>
            </a:r>
          </a:p>
          <a:p>
            <a:pPr lvl="1">
              <a:lnSpc>
                <a:spcPct val="120000"/>
              </a:lnSpc>
              <a:buFont typeface="Wingdings" charset="2"/>
              <a:buChar char="Ø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Requires overcoming behavioural bias business + consumers</a:t>
            </a:r>
          </a:p>
          <a:p>
            <a:pPr lvl="1">
              <a:lnSpc>
                <a:spcPct val="120000"/>
              </a:lnSpc>
              <a:buFont typeface="Wingdings" charset="2"/>
              <a:buChar char="Ø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Key challenge is to move from ST to LT thinking</a:t>
            </a:r>
          </a:p>
          <a:p>
            <a:pPr>
              <a:lnSpc>
                <a:spcPct val="120000"/>
              </a:lnSpc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Corporate governance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defines </a:t>
            </a:r>
            <a:r>
              <a:rPr lang="is-IS" sz="2000" dirty="0">
                <a:latin typeface="Arial" panose="020B0604020202020204" pitchFamily="34" charset="0"/>
                <a:cs typeface="Arial" panose="020B0604020202020204" pitchFamily="34" charset="0"/>
              </a:rPr>
              <a:t>focus of firm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charset="2"/>
              <a:buChar char="Ø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From shareholder model </a:t>
            </a:r>
            <a:r>
              <a:rPr lang="en-GB" sz="2000" dirty="0">
                <a:latin typeface="Arial" panose="020B0604020202020204" pitchFamily="34" charset="0"/>
                <a:ea typeface="Wingdings"/>
                <a:cs typeface="Arial" panose="020B0604020202020204" pitchFamily="34" charset="0"/>
                <a:sym typeface="Wingdings"/>
              </a:rPr>
              <a:t>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financial value (F)</a:t>
            </a:r>
          </a:p>
          <a:p>
            <a:pPr lvl="1">
              <a:lnSpc>
                <a:spcPct val="120000"/>
              </a:lnSpc>
              <a:buFont typeface="Wingdings" charset="2"/>
              <a:buChar char="Ø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To stakeholder model </a:t>
            </a:r>
            <a:r>
              <a:rPr lang="en-GB" sz="2000" dirty="0">
                <a:latin typeface="Arial" panose="020B0604020202020204" pitchFamily="34" charset="0"/>
                <a:ea typeface="Wingdings"/>
                <a:cs typeface="Arial" panose="020B0604020202020204" pitchFamily="34" charset="0"/>
                <a:sym typeface="Wingdings"/>
              </a:rPr>
              <a:t>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integrated value (I=F+S+E)</a:t>
            </a:r>
          </a:p>
          <a:p>
            <a:pPr>
              <a:lnSpc>
                <a:spcPct val="120000"/>
              </a:lnSpc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Several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incentives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reviewed</a:t>
            </a:r>
          </a:p>
          <a:p>
            <a:pPr lvl="1">
              <a:lnSpc>
                <a:spcPct val="120000"/>
              </a:lnSpc>
              <a:buFont typeface="Wingdings" charset="2"/>
              <a:buChar char="Ø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New theory: from efficient markets to adaptive markets</a:t>
            </a:r>
          </a:p>
          <a:p>
            <a:pPr lvl="1">
              <a:lnSpc>
                <a:spcPct val="120000"/>
              </a:lnSpc>
              <a:buFont typeface="Wingdings" charset="2"/>
              <a:buChar char="Ø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Longer term reporting and LT executive pay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28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04664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Conclusions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823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1403648" y="1700808"/>
            <a:ext cx="6624736" cy="4032448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GB" sz="2000" dirty="0">
                <a:latin typeface="Arial"/>
                <a:cs typeface="Arial"/>
              </a:rPr>
              <a:t>explain behavioural biases against change</a:t>
            </a:r>
          </a:p>
          <a:p>
            <a:pPr lvl="0">
              <a:lnSpc>
                <a:spcPct val="150000"/>
              </a:lnSpc>
            </a:pPr>
            <a:r>
              <a:rPr lang="en-GB" sz="2000" dirty="0">
                <a:latin typeface="Arial"/>
                <a:cs typeface="Arial"/>
              </a:rPr>
              <a:t>understand the changing objective of corporates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Arial"/>
                <a:cs typeface="Arial"/>
              </a:rPr>
              <a:t>explain the role of corporate governance steering companies behaviour</a:t>
            </a:r>
          </a:p>
          <a:p>
            <a:pPr lvl="0">
              <a:lnSpc>
                <a:spcPct val="150000"/>
              </a:lnSpc>
            </a:pPr>
            <a:r>
              <a:rPr lang="en-GB" sz="2000" dirty="0">
                <a:latin typeface="Arial"/>
                <a:cs typeface="Arial"/>
              </a:rPr>
              <a:t>explain how markets reinforce short-termism</a:t>
            </a:r>
          </a:p>
          <a:p>
            <a:pPr lvl="0">
              <a:lnSpc>
                <a:spcPct val="150000"/>
              </a:lnSpc>
            </a:pPr>
            <a:r>
              <a:rPr lang="en-GB" sz="2000" dirty="0">
                <a:latin typeface="Arial"/>
                <a:cs typeface="Arial"/>
              </a:rPr>
              <a:t>understand the design of incentives for long-term thinking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3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Learning objectives – chapter 3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8003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804248" y="6482035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/>
                <a:cs typeface="Arial Narrow"/>
              </a:rPr>
              <a:t>4</a:t>
            </a:fld>
            <a:endParaRPr lang="nl-NL" sz="1400" dirty="0">
              <a:latin typeface="Arial Narrow"/>
              <a:cs typeface="Arial Narrow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971600" y="2204864"/>
            <a:ext cx="6840760" cy="216024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err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Behavioural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biases</a:t>
            </a:r>
          </a:p>
        </p:txBody>
      </p:sp>
      <p:sp>
        <p:nvSpPr>
          <p:cNvPr id="5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9099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323528" y="1340768"/>
            <a:ext cx="6696744" cy="1163870"/>
          </a:xfrm>
        </p:spPr>
        <p:txBody>
          <a:bodyPr>
            <a:noAutofit/>
          </a:bodyPr>
          <a:lstStyle/>
          <a:p>
            <a:pPr marL="109728" lv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GB" sz="1800" dirty="0">
                <a:latin typeface="Arial"/>
                <a:cs typeface="Arial"/>
              </a:rPr>
              <a:t>Bottleneck to transition is not technical but societal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br>
              <a:rPr lang="en-GB" sz="1800" dirty="0" smtClean="0">
                <a:latin typeface="Arial"/>
                <a:cs typeface="Arial"/>
              </a:rPr>
            </a:br>
            <a:r>
              <a:rPr lang="en-GB" sz="1800" dirty="0" smtClean="0">
                <a:latin typeface="Arial"/>
                <a:cs typeface="Arial"/>
              </a:rPr>
              <a:t>can </a:t>
            </a:r>
            <a:r>
              <a:rPr lang="en-GB" sz="1800" dirty="0">
                <a:latin typeface="Arial"/>
                <a:cs typeface="Arial"/>
              </a:rPr>
              <a:t>we </a:t>
            </a:r>
            <a:r>
              <a:rPr lang="en-GB" sz="1800" b="1" dirty="0">
                <a:latin typeface="Arial"/>
                <a:cs typeface="Arial"/>
              </a:rPr>
              <a:t>change </a:t>
            </a:r>
            <a:r>
              <a:rPr lang="en-GB" sz="1800" dirty="0">
                <a:latin typeface="Arial"/>
                <a:cs typeface="Arial"/>
              </a:rPr>
              <a:t>our consumption and production patterns?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5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04664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Linear consumption and production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ADE988DD-9B38-4D11-B244-1D5E999A2B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6078630"/>
              </p:ext>
            </p:extLst>
          </p:nvPr>
        </p:nvGraphicFramePr>
        <p:xfrm>
          <a:off x="1500336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ijdelijke aanduiding voor inhoud 7">
            <a:extLst>
              <a:ext uri="{FF2B5EF4-FFF2-40B4-BE49-F238E27FC236}">
                <a16:creationId xmlns:a16="http://schemas.microsoft.com/office/drawing/2014/main" xmlns="" id="{C47680F4-494C-4753-9364-F13374C59825}"/>
              </a:ext>
            </a:extLst>
          </p:cNvPr>
          <p:cNvSpPr txBox="1">
            <a:spLocks/>
          </p:cNvSpPr>
          <p:nvPr/>
        </p:nvSpPr>
        <p:spPr>
          <a:xfrm>
            <a:off x="0" y="4221088"/>
            <a:ext cx="4032448" cy="18002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20000"/>
              </a:lnSpc>
            </a:pPr>
            <a:endParaRPr lang="en-AU" sz="1400" dirty="0">
              <a:latin typeface="Arial"/>
              <a:cs typeface="Arial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AU" sz="1400" dirty="0">
                <a:latin typeface="Arial"/>
                <a:cs typeface="Arial"/>
              </a:rPr>
              <a:t>Competitive consumption (keeping up with the Joneses)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AU" sz="1400" dirty="0">
                <a:latin typeface="Arial"/>
                <a:cs typeface="Arial"/>
              </a:rPr>
              <a:t>Linear production (take, make, use and waste)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AU" sz="1400" dirty="0">
                <a:latin typeface="Arial"/>
                <a:cs typeface="Arial"/>
              </a:rPr>
              <a:t>Reinforced by lobby of incumbents</a:t>
            </a:r>
          </a:p>
        </p:txBody>
      </p:sp>
      <p:sp>
        <p:nvSpPr>
          <p:cNvPr id="6" name="Tijdelijke aanduiding voor inhoud 7">
            <a:extLst>
              <a:ext uri="{FF2B5EF4-FFF2-40B4-BE49-F238E27FC236}">
                <a16:creationId xmlns:a16="http://schemas.microsoft.com/office/drawing/2014/main" xmlns="" id="{AE96AF89-4273-40BC-87D2-4F3A221EFB74}"/>
              </a:ext>
            </a:extLst>
          </p:cNvPr>
          <p:cNvSpPr txBox="1">
            <a:spLocks/>
          </p:cNvSpPr>
          <p:nvPr/>
        </p:nvSpPr>
        <p:spPr>
          <a:xfrm>
            <a:off x="4572000" y="4365104"/>
            <a:ext cx="3707904" cy="1716451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20000"/>
              </a:lnSpc>
            </a:pPr>
            <a:endParaRPr lang="en-AU" sz="1400" dirty="0">
              <a:latin typeface="Arial"/>
              <a:cs typeface="Arial"/>
            </a:endParaRPr>
          </a:p>
          <a:p>
            <a:pPr marL="658368" indent="-457200">
              <a:buSzPct val="100000"/>
              <a:buFont typeface="+mj-lt"/>
              <a:buAutoNum type="arabicPeriod"/>
            </a:pPr>
            <a:r>
              <a:rPr lang="en-AU" sz="1400" dirty="0">
                <a:latin typeface="Arial"/>
                <a:cs typeface="Arial"/>
              </a:rPr>
              <a:t>Collaborative consumption (sharing or peer-to-peer economy)</a:t>
            </a:r>
          </a:p>
          <a:p>
            <a:pPr marL="658368" indent="-457200">
              <a:buSzPct val="100000"/>
              <a:buFont typeface="+mj-lt"/>
              <a:buAutoNum type="arabicPeriod"/>
            </a:pPr>
            <a:r>
              <a:rPr lang="en-AU" sz="1400" dirty="0">
                <a:latin typeface="Arial"/>
                <a:cs typeface="Arial"/>
              </a:rPr>
              <a:t>Circular production (renewable energy, re-use of materials)</a:t>
            </a:r>
          </a:p>
          <a:p>
            <a:pPr marL="457200" lvl="1" indent="0">
              <a:buFont typeface="Verdana"/>
              <a:buNone/>
            </a:pPr>
            <a:endParaRPr lang="en-AU" sz="1400" dirty="0">
              <a:latin typeface="Arial"/>
              <a:cs typeface="Arial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xmlns="" id="{C2552586-A4AF-43E5-AB9F-C4932EAF0484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259115" y="1363587"/>
            <a:ext cx="1633365" cy="1633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93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6156176" y="1538555"/>
            <a:ext cx="2736304" cy="392244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109728" lvl="0" indent="0">
              <a:lnSpc>
                <a:spcPct val="120000"/>
              </a:lnSpc>
              <a:buNone/>
            </a:pPr>
            <a:r>
              <a:rPr lang="en-AU" sz="1400">
                <a:latin typeface="Arial"/>
                <a:cs typeface="Arial"/>
              </a:rPr>
              <a:t>Scenario analysis (Chapter 2): useful tool to </a:t>
            </a:r>
            <a:r>
              <a:rPr lang="en-AU" sz="1400" b="1">
                <a:latin typeface="Arial"/>
                <a:cs typeface="Arial"/>
              </a:rPr>
              <a:t>broaden and lengthen the horizon</a:t>
            </a:r>
          </a:p>
          <a:p>
            <a:pPr marL="914400" lvl="1" indent="-457200">
              <a:buFont typeface="+mj-lt"/>
              <a:buAutoNum type="arabicPeriod"/>
            </a:pPr>
            <a:endParaRPr lang="en-AU" sz="1400">
              <a:latin typeface="Arial"/>
              <a:cs typeface="Arial"/>
            </a:endParaRPr>
          </a:p>
          <a:p>
            <a:pPr marL="109728" lvl="0" indent="0">
              <a:lnSpc>
                <a:spcPct val="120000"/>
              </a:lnSpc>
              <a:buNone/>
            </a:pPr>
            <a:r>
              <a:rPr lang="en-AU" sz="1400">
                <a:latin typeface="Arial"/>
                <a:cs typeface="Arial"/>
              </a:rPr>
              <a:t>New approaches needed:</a:t>
            </a:r>
          </a:p>
          <a:p>
            <a:pPr marL="658368" indent="-457200">
              <a:buFont typeface="+mj-lt"/>
              <a:buAutoNum type="arabicPeriod"/>
            </a:pPr>
            <a:r>
              <a:rPr lang="en-AU" sz="1400">
                <a:latin typeface="Arial"/>
                <a:cs typeface="Arial"/>
              </a:rPr>
              <a:t>From </a:t>
            </a:r>
            <a:r>
              <a:rPr lang="en-AU" sz="1400" b="1">
                <a:latin typeface="Arial"/>
                <a:cs typeface="Arial"/>
              </a:rPr>
              <a:t>short</a:t>
            </a:r>
            <a:r>
              <a:rPr lang="en-AU" sz="1400">
                <a:latin typeface="Arial"/>
                <a:cs typeface="Arial"/>
              </a:rPr>
              <a:t> to </a:t>
            </a:r>
            <a:r>
              <a:rPr lang="en-AU" sz="1400" b="1">
                <a:latin typeface="Arial"/>
                <a:cs typeface="Arial"/>
              </a:rPr>
              <a:t>long</a:t>
            </a:r>
            <a:r>
              <a:rPr lang="en-AU" sz="1400">
                <a:latin typeface="Arial"/>
                <a:cs typeface="Arial"/>
              </a:rPr>
              <a:t> term (this chapter)</a:t>
            </a:r>
          </a:p>
          <a:p>
            <a:pPr marL="658368" indent="-457200">
              <a:buFont typeface="+mj-lt"/>
              <a:buAutoNum type="arabicPeriod"/>
            </a:pPr>
            <a:r>
              <a:rPr lang="en-AU" sz="1400">
                <a:latin typeface="Arial"/>
                <a:cs typeface="Arial"/>
              </a:rPr>
              <a:t>From investing in the </a:t>
            </a:r>
            <a:r>
              <a:rPr lang="en-AU" sz="1400" b="1">
                <a:latin typeface="Arial"/>
                <a:cs typeface="Arial"/>
              </a:rPr>
              <a:t>market index </a:t>
            </a:r>
            <a:r>
              <a:rPr lang="en-AU" sz="1400">
                <a:latin typeface="Arial"/>
                <a:cs typeface="Arial"/>
              </a:rPr>
              <a:t>to </a:t>
            </a:r>
            <a:r>
              <a:rPr lang="en-AU" sz="1400" b="1">
                <a:latin typeface="Arial"/>
                <a:cs typeface="Arial"/>
              </a:rPr>
              <a:t>fundamental analysis </a:t>
            </a:r>
            <a:r>
              <a:rPr lang="en-AU" sz="1400">
                <a:latin typeface="Arial"/>
                <a:cs typeface="Arial"/>
              </a:rPr>
              <a:t>of investee companies (Chapter 7)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6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Investors also have </a:t>
            </a:r>
            <a:r>
              <a:rPr lang="en-US" b="1" dirty="0" err="1">
                <a:solidFill>
                  <a:srgbClr val="254061"/>
                </a:solidFill>
                <a:latin typeface="Arial"/>
                <a:cs typeface="Arial"/>
              </a:rPr>
              <a:t>behavioural</a:t>
            </a: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 biases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F96B880D-8FFB-4416-BD30-916E5ACA98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1726994"/>
              </p:ext>
            </p:extLst>
          </p:nvPr>
        </p:nvGraphicFramePr>
        <p:xfrm>
          <a:off x="2711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75274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804248" y="6482035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/>
                <a:cs typeface="Arial Narrow"/>
              </a:rPr>
              <a:t>7</a:t>
            </a:fld>
            <a:endParaRPr lang="nl-NL" sz="1400" dirty="0">
              <a:latin typeface="Arial Narrow"/>
              <a:cs typeface="Arial Narrow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9692350"/>
              </p:ext>
            </p:extLst>
          </p:nvPr>
        </p:nvGraphicFramePr>
        <p:xfrm>
          <a:off x="25153" y="1412776"/>
          <a:ext cx="9011344" cy="5151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4" imgW="9105900" imgH="5003800" progId="Word.Document.12">
                  <p:embed/>
                </p:oleObj>
              </mc:Choice>
              <mc:Fallback>
                <p:oleObj name="Document" r:id="rId4" imgW="9105900" imgH="5003800" progId="Word.Documen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153" y="1412776"/>
                        <a:ext cx="9011344" cy="51510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260648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Players in sustainability (Table 3.1)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456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804248" y="6482035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/>
                <a:cs typeface="Arial Narrow"/>
              </a:rPr>
              <a:t>8</a:t>
            </a:fld>
            <a:endParaRPr lang="nl-NL" sz="1400" dirty="0">
              <a:latin typeface="Arial Narrow"/>
              <a:cs typeface="Arial Narrow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260648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Players in sustainability (Table 3.1 - Cont’d)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6346194"/>
              </p:ext>
            </p:extLst>
          </p:nvPr>
        </p:nvGraphicFramePr>
        <p:xfrm>
          <a:off x="16768" y="1628800"/>
          <a:ext cx="9019728" cy="4720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Document" r:id="rId4" imgW="9105900" imgH="4711700" progId="Word.Document.12">
                  <p:embed/>
                </p:oleObj>
              </mc:Choice>
              <mc:Fallback>
                <p:oleObj name="Document" r:id="rId4" imgW="9105900" imgH="4711700" progId="Word.Document.12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768" y="1628800"/>
                        <a:ext cx="9019728" cy="47203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9356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9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260648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Time horizon and factors in finance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pic>
        <p:nvPicPr>
          <p:cNvPr id="8" name="Tijdelijke aanduiding voor inhoud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66000"/>
                    </a14:imgEffect>
                  </a14:imgLayer>
                </a14:imgProps>
              </a:ext>
            </a:extLst>
          </a:blip>
          <a:srcRect l="-2270" t="9248" r="-5706"/>
          <a:stretch/>
        </p:blipFill>
        <p:spPr>
          <a:xfrm>
            <a:off x="683568" y="1268760"/>
            <a:ext cx="7920880" cy="5061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8583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2661</TotalTime>
  <Words>1524</Words>
  <Application>Microsoft Macintosh PowerPoint</Application>
  <PresentationFormat>Diavoorstelling (4:3)</PresentationFormat>
  <Paragraphs>272</Paragraphs>
  <Slides>28</Slides>
  <Notes>22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28</vt:i4>
      </vt:variant>
    </vt:vector>
  </HeadingPairs>
  <TitlesOfParts>
    <vt:vector size="30" baseType="lpstr">
      <vt:lpstr>Concourse</vt:lpstr>
      <vt:lpstr>Document</vt:lpstr>
      <vt:lpstr>PowerPoint-presentatie</vt:lpstr>
      <vt:lpstr>PowerPoint-presentatie</vt:lpstr>
      <vt:lpstr>PowerPoint-presentatie</vt:lpstr>
      <vt:lpstr>Behavioural biases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Objective of the corporation</vt:lpstr>
      <vt:lpstr>PowerPoint-presentatie</vt:lpstr>
      <vt:lpstr>PowerPoint-presentatie</vt:lpstr>
      <vt:lpstr>PowerPoint-presentatie</vt:lpstr>
      <vt:lpstr>Corporate governance</vt:lpstr>
      <vt:lpstr>PowerPoint-presentatie</vt:lpstr>
      <vt:lpstr>PowerPoint-presentatie</vt:lpstr>
      <vt:lpstr>PowerPoint-presentatie</vt:lpstr>
      <vt:lpstr>PowerPoint-presentatie</vt:lpstr>
      <vt:lpstr>PowerPoint-presentatie</vt:lpstr>
      <vt:lpstr>Horizon – from ST to LT thinking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Finance, Banking and Insurance  2012/2013</dc:title>
  <dc:creator>LvE</dc:creator>
  <cp:lastModifiedBy>Dirk Schoenmaker</cp:lastModifiedBy>
  <cp:revision>237</cp:revision>
  <cp:lastPrinted>2018-01-23T08:19:40Z</cp:lastPrinted>
  <dcterms:created xsi:type="dcterms:W3CDTF">2012-08-21T18:04:52Z</dcterms:created>
  <dcterms:modified xsi:type="dcterms:W3CDTF">2019-02-14T08:41:42Z</dcterms:modified>
</cp:coreProperties>
</file>