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1263"/>
  <p:notesSz cx="7099300" cy="10234613"/>
  <p:defaultTextStyle>
    <a:defPPr>
      <a:defRPr lang="pt-PT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24" y="5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79C2-A73F-41A2-95A8-2C3F00F32715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4E51-1317-416D-A971-241703CA2E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12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4E51-1317-416D-A971-241703CA2E9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80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531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88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83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38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1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20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86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342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344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35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78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EF59F-91B4-4141-BDAC-E1066F1E4AA1}" type="datetimeFigureOut">
              <a:rPr lang="pt-PT" smtClean="0"/>
              <a:t>09/07/2019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FF60-790D-42C4-A37B-8EAB8A675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97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OS\[04] Rural 3.0 Mar19\Leaflet base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8" y="0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0116" y="180232"/>
            <a:ext cx="3384376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 smtClean="0">
                <a:latin typeface="DIN Medium" panose="02020500000000000000" pitchFamily="18" charset="0"/>
              </a:rPr>
              <a:t>VERWACHTE </a:t>
            </a:r>
            <a:r>
              <a:rPr lang="pt-PT" sz="2000" dirty="0" smtClean="0">
                <a:latin typeface="DIN Medium" panose="02020500000000000000" pitchFamily="18" charset="0"/>
              </a:rPr>
              <a:t>UITKOMST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Een rapport over de behoeften en de hiaten van de belangrijkste doelgroepen van de acht deelnemende landen;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Een SL-case </a:t>
            </a:r>
            <a:r>
              <a:rPr lang="nl-NL" sz="1000" dirty="0" smtClean="0">
                <a:latin typeface="DIN Light" panose="02020500000000000000" pitchFamily="18" charset="0"/>
              </a:rPr>
              <a:t>studie </a:t>
            </a:r>
            <a:r>
              <a:rPr lang="nl-NL" sz="1000" dirty="0">
                <a:latin typeface="DIN Light" panose="02020500000000000000" pitchFamily="18" charset="0"/>
              </a:rPr>
              <a:t>op het platteland van elk van de acht landen;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Een eindverslag over de "State-of-</a:t>
            </a:r>
            <a:r>
              <a:rPr lang="nl-NL" sz="1000" dirty="0" err="1">
                <a:latin typeface="DIN Light" panose="02020500000000000000" pitchFamily="18" charset="0"/>
              </a:rPr>
              <a:t>the</a:t>
            </a:r>
            <a:r>
              <a:rPr lang="nl-NL" sz="1000" dirty="0">
                <a:latin typeface="DIN Light" panose="02020500000000000000" pitchFamily="18" charset="0"/>
              </a:rPr>
              <a:t>-art van het SL-onderwijs op het platteland", dat zal helpen bij het identificeren en overdragen van </a:t>
            </a:r>
            <a:r>
              <a:rPr lang="nl-NL" sz="1000" i="1" dirty="0" smtClean="0">
                <a:latin typeface="DIN Light" panose="02020500000000000000" pitchFamily="18" charset="0"/>
              </a:rPr>
              <a:t>best </a:t>
            </a:r>
            <a:r>
              <a:rPr lang="nl-NL" sz="1000" i="1" dirty="0" err="1" smtClean="0">
                <a:latin typeface="DIN Light" panose="02020500000000000000" pitchFamily="18" charset="0"/>
              </a:rPr>
              <a:t>practices</a:t>
            </a:r>
            <a:r>
              <a:rPr lang="nl-NL" sz="1000" dirty="0" smtClean="0">
                <a:latin typeface="DIN Light" panose="02020500000000000000" pitchFamily="18" charset="0"/>
              </a:rPr>
              <a:t>;</a:t>
            </a:r>
            <a:endParaRPr lang="nl-NL" sz="1000" dirty="0">
              <a:latin typeface="DIN Light" panose="02020500000000000000" pitchFamily="18" charset="0"/>
            </a:endParaRP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Een module met cursussen over landelijk SL en platteland </a:t>
            </a:r>
            <a:r>
              <a:rPr lang="nl-NL" sz="1000" dirty="0" smtClean="0">
                <a:latin typeface="DIN Light" panose="02020500000000000000" pitchFamily="18" charset="0"/>
              </a:rPr>
              <a:t>SE;</a:t>
            </a:r>
            <a:endParaRPr lang="nl-NL" sz="1000" dirty="0">
              <a:latin typeface="DIN Light" panose="02020500000000000000" pitchFamily="18" charset="0"/>
            </a:endParaRP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Opleidingsprogramma's en </a:t>
            </a:r>
            <a:r>
              <a:rPr lang="nl-NL" sz="1000" dirty="0" smtClean="0">
                <a:latin typeface="DIN Light" panose="02020500000000000000" pitchFamily="18" charset="0"/>
              </a:rPr>
              <a:t>OER* </a:t>
            </a:r>
            <a:r>
              <a:rPr lang="nl-NL" sz="1000" dirty="0">
                <a:latin typeface="DIN Light" panose="02020500000000000000" pitchFamily="18" charset="0"/>
              </a:rPr>
              <a:t>voor </a:t>
            </a:r>
            <a:r>
              <a:rPr lang="nl-NL" sz="1000" dirty="0" err="1" smtClean="0">
                <a:latin typeface="DIN Light" panose="02020500000000000000" pitchFamily="18" charset="0"/>
              </a:rPr>
              <a:t>LAGs</a:t>
            </a:r>
            <a:r>
              <a:rPr lang="nl-NL" sz="1000" dirty="0" smtClean="0">
                <a:latin typeface="DIN Light" panose="02020500000000000000" pitchFamily="18" charset="0"/>
              </a:rPr>
              <a:t> </a:t>
            </a:r>
            <a:r>
              <a:rPr lang="nl-NL" sz="1000" dirty="0">
                <a:latin typeface="DIN Light" panose="02020500000000000000" pitchFamily="18" charset="0"/>
              </a:rPr>
              <a:t>en landelijke SE-beoefenaars, evenals een MOOC voor </a:t>
            </a:r>
            <a:r>
              <a:rPr lang="nl-NL" sz="1000" dirty="0" smtClean="0">
                <a:latin typeface="DIN Light" panose="02020500000000000000" pitchFamily="18" charset="0"/>
              </a:rPr>
              <a:t>HEI-docenten </a:t>
            </a:r>
            <a:r>
              <a:rPr lang="nl-NL" sz="1000" dirty="0">
                <a:latin typeface="DIN Light" panose="02020500000000000000" pitchFamily="18" charset="0"/>
              </a:rPr>
              <a:t>op SL op het platteland;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Digitale </a:t>
            </a:r>
            <a:r>
              <a:rPr lang="nl-NL" sz="1000" dirty="0" smtClean="0">
                <a:latin typeface="DIN Light" panose="02020500000000000000" pitchFamily="18" charset="0"/>
              </a:rPr>
              <a:t>Samenwerkingen en </a:t>
            </a:r>
            <a:r>
              <a:rPr lang="nl-NL" sz="1000" dirty="0">
                <a:latin typeface="DIN Light" panose="02020500000000000000" pitchFamily="18" charset="0"/>
              </a:rPr>
              <a:t>Learning tools (HUB, Online World Café) en SL Hackathon.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* Open </a:t>
            </a:r>
            <a:r>
              <a:rPr lang="nl-NL" sz="1000" dirty="0" err="1" smtClean="0">
                <a:latin typeface="DIN Light" panose="02020500000000000000" pitchFamily="18" charset="0"/>
              </a:rPr>
              <a:t>Education</a:t>
            </a:r>
            <a:r>
              <a:rPr lang="nl-NL" sz="1000" dirty="0" smtClean="0">
                <a:latin typeface="DIN Light" panose="02020500000000000000" pitchFamily="18" charset="0"/>
              </a:rPr>
              <a:t> Resources</a:t>
            </a:r>
            <a:endParaRPr lang="pt-PT" sz="800" dirty="0">
              <a:latin typeface="DIN Light" panose="02020500000000000000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0116" y="3636615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 smtClean="0">
                <a:latin typeface="DIN Medium" panose="02020500000000000000" pitchFamily="18" charset="0"/>
              </a:rPr>
              <a:t>DOELGROEPEN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nl-NL" sz="1000" dirty="0">
                <a:latin typeface="DIN Light" panose="02020500000000000000" pitchFamily="18" charset="0"/>
              </a:rPr>
              <a:t>Plattelandsgemeenschappen (</a:t>
            </a:r>
            <a:r>
              <a:rPr lang="nl-NL" sz="1000" dirty="0" err="1" smtClean="0">
                <a:latin typeface="DIN Light" panose="02020500000000000000" pitchFamily="18" charset="0"/>
              </a:rPr>
              <a:t>LAGs</a:t>
            </a:r>
            <a:r>
              <a:rPr lang="nl-NL" sz="1000" dirty="0">
                <a:latin typeface="DIN Light" panose="02020500000000000000" pitchFamily="18" charset="0"/>
              </a:rPr>
              <a:t>, </a:t>
            </a:r>
            <a:r>
              <a:rPr lang="nl-NL" sz="1000" dirty="0" err="1" smtClean="0">
                <a:latin typeface="DIN Light" panose="02020500000000000000" pitchFamily="18" charset="0"/>
              </a:rPr>
              <a:t>NGOs</a:t>
            </a:r>
            <a:r>
              <a:rPr lang="nl-NL" sz="1000" dirty="0" smtClean="0">
                <a:latin typeface="DIN Light" panose="02020500000000000000" pitchFamily="18" charset="0"/>
              </a:rPr>
              <a:t> </a:t>
            </a:r>
            <a:r>
              <a:rPr lang="nl-NL" sz="1000" dirty="0">
                <a:latin typeface="DIN Light" panose="02020500000000000000" pitchFamily="18" charset="0"/>
              </a:rPr>
              <a:t>op het platteland, netwerken op het platteland);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nl-NL" sz="1000" dirty="0" smtClean="0">
                <a:latin typeface="DIN Light" panose="02020500000000000000" pitchFamily="18" charset="0"/>
              </a:rPr>
              <a:t>Hoger onderwijsinstellingen </a:t>
            </a:r>
            <a:r>
              <a:rPr lang="nl-NL" sz="1000" dirty="0">
                <a:latin typeface="DIN Light" panose="02020500000000000000" pitchFamily="18" charset="0"/>
              </a:rPr>
              <a:t>(deelnemende en niet-deelnemende);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nl-NL" sz="1000" dirty="0">
                <a:latin typeface="DIN Light" panose="02020500000000000000" pitchFamily="18" charset="0"/>
              </a:rPr>
              <a:t>Landelijke begunstigden (sociale ondernemingen, boeren, </a:t>
            </a:r>
            <a:r>
              <a:rPr lang="nl-NL" sz="1000" dirty="0" smtClean="0">
                <a:latin typeface="DIN Light" panose="02020500000000000000" pitchFamily="18" charset="0"/>
              </a:rPr>
              <a:t>werklozen...);</a:t>
            </a:r>
            <a:endParaRPr lang="nl-NL" sz="1000" dirty="0">
              <a:latin typeface="DIN Light" panose="02020500000000000000" pitchFamily="18" charset="0"/>
            </a:endParaRP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nl-NL" sz="1000" dirty="0">
                <a:latin typeface="DIN Light" panose="02020500000000000000" pitchFamily="18" charset="0"/>
              </a:rPr>
              <a:t>Leraren in het hoger onderwijs;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nl-NL" sz="1000" dirty="0" smtClean="0">
                <a:latin typeface="DIN Light" panose="02020500000000000000" pitchFamily="18" charset="0"/>
              </a:rPr>
              <a:t>Bachelor en Master studenten</a:t>
            </a:r>
            <a:r>
              <a:rPr lang="nl-NL" sz="1000" dirty="0">
                <a:latin typeface="DIN Light" panose="02020500000000000000" pitchFamily="18" charset="0"/>
              </a:rPr>
              <a:t>.</a:t>
            </a:r>
            <a:endParaRPr lang="pt-PT" sz="800" dirty="0">
              <a:latin typeface="DIN Light" panose="02020500000000000000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50920" y="180231"/>
            <a:ext cx="3384376" cy="423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 smtClean="0">
                <a:latin typeface="DIN Medium" panose="02020500000000000000" pitchFamily="18" charset="0"/>
              </a:rPr>
              <a:t>VERWACHTE </a:t>
            </a:r>
            <a:r>
              <a:rPr lang="pt-PT" sz="2000" dirty="0" smtClean="0">
                <a:latin typeface="DIN Medium" panose="02020500000000000000" pitchFamily="18" charset="0"/>
              </a:rPr>
              <a:t>IMPACT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 smtClean="0">
                <a:latin typeface="DIN Light" panose="02020500000000000000" pitchFamily="18" charset="0"/>
              </a:rPr>
              <a:t>Deelnemende </a:t>
            </a:r>
            <a:r>
              <a:rPr lang="nl-NL" sz="1000" dirty="0">
                <a:latin typeface="DIN Light" panose="02020500000000000000" pitchFamily="18" charset="0"/>
              </a:rPr>
              <a:t>academische staf: uitwisseling van ervaringen en gezamenlijk onderzoek.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Deelnemende studenten: nieuw leren door landelijke SL en virtuele mobiliteit.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Deelnemende organisaties: versterking van het netwerk tussen de gemeenschap en </a:t>
            </a:r>
            <a:r>
              <a:rPr lang="nl-NL" sz="1000" dirty="0" smtClean="0">
                <a:latin typeface="DIN Light" panose="02020500000000000000" pitchFamily="18" charset="0"/>
              </a:rPr>
              <a:t>hoger onderwijsinstellingen</a:t>
            </a:r>
            <a:r>
              <a:rPr lang="nl-NL" sz="1000" dirty="0">
                <a:latin typeface="DIN Light" panose="02020500000000000000" pitchFamily="18" charset="0"/>
              </a:rPr>
              <a:t>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Begunstigden van de </a:t>
            </a:r>
            <a:r>
              <a:rPr lang="nl-NL" sz="1000" dirty="0" smtClean="0">
                <a:latin typeface="DIN Light" panose="02020500000000000000" pitchFamily="18" charset="0"/>
              </a:rPr>
              <a:t>services</a:t>
            </a:r>
            <a:r>
              <a:rPr lang="nl-NL" sz="1000" dirty="0">
                <a:latin typeface="DIN Light" panose="02020500000000000000" pitchFamily="18" charset="0"/>
              </a:rPr>
              <a:t>: mogelijkheid om de geïdentificeerde behoeften door de studenten te laten beantwoorden.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Lokaal en regionaal effect: inspelen op behoeften van de gemeenschap door verschillende belanghebbenden.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Nationaal effect: de relevantie en effectiviteit van het hoger onderwijs verbeteren, en bijdragen aan de algemene ontwikkeling van de gemeenschap.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Europese en internationale impact: </a:t>
            </a:r>
            <a:r>
              <a:rPr lang="nl-NL" sz="1000" dirty="0" smtClean="0">
                <a:latin typeface="DIN Light" panose="02020500000000000000" pitchFamily="18" charset="0"/>
              </a:rPr>
              <a:t>hoger onderwijsinstellingen </a:t>
            </a:r>
            <a:r>
              <a:rPr lang="nl-NL" sz="1000" dirty="0">
                <a:latin typeface="DIN Light" panose="02020500000000000000" pitchFamily="18" charset="0"/>
              </a:rPr>
              <a:t>en plattelandsorganisaties werken samen aan een transnationaal curriculum gebaseerd op de innovatieve aanpak en OER</a:t>
            </a:r>
            <a:endParaRPr lang="pt-PT" sz="800" dirty="0">
              <a:latin typeface="DIN Light" panose="02020500000000000000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650956" y="691936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DIN Medium" panose="02020500000000000000" pitchFamily="18" charset="0"/>
              </a:rPr>
              <a:t>EU </a:t>
            </a:r>
            <a:r>
              <a:rPr lang="en-US" sz="1200" dirty="0" err="1" smtClean="0">
                <a:latin typeface="DIN Medium" panose="02020500000000000000" pitchFamily="18" charset="0"/>
              </a:rPr>
              <a:t>subsidie</a:t>
            </a:r>
            <a:r>
              <a:rPr lang="en-US" sz="1200" dirty="0" smtClean="0">
                <a:latin typeface="DIN Medium" panose="02020500000000000000" pitchFamily="18" charset="0"/>
              </a:rPr>
              <a:t>: </a:t>
            </a:r>
            <a:r>
              <a:rPr lang="en-US" sz="1200" dirty="0"/>
              <a:t>€ </a:t>
            </a:r>
            <a:r>
              <a:rPr lang="en-US" sz="1200" dirty="0" smtClean="0">
                <a:latin typeface="DIN Medium" panose="02020500000000000000" pitchFamily="18" charset="0"/>
              </a:rPr>
              <a:t>999.138,80</a:t>
            </a:r>
            <a:endParaRPr lang="en-US" sz="1200" dirty="0" smtClean="0"/>
          </a:p>
          <a:p>
            <a:r>
              <a:rPr lang="en-US" sz="1200" dirty="0" err="1" smtClean="0">
                <a:latin typeface="DIN Medium" panose="02020500000000000000" pitchFamily="18" charset="0"/>
              </a:rPr>
              <a:t>Duur</a:t>
            </a:r>
            <a:r>
              <a:rPr lang="en-US" sz="1200" dirty="0" smtClean="0">
                <a:latin typeface="DIN Medium" panose="02020500000000000000" pitchFamily="18" charset="0"/>
              </a:rPr>
              <a:t> van het project: 2019-2021</a:t>
            </a:r>
            <a:endParaRPr lang="pt-PT" sz="1200" dirty="0">
              <a:latin typeface="DIN Medium" panose="02020500000000000000" pitchFamily="18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668968" y="4255680"/>
            <a:ext cx="3390035" cy="3197359"/>
            <a:chOff x="3668968" y="4140671"/>
            <a:chExt cx="3390035" cy="319735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237" y="4140671"/>
              <a:ext cx="3200407" cy="3197359"/>
            </a:xfrm>
            <a:prstGeom prst="rect">
              <a:avLst/>
            </a:prstGeom>
          </p:spPr>
        </p:pic>
        <p:sp>
          <p:nvSpPr>
            <p:cNvPr id="12" name="Rectângulo 11"/>
            <p:cNvSpPr/>
            <p:nvPr/>
          </p:nvSpPr>
          <p:spPr>
            <a:xfrm>
              <a:off x="5130676" y="5796825"/>
              <a:ext cx="49725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impact</a:t>
              </a:r>
              <a:endParaRPr lang="pt-PT" sz="8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971718" y="4255800"/>
              <a:ext cx="7920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Bevorderen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van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burgerparticipaie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,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rechtvaardigheid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en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sociale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gerechtigdheid</a:t>
              </a:r>
              <a:endParaRPr lang="pt-PT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706090" y="4598823"/>
              <a:ext cx="9908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B</a:t>
              </a:r>
              <a:r>
                <a:rPr lang="nl-NL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evorderen</a:t>
              </a:r>
              <a:r>
                <a:rPr lang="nl-NL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van</a:t>
              </a:r>
              <a:endParaRPr lang="nl-NL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e-</a:t>
              </a:r>
              <a:r>
                <a:rPr lang="nl-NL" sz="600" dirty="0" err="1">
                  <a:solidFill>
                    <a:schemeClr val="bg1"/>
                  </a:solidFill>
                  <a:latin typeface="DIN Medium" panose="02020500000000000000" pitchFamily="18" charset="0"/>
                </a:rPr>
                <a:t>learning</a:t>
              </a:r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, digitale vaardigheden, integratie van meertaligheid en open toegankelijkheid</a:t>
              </a:r>
              <a:endParaRPr lang="pt-PT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068151" y="5365938"/>
              <a:ext cx="9908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Verstrekken </a:t>
              </a:r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van</a:t>
              </a:r>
            </a:p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universitaire ondersteuning</a:t>
              </a:r>
            </a:p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om tegemoet te komen aan de behoeften van de begunstigden op het platteland</a:t>
              </a:r>
              <a:endParaRPr lang="pt-PT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725231" y="6299382"/>
              <a:ext cx="990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Versterking van de</a:t>
              </a:r>
            </a:p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kernvaardigheden en het innovatievermogen van volwassen sociale ondernemers op het platteland</a:t>
              </a:r>
              <a:endParaRPr lang="pt-PT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873390" y="6576381"/>
              <a:ext cx="9908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Ontwikkelen van</a:t>
              </a:r>
              <a:endParaRPr lang="nl-NL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de transversale competenties van de student, sociaal ondernemerschap</a:t>
              </a:r>
            </a:p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en sociaal</a:t>
              </a:r>
            </a:p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inzet</a:t>
              </a:r>
              <a:endParaRPr lang="pt-PT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042067" y="6398150"/>
              <a:ext cx="990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err="1">
                  <a:solidFill>
                    <a:schemeClr val="bg1"/>
                  </a:solidFill>
                  <a:latin typeface="DIN Medium" panose="02020500000000000000" pitchFamily="18" charset="0"/>
                </a:rPr>
                <a:t>Creëren</a:t>
              </a:r>
              <a:r>
                <a:rPr lang="en-US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 van </a:t>
              </a:r>
              <a:r>
                <a:rPr lang="en-US" sz="600" dirty="0" err="1">
                  <a:solidFill>
                    <a:schemeClr val="bg1"/>
                  </a:solidFill>
                  <a:latin typeface="DIN Medium" panose="02020500000000000000" pitchFamily="18" charset="0"/>
                </a:rPr>
                <a:t>ondernemerskansen</a:t>
              </a:r>
              <a:endParaRPr lang="pt-PT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668968" y="5480152"/>
              <a:ext cx="990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Oprichten van</a:t>
              </a:r>
              <a:endParaRPr lang="nl-NL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  <a:p>
              <a:pPr algn="ctr"/>
              <a:r>
                <a:rPr lang="nl-NL" sz="6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een gedeeld </a:t>
              </a:r>
              <a:r>
                <a:rPr lang="nl-NL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platform om lessen en leerinhoud te centraliseren</a:t>
              </a:r>
              <a:endParaRPr lang="pt-PT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037932" y="4644990"/>
              <a:ext cx="990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Bevorderen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van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samenwerkingen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tussen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universiteiten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en</a:t>
              </a:r>
              <a:r>
                <a:rPr lang="en-US" sz="600" dirty="0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 </a:t>
              </a:r>
              <a:r>
                <a:rPr lang="en-US" sz="600" dirty="0" err="1" smtClean="0">
                  <a:solidFill>
                    <a:schemeClr val="bg1"/>
                  </a:solidFill>
                  <a:latin typeface="DIN Medium" panose="02020500000000000000" pitchFamily="18" charset="0"/>
                </a:rPr>
                <a:t>plattelandsgebieden</a:t>
              </a:r>
              <a:endParaRPr lang="pt-PT" sz="6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34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0116" y="180232"/>
            <a:ext cx="3384376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 smtClean="0">
                <a:latin typeface="DIN Medium" panose="02020500000000000000" pitchFamily="18" charset="0"/>
              </a:rPr>
              <a:t>WIE ZIJN WIJ?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en-US" sz="1000" dirty="0" smtClean="0">
                <a:latin typeface="DIN Light" panose="02020500000000000000" pitchFamily="18" charset="0"/>
              </a:rPr>
              <a:t>Rural 3.0 is </a:t>
            </a:r>
            <a:r>
              <a:rPr lang="nl-NL" sz="1000" dirty="0">
                <a:latin typeface="DIN Light" panose="02020500000000000000" pitchFamily="18" charset="0"/>
              </a:rPr>
              <a:t>een kennisalliantie tussen verschillende Europese instellingen voor hoger onderwijs en plattelandspartners, elk met een andere geschiedenis, </a:t>
            </a:r>
            <a:r>
              <a:rPr lang="nl-NL" sz="1000" dirty="0" smtClean="0">
                <a:latin typeface="DIN Light" panose="02020500000000000000" pitchFamily="18" charset="0"/>
              </a:rPr>
              <a:t>verschillende </a:t>
            </a:r>
            <a:r>
              <a:rPr lang="nl-NL" sz="1000" dirty="0">
                <a:latin typeface="DIN Light" panose="02020500000000000000" pitchFamily="18" charset="0"/>
              </a:rPr>
              <a:t>ervaringen met </a:t>
            </a:r>
            <a:r>
              <a:rPr lang="nl-NL" sz="1000" dirty="0" smtClean="0">
                <a:latin typeface="DIN Light" panose="02020500000000000000" pitchFamily="18" charset="0"/>
              </a:rPr>
              <a:t>plattelands sociaal </a:t>
            </a:r>
            <a:r>
              <a:rPr lang="nl-NL" sz="1000" dirty="0">
                <a:latin typeface="DIN Light" panose="02020500000000000000" pitchFamily="18" charset="0"/>
              </a:rPr>
              <a:t>ondernemerschap en / of </a:t>
            </a:r>
            <a:r>
              <a:rPr lang="nl-NL" sz="1000" dirty="0" smtClean="0">
                <a:latin typeface="DIN Light" panose="02020500000000000000" pitchFamily="18" charset="0"/>
              </a:rPr>
              <a:t>plattelands Service Learning, </a:t>
            </a:r>
            <a:r>
              <a:rPr lang="nl-NL" sz="1000" dirty="0">
                <a:latin typeface="DIN Light" panose="02020500000000000000" pitchFamily="18" charset="0"/>
              </a:rPr>
              <a:t>verschillende onderwijssystemen, en specifieke gemeenschapsbehoeften met betrekking tot de locatie, politiek en de economie van de verschillende plattelandsgemeenschappen</a:t>
            </a:r>
            <a:r>
              <a:rPr lang="nl-NL" sz="1000" dirty="0" smtClean="0">
                <a:latin typeface="DIN Light" panose="02020500000000000000" pitchFamily="18" charset="0"/>
              </a:rPr>
              <a:t>.</a:t>
            </a:r>
            <a:endParaRPr lang="pt-PT" sz="800" dirty="0">
              <a:latin typeface="DIN Light" panose="02020500000000000000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0116" y="2340471"/>
            <a:ext cx="3384376" cy="252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PT" sz="1400" dirty="0" smtClean="0">
                <a:latin typeface="DIN Medium" panose="02020500000000000000" pitchFamily="18" charset="0"/>
              </a:rPr>
              <a:t>UNIVERSITEITEN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Polytechnic Institute of </a:t>
            </a:r>
            <a:r>
              <a:rPr lang="en-US" sz="1000" dirty="0" err="1" smtClean="0">
                <a:latin typeface="DIN Light" panose="02020500000000000000" pitchFamily="18" charset="0"/>
              </a:rPr>
              <a:t>Viana</a:t>
            </a:r>
            <a:r>
              <a:rPr lang="en-US" sz="1000" dirty="0" smtClean="0">
                <a:latin typeface="DIN Light" panose="02020500000000000000" pitchFamily="18" charset="0"/>
              </a:rPr>
              <a:t> do Castelo (ESE) (Portugal)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University College of Teacher Education Vienna (Austria)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University of Zagreb (FFZG) (Croatia)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Rotterdam School of Management - Erasmus University (The Netherlands)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err="1" smtClean="0">
                <a:latin typeface="DIN Light" panose="02020500000000000000" pitchFamily="18" charset="0"/>
              </a:rPr>
              <a:t>Strascheg</a:t>
            </a:r>
            <a:r>
              <a:rPr lang="en-US" sz="1000" dirty="0" smtClean="0">
                <a:latin typeface="DIN Light" panose="02020500000000000000" pitchFamily="18" charset="0"/>
              </a:rPr>
              <a:t> Center for Entrepreneurship (Germany)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Autonomous University of Madrid (Spain)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err="1" smtClean="0">
                <a:latin typeface="DIN Light" panose="02020500000000000000" pitchFamily="18" charset="0"/>
              </a:rPr>
              <a:t>Vytautas</a:t>
            </a:r>
            <a:r>
              <a:rPr lang="en-US" sz="1000" dirty="0" smtClean="0">
                <a:latin typeface="DIN Light" panose="02020500000000000000" pitchFamily="18" charset="0"/>
              </a:rPr>
              <a:t> Magnus University (Lithuania)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University of Bologna (Italy)</a:t>
            </a:r>
            <a:endParaRPr lang="pt-PT" sz="800" dirty="0">
              <a:latin typeface="DIN Light" panose="02020500000000000000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50920" y="180231"/>
            <a:ext cx="3384376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 smtClean="0">
                <a:latin typeface="DIN Medium" panose="02020500000000000000" pitchFamily="18" charset="0"/>
              </a:rPr>
              <a:t>WAT IS...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 err="1">
                <a:latin typeface="DIN Light" panose="02020500000000000000" pitchFamily="18" charset="0"/>
              </a:rPr>
              <a:t>Rural</a:t>
            </a:r>
            <a:r>
              <a:rPr lang="nl-NL" sz="1000" dirty="0">
                <a:latin typeface="DIN Light" panose="02020500000000000000" pitchFamily="18" charset="0"/>
              </a:rPr>
              <a:t> 3.0 </a:t>
            </a:r>
            <a:r>
              <a:rPr lang="nl-NL" sz="1000" dirty="0" smtClean="0">
                <a:latin typeface="DIN Light" panose="02020500000000000000" pitchFamily="18" charset="0"/>
              </a:rPr>
              <a:t>probeert instellingen </a:t>
            </a:r>
            <a:r>
              <a:rPr lang="nl-NL" sz="1000" dirty="0">
                <a:latin typeface="DIN Light" panose="02020500000000000000" pitchFamily="18" charset="0"/>
              </a:rPr>
              <a:t>voor hoger onderwijs en plattelandspartners samen te brengen om aan een gemeenschappelijk probleem te werken</a:t>
            </a:r>
            <a:r>
              <a:rPr lang="nl-NL" sz="1000" dirty="0" smtClean="0">
                <a:latin typeface="DIN Light" panose="02020500000000000000" pitchFamily="18" charset="0"/>
              </a:rPr>
              <a:t>: de </a:t>
            </a:r>
            <a:r>
              <a:rPr lang="nl-NL" sz="1000" dirty="0">
                <a:latin typeface="DIN Light" panose="02020500000000000000" pitchFamily="18" charset="0"/>
              </a:rPr>
              <a:t>ontwikkeling van de noodzakelijke kennis en vaardigheden die nodig zijn om veranderingen in </a:t>
            </a:r>
            <a:r>
              <a:rPr lang="nl-NL" sz="1000" dirty="0" smtClean="0">
                <a:latin typeface="DIN Light" panose="02020500000000000000" pitchFamily="18" charset="0"/>
              </a:rPr>
              <a:t>plattelandsgemeenschappen te werk te stellen. </a:t>
            </a:r>
            <a:r>
              <a:rPr lang="nl-NL" sz="1000" dirty="0">
                <a:latin typeface="DIN Light" panose="02020500000000000000" pitchFamily="18" charset="0"/>
              </a:rPr>
              <a:t>Het ondersteunt de modernisering van Europa's </a:t>
            </a:r>
            <a:r>
              <a:rPr lang="nl-NL" sz="1000" dirty="0" smtClean="0">
                <a:latin typeface="DIN Light" panose="02020500000000000000" pitchFamily="18" charset="0"/>
              </a:rPr>
              <a:t>hogere onderwijs instellingen </a:t>
            </a:r>
            <a:r>
              <a:rPr lang="nl-NL" sz="1000" dirty="0">
                <a:latin typeface="DIN Light" panose="02020500000000000000" pitchFamily="18" charset="0"/>
              </a:rPr>
              <a:t>door middel van </a:t>
            </a:r>
            <a:r>
              <a:rPr lang="nl-NL" sz="1000" dirty="0" smtClean="0">
                <a:latin typeface="DIN Light" panose="02020500000000000000" pitchFamily="18" charset="0"/>
              </a:rPr>
              <a:t>een transnationaal </a:t>
            </a:r>
            <a:r>
              <a:rPr lang="nl-NL" sz="1000" dirty="0">
                <a:latin typeface="DIN Light" panose="02020500000000000000" pitchFamily="18" charset="0"/>
              </a:rPr>
              <a:t>curriculum op basis </a:t>
            </a:r>
            <a:r>
              <a:rPr lang="nl-NL" sz="1000" dirty="0" smtClean="0">
                <a:latin typeface="DIN Light" panose="02020500000000000000" pitchFamily="18" charset="0"/>
              </a:rPr>
              <a:t>van de innovatieve onderwijsvorm Service Learning die </a:t>
            </a:r>
            <a:r>
              <a:rPr lang="nl-NL" sz="1000" dirty="0">
                <a:latin typeface="DIN Light" panose="02020500000000000000" pitchFamily="18" charset="0"/>
              </a:rPr>
              <a:t>studenten, academici en de gemeenschap </a:t>
            </a:r>
            <a:r>
              <a:rPr lang="nl-NL" sz="1000" dirty="0" err="1" smtClean="0">
                <a:latin typeface="DIN Light" panose="02020500000000000000" pitchFamily="18" charset="0"/>
              </a:rPr>
              <a:t>samennbrengt</a:t>
            </a:r>
            <a:r>
              <a:rPr lang="nl-NL" sz="1000" dirty="0" smtClean="0">
                <a:latin typeface="DIN Light" panose="02020500000000000000" pitchFamily="18" charset="0"/>
              </a:rPr>
              <a:t> </a:t>
            </a:r>
            <a:r>
              <a:rPr lang="nl-NL" sz="1000" dirty="0">
                <a:latin typeface="DIN Light" panose="02020500000000000000" pitchFamily="18" charset="0"/>
              </a:rPr>
              <a:t>om gezamenlijk oplossingen te ontwikkelen voor uitdagende problemen, evenals product- en procesinnovatie. Het is bedoeld om sociaal ondernemerschap van hoger </a:t>
            </a:r>
            <a:r>
              <a:rPr lang="nl-NL" sz="1000" dirty="0" smtClean="0">
                <a:latin typeface="DIN Light" panose="02020500000000000000" pitchFamily="18" charset="0"/>
              </a:rPr>
              <a:t>onderwijsinstellingen onderwijzend </a:t>
            </a:r>
            <a:r>
              <a:rPr lang="nl-NL" sz="1000" dirty="0">
                <a:latin typeface="DIN Light" panose="02020500000000000000" pitchFamily="18" charset="0"/>
              </a:rPr>
              <a:t>personeel en plattelandsgebieden te stimuleren door middel van transnationale samenwerking tussen </a:t>
            </a:r>
            <a:r>
              <a:rPr lang="nl-NL" sz="1000" dirty="0" smtClean="0">
                <a:latin typeface="DIN Light" panose="02020500000000000000" pitchFamily="18" charset="0"/>
              </a:rPr>
              <a:t>hogere onderwijsinstellingen </a:t>
            </a:r>
            <a:r>
              <a:rPr lang="nl-NL" sz="1000" dirty="0">
                <a:latin typeface="DIN Light" panose="02020500000000000000" pitchFamily="18" charset="0"/>
              </a:rPr>
              <a:t>en plattelandspartners. Daarnaast zullen nieuwe leer- en onderwijsmethoden gezamenlijk worden ontwikkeld en geïmplementeerd.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endParaRPr lang="nl-NL" sz="1000" dirty="0">
              <a:latin typeface="DIN Light" panose="02020500000000000000" pitchFamily="18" charset="0"/>
            </a:endParaRP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Service Learning (SL)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Een educatieve benadering die leerdoelen combineert met </a:t>
            </a:r>
            <a:r>
              <a:rPr lang="nl-NL" sz="1000" dirty="0" smtClean="0">
                <a:latin typeface="DIN Light" panose="02020500000000000000" pitchFamily="18" charset="0"/>
              </a:rPr>
              <a:t>vrijwilligerswerk om </a:t>
            </a:r>
            <a:r>
              <a:rPr lang="nl-NL" sz="1000" dirty="0">
                <a:latin typeface="DIN Light" panose="02020500000000000000" pitchFamily="18" charset="0"/>
              </a:rPr>
              <a:t>nieuwe onderwijsnormen voor studenten te bieden door de behoeften in hun gemeenschap aan te pakken.</a:t>
            </a: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endParaRPr lang="nl-NL" sz="1000" dirty="0">
              <a:latin typeface="DIN Light" panose="02020500000000000000" pitchFamily="18" charset="0"/>
            </a:endParaRP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Sociaal ondernemerschap (</a:t>
            </a:r>
            <a:r>
              <a:rPr lang="nl-NL" sz="1000" dirty="0" smtClean="0">
                <a:latin typeface="DIN Light" panose="02020500000000000000" pitchFamily="18" charset="0"/>
              </a:rPr>
              <a:t>SO)</a:t>
            </a:r>
            <a:endParaRPr lang="nl-NL" sz="1000" dirty="0">
              <a:latin typeface="DIN Light" panose="02020500000000000000" pitchFamily="18" charset="0"/>
            </a:endParaRPr>
          </a:p>
          <a:p>
            <a:pPr algn="just">
              <a:lnSpc>
                <a:spcPts val="1350"/>
              </a:lnSpc>
              <a:spcBef>
                <a:spcPts val="500"/>
              </a:spcBef>
            </a:pPr>
            <a:r>
              <a:rPr lang="nl-NL" sz="1000" dirty="0">
                <a:latin typeface="DIN Light" panose="02020500000000000000" pitchFamily="18" charset="0"/>
              </a:rPr>
              <a:t>Erkent sociale problemen en gebruikt ondernemingsprincipes om innovatieve manieren te creëren </a:t>
            </a:r>
            <a:r>
              <a:rPr lang="nl-NL" sz="1000" dirty="0" smtClean="0">
                <a:latin typeface="DIN Light" panose="02020500000000000000" pitchFamily="18" charset="0"/>
              </a:rPr>
              <a:t>om </a:t>
            </a:r>
            <a:r>
              <a:rPr lang="nl-NL" sz="1000" dirty="0">
                <a:latin typeface="DIN Light" panose="02020500000000000000" pitchFamily="18" charset="0"/>
              </a:rPr>
              <a:t>sociale verandering te bewerkstelligen.</a:t>
            </a:r>
            <a:endParaRPr lang="pt-PT" sz="800" dirty="0">
              <a:latin typeface="DIN Light" panose="02020500000000000000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0116" y="4932759"/>
            <a:ext cx="3384376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PT" sz="1400" dirty="0" smtClean="0">
                <a:latin typeface="DIN Medium" panose="02020500000000000000" pitchFamily="18" charset="0"/>
              </a:rPr>
              <a:t>PLATTELANDS PARTNERS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err="1" smtClean="0">
                <a:latin typeface="DIN Light" panose="02020500000000000000" pitchFamily="18" charset="0"/>
              </a:rPr>
              <a:t>AJDeão</a:t>
            </a:r>
            <a:r>
              <a:rPr lang="en-US" sz="1000" dirty="0" smtClean="0">
                <a:latin typeface="DIN Light" panose="02020500000000000000" pitchFamily="18" charset="0"/>
              </a:rPr>
              <a:t> (Portugal)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LAG*5 (</a:t>
            </a:r>
            <a:r>
              <a:rPr lang="nl-NL" sz="1000" dirty="0" smtClean="0">
                <a:latin typeface="DIN Light" panose="02020500000000000000" pitchFamily="18" charset="0"/>
              </a:rPr>
              <a:t>Kroatië</a:t>
            </a:r>
            <a:r>
              <a:rPr lang="en-US" sz="1000" dirty="0" smtClean="0">
                <a:latin typeface="DIN Light" panose="02020500000000000000" pitchFamily="18" charset="0"/>
              </a:rPr>
              <a:t>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LAG </a:t>
            </a:r>
            <a:r>
              <a:rPr lang="en-US" sz="1000" dirty="0" err="1" smtClean="0">
                <a:latin typeface="DIN Light" panose="02020500000000000000" pitchFamily="18" charset="0"/>
              </a:rPr>
              <a:t>Ammersee</a:t>
            </a:r>
            <a:r>
              <a:rPr lang="en-US" sz="1000" dirty="0" smtClean="0">
                <a:latin typeface="DIN Light" panose="02020500000000000000" pitchFamily="18" charset="0"/>
              </a:rPr>
              <a:t> (</a:t>
            </a:r>
            <a:r>
              <a:rPr lang="en-US" sz="1000" dirty="0" err="1" smtClean="0">
                <a:latin typeface="DIN Light" panose="02020500000000000000" pitchFamily="18" charset="0"/>
              </a:rPr>
              <a:t>Duitsland</a:t>
            </a:r>
            <a:r>
              <a:rPr lang="en-US" sz="1000" dirty="0" smtClean="0">
                <a:latin typeface="DIN Light" panose="02020500000000000000" pitchFamily="18" charset="0"/>
              </a:rPr>
              <a:t>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Kaunas district LAG (</a:t>
            </a:r>
            <a:r>
              <a:rPr lang="en-US" sz="1000" dirty="0" err="1" smtClean="0">
                <a:latin typeface="DIN Light" panose="02020500000000000000" pitchFamily="18" charset="0"/>
              </a:rPr>
              <a:t>Litouwen</a:t>
            </a:r>
            <a:r>
              <a:rPr lang="en-US" sz="1000" dirty="0" smtClean="0">
                <a:latin typeface="DIN Light" panose="02020500000000000000" pitchFamily="18" charset="0"/>
              </a:rPr>
              <a:t>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Galsinma (</a:t>
            </a:r>
            <a:r>
              <a:rPr lang="en-US" sz="1000" dirty="0" err="1" smtClean="0">
                <a:latin typeface="DIN Light" panose="02020500000000000000" pitchFamily="18" charset="0"/>
              </a:rPr>
              <a:t>Spanje</a:t>
            </a:r>
            <a:r>
              <a:rPr lang="en-US" sz="1000" dirty="0" smtClean="0">
                <a:latin typeface="DIN Light" panose="02020500000000000000" pitchFamily="18" charset="0"/>
              </a:rPr>
              <a:t>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nl-NL" sz="1000" dirty="0" smtClean="0">
                <a:latin typeface="DIN Light" panose="02020500000000000000" pitchFamily="18" charset="0"/>
              </a:rPr>
              <a:t>Stichting Schutsluis Alblasserdam</a:t>
            </a:r>
            <a:r>
              <a:rPr lang="en-US" sz="1000" dirty="0" smtClean="0">
                <a:latin typeface="DIN Light" panose="02020500000000000000" pitchFamily="18" charset="0"/>
              </a:rPr>
              <a:t> (Nederland)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Plenum (</a:t>
            </a:r>
            <a:r>
              <a:rPr lang="nl-NL" sz="1000" dirty="0" smtClean="0">
                <a:latin typeface="DIN Light" panose="02020500000000000000" pitchFamily="18" charset="0"/>
              </a:rPr>
              <a:t>Oostenrijk</a:t>
            </a:r>
            <a:r>
              <a:rPr lang="en-US" sz="1000" dirty="0" smtClean="0">
                <a:latin typeface="DIN Light" panose="02020500000000000000" pitchFamily="18" charset="0"/>
              </a:rPr>
              <a:t>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LAG </a:t>
            </a:r>
            <a:r>
              <a:rPr lang="en-US" sz="1000" dirty="0" err="1" smtClean="0">
                <a:latin typeface="DIN Light" panose="02020500000000000000" pitchFamily="18" charset="0"/>
              </a:rPr>
              <a:t>L'Altra</a:t>
            </a:r>
            <a:r>
              <a:rPr lang="en-US" sz="1000" dirty="0" smtClean="0">
                <a:latin typeface="DIN Light" panose="02020500000000000000" pitchFamily="18" charset="0"/>
              </a:rPr>
              <a:t> Romagna (</a:t>
            </a:r>
            <a:r>
              <a:rPr lang="nl-NL" sz="1000" dirty="0" smtClean="0">
                <a:latin typeface="DIN Light" panose="02020500000000000000" pitchFamily="18" charset="0"/>
              </a:rPr>
              <a:t>Italië</a:t>
            </a:r>
            <a:r>
              <a:rPr lang="en-US" sz="1000" dirty="0" smtClean="0">
                <a:latin typeface="DIN Light" panose="02020500000000000000" pitchFamily="18" charset="0"/>
              </a:rPr>
              <a:t>)</a:t>
            </a:r>
          </a:p>
          <a:p>
            <a:pPr algn="just">
              <a:lnSpc>
                <a:spcPts val="1350"/>
              </a:lnSpc>
              <a:spcAft>
                <a:spcPts val="500"/>
              </a:spcAft>
            </a:pPr>
            <a:r>
              <a:rPr lang="en-US" sz="800" dirty="0" smtClean="0">
                <a:latin typeface="DIN Light" panose="02020500000000000000" pitchFamily="18" charset="0"/>
              </a:rPr>
              <a:t>*</a:t>
            </a:r>
            <a:r>
              <a:rPr lang="en-US" sz="800" dirty="0" err="1" smtClean="0">
                <a:latin typeface="DIN Light" panose="02020500000000000000" pitchFamily="18" charset="0"/>
              </a:rPr>
              <a:t>Lokale</a:t>
            </a:r>
            <a:r>
              <a:rPr lang="en-US" sz="800" dirty="0" smtClean="0">
                <a:latin typeface="DIN Light" panose="02020500000000000000" pitchFamily="18" charset="0"/>
              </a:rPr>
              <a:t> </a:t>
            </a:r>
            <a:r>
              <a:rPr lang="en-US" sz="800" dirty="0" err="1" smtClean="0">
                <a:latin typeface="DIN Light" panose="02020500000000000000" pitchFamily="18" charset="0"/>
              </a:rPr>
              <a:t>Actie</a:t>
            </a:r>
            <a:r>
              <a:rPr lang="en-US" sz="800" dirty="0" smtClean="0">
                <a:latin typeface="DIN Light" panose="02020500000000000000" pitchFamily="18" charset="0"/>
              </a:rPr>
              <a:t> </a:t>
            </a:r>
            <a:r>
              <a:rPr lang="nl-NL" sz="800" dirty="0" smtClean="0">
                <a:latin typeface="DIN Light" panose="02020500000000000000" pitchFamily="18" charset="0"/>
              </a:rPr>
              <a:t>Groep</a:t>
            </a:r>
            <a:endParaRPr lang="nl-NL" sz="600" dirty="0">
              <a:latin typeface="DIN Light" panose="02020500000000000000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7857658" y="6768000"/>
            <a:ext cx="16674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Medegefinancierd door </a:t>
            </a:r>
            <a:r>
              <a:rPr lang="nl-NL" sz="900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Erasmus </a:t>
            </a:r>
            <a:r>
              <a:rPr lang="nl-NL" sz="9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-programma</a:t>
            </a:r>
          </a:p>
          <a:p>
            <a:r>
              <a:rPr lang="nl-NL" sz="9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Europese Unie</a:t>
            </a:r>
            <a:endParaRPr lang="pt-PT" sz="9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38769" y="4318628"/>
            <a:ext cx="2892507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50"/>
              </a:lnSpc>
              <a:spcAft>
                <a:spcPts val="14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https://rural.ffzg.unizg.hr/ </a:t>
            </a:r>
          </a:p>
          <a:p>
            <a:pPr algn="just">
              <a:lnSpc>
                <a:spcPts val="1350"/>
              </a:lnSpc>
              <a:spcAft>
                <a:spcPts val="14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Rural 3.0 </a:t>
            </a:r>
          </a:p>
          <a:p>
            <a:pPr algn="just">
              <a:lnSpc>
                <a:spcPts val="1350"/>
              </a:lnSpc>
              <a:spcAft>
                <a:spcPts val="1400"/>
              </a:spcAft>
            </a:pPr>
            <a:r>
              <a:rPr lang="en-US" sz="1000" dirty="0" err="1" smtClean="0">
                <a:latin typeface="DIN Light" panose="02020500000000000000" pitchFamily="18" charset="0"/>
              </a:rPr>
              <a:t>Rural.three.zero</a:t>
            </a:r>
            <a:r>
              <a:rPr lang="en-US" sz="1000" dirty="0" smtClean="0">
                <a:latin typeface="DIN Light" panose="02020500000000000000" pitchFamily="18" charset="0"/>
              </a:rPr>
              <a:t> </a:t>
            </a:r>
          </a:p>
          <a:p>
            <a:pPr algn="just">
              <a:lnSpc>
                <a:spcPts val="1350"/>
              </a:lnSpc>
              <a:spcAft>
                <a:spcPts val="1400"/>
              </a:spcAft>
            </a:pPr>
            <a:r>
              <a:rPr lang="en-US" sz="1000" dirty="0" smtClean="0">
                <a:latin typeface="DIN Light" panose="02020500000000000000" pitchFamily="18" charset="0"/>
              </a:rPr>
              <a:t>Rural 3.0</a:t>
            </a:r>
            <a:endParaRPr lang="pt-PT" sz="600" dirty="0">
              <a:latin typeface="DIN Light" panose="02020500000000000000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18909" y="377931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2000" dirty="0" smtClean="0">
                <a:latin typeface="DIN Medium" panose="02020500000000000000" pitchFamily="18" charset="0"/>
              </a:rPr>
              <a:t>VOLG</a:t>
            </a:r>
            <a:endParaRPr lang="pt-PT" sz="800" dirty="0">
              <a:latin typeface="DIN Light" panose="02020500000000000000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3881590"/>
            <a:ext cx="108204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5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741</Words>
  <Application>Microsoft Office PowerPoint</Application>
  <PresentationFormat>Custom</PresentationFormat>
  <Paragraphs>78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DIN Light</vt:lpstr>
      <vt:lpstr>DIN Medium</vt:lpstr>
      <vt:lpstr>Tema do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</dc:creator>
  <cp:lastModifiedBy>Philine van Overbeeke</cp:lastModifiedBy>
  <cp:revision>15</cp:revision>
  <cp:lastPrinted>2019-04-15T15:09:09Z</cp:lastPrinted>
  <dcterms:created xsi:type="dcterms:W3CDTF">2019-04-15T14:24:51Z</dcterms:created>
  <dcterms:modified xsi:type="dcterms:W3CDTF">2019-07-09T12:03:59Z</dcterms:modified>
</cp:coreProperties>
</file>